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Ahkio" panose="020B0604020202020204" charset="0"/>
      <p:regular r:id="rId19"/>
    </p:embeddedFont>
    <p:embeddedFont>
      <p:font typeface="Ahkio Heavy" panose="020B0604020202020204" charset="0"/>
      <p:regular r:id="rId20"/>
    </p:embeddedFont>
    <p:embeddedFont>
      <p:font typeface="Bobby Jones" panose="020B0604020202020204" charset="0"/>
      <p:regular r:id="rId21"/>
    </p:embeddedFont>
    <p:embeddedFont>
      <p:font typeface="Bobby Jones Condensed Soft" panose="020B0604020202020204" charset="0"/>
      <p:regular r:id="rId22"/>
    </p:embeddedFont>
    <p:embeddedFont>
      <p:font typeface="Bobby Jones Soft" panose="020B0604020202020204" charset="0"/>
      <p:regular r:id="rId23"/>
    </p:embeddedFont>
    <p:embeddedFont>
      <p:font typeface="Bree Serif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ekko" panose="020B0604020202020204" charset="0"/>
      <p:regular r:id="rId29"/>
    </p:embeddedFont>
    <p:embeddedFont>
      <p:font typeface="Feel Free Playful" panose="020B0604020202020204" charset="0"/>
      <p:regular r:id="rId30"/>
    </p:embeddedFont>
    <p:embeddedFont>
      <p:font typeface="Loubag Bold" panose="020B0604020202020204" charset="0"/>
      <p:regular r:id="rId31"/>
    </p:embeddedFont>
    <p:embeddedFont>
      <p:font typeface="Lucidity Condensed" panose="020B0604020202020204" charset="0"/>
      <p:regular r:id="rId32"/>
    </p:embeddedFont>
    <p:embeddedFont>
      <p:font typeface="Meteoritika" panose="020B0604020202020204" charset="0"/>
      <p:regular r:id="rId33"/>
    </p:embeddedFont>
    <p:embeddedFont>
      <p:font typeface="Open Sans" panose="020B0604020202020204" charset="0"/>
      <p:regular r:id="rId34"/>
    </p:embeddedFont>
    <p:embeddedFont>
      <p:font typeface="Open Sans Bold" panose="020B0604020202020204" charset="0"/>
      <p:regular r:id="rId35"/>
    </p:embeddedFont>
    <p:embeddedFont>
      <p:font typeface="Sarabun Bold" panose="020B0604020202020204" charset="-34"/>
      <p:regular r:id="rId36"/>
    </p:embeddedFont>
    <p:embeddedFont>
      <p:font typeface="Sarabun Ultra-Bold" panose="020B0604020202020204" charset="-34"/>
      <p:regular r:id="rId37"/>
    </p:embeddedFont>
    <p:embeddedFont>
      <p:font typeface="Sniglet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8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openxmlformats.org/officeDocument/2006/relationships/presProps" Target="presProp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svg"/><Relationship Id="rId10" Type="http://schemas.openxmlformats.org/officeDocument/2006/relationships/image" Target="../media/image78.svg"/><Relationship Id="rId4" Type="http://schemas.openxmlformats.org/officeDocument/2006/relationships/image" Target="../media/image72.sv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mailto:pendidikan@gunungkidulkab.go.id" TargetMode="External"/><Relationship Id="rId3" Type="http://schemas.openxmlformats.org/officeDocument/2006/relationships/image" Target="../media/image88.png"/><Relationship Id="rId7" Type="http://schemas.openxmlformats.org/officeDocument/2006/relationships/image" Target="../media/image9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sv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openxmlformats.org/officeDocument/2006/relationships/image" Target="../media/image26.jpeg"/><Relationship Id="rId21" Type="http://schemas.openxmlformats.org/officeDocument/2006/relationships/image" Target="../media/image44.sv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1.jpe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19" Type="http://schemas.openxmlformats.org/officeDocument/2006/relationships/image" Target="../media/image42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Relationship Id="rId22" Type="http://schemas.openxmlformats.org/officeDocument/2006/relationships/hyperlink" Target="https://spmb.pendidikan.gunungkidulkab.go.i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748641" y="-6331746"/>
            <a:ext cx="10637275" cy="1063727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172200"/>
            <a:ext cx="4047934" cy="4114800"/>
          </a:xfrm>
          <a:custGeom>
            <a:avLst/>
            <a:gdLst/>
            <a:ahLst/>
            <a:cxnLst/>
            <a:rect l="l" t="t" r="r" b="b"/>
            <a:pathLst>
              <a:path w="4047934" h="4114800">
                <a:moveTo>
                  <a:pt x="0" y="0"/>
                </a:moveTo>
                <a:lnTo>
                  <a:pt x="4047934" y="0"/>
                </a:lnTo>
                <a:lnTo>
                  <a:pt x="40479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214496"/>
            <a:ext cx="1319866" cy="1319866"/>
          </a:xfrm>
          <a:custGeom>
            <a:avLst/>
            <a:gdLst/>
            <a:ahLst/>
            <a:cxnLst/>
            <a:rect l="l" t="t" r="r" b="b"/>
            <a:pathLst>
              <a:path w="1319866" h="1319866">
                <a:moveTo>
                  <a:pt x="0" y="0"/>
                </a:moveTo>
                <a:lnTo>
                  <a:pt x="1319866" y="0"/>
                </a:lnTo>
                <a:lnTo>
                  <a:pt x="1319866" y="1319866"/>
                </a:lnTo>
                <a:lnTo>
                  <a:pt x="0" y="1319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-747896">
            <a:off x="7609515" y="164694"/>
            <a:ext cx="10889244" cy="935794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6"/>
              <a:stretch>
                <a:fillRect l="-9678" r="-9678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 rot="3499547">
            <a:off x="15567587" y="8391401"/>
            <a:ext cx="4392250" cy="43922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2335" y="3112387"/>
            <a:ext cx="9228733" cy="1577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58"/>
              </a:lnSpc>
            </a:pPr>
            <a:r>
              <a:rPr lang="en-US" sz="10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SOSIALISASI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28346" y="824103"/>
            <a:ext cx="8602562" cy="43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99" spc="-61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DINAS PENDIDIKAN KABUPATEN GUNUNGKIDUL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579121" y="4481661"/>
            <a:ext cx="8408748" cy="1428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8"/>
              </a:lnSpc>
            </a:pPr>
            <a:r>
              <a:rPr lang="en-US" sz="9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SPMB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1860" y="5788544"/>
            <a:ext cx="9228733" cy="129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07"/>
              </a:lnSpc>
            </a:pPr>
            <a:r>
              <a:rPr lang="en-US" sz="90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JENJANG TK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335" y="7117559"/>
            <a:ext cx="9228733" cy="777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TAHUN AJARAN 2025/2026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726150" cy="10287000"/>
          </a:xfrm>
          <a:custGeom>
            <a:avLst/>
            <a:gdLst/>
            <a:ahLst/>
            <a:cxnLst/>
            <a:rect l="l" t="t" r="r" b="b"/>
            <a:pathLst>
              <a:path w="18726150" h="10287000">
                <a:moveTo>
                  <a:pt x="0" y="0"/>
                </a:moveTo>
                <a:lnTo>
                  <a:pt x="18726150" y="0"/>
                </a:lnTo>
                <a:lnTo>
                  <a:pt x="18726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7000"/>
            </a:blip>
            <a:stretch>
              <a:fillRect l="-3757" r="-611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04501" y="-288670"/>
            <a:ext cx="2512356" cy="2583380"/>
            <a:chOff x="0" y="0"/>
            <a:chExt cx="527606" cy="54252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608013" y="-868110"/>
            <a:ext cx="2408843" cy="2476942"/>
            <a:chOff x="0" y="0"/>
            <a:chExt cx="527606" cy="5425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>
            <a:off x="8117872" y="3086100"/>
            <a:ext cx="2052257" cy="4114800"/>
          </a:xfrm>
          <a:custGeom>
            <a:avLst/>
            <a:gdLst/>
            <a:ahLst/>
            <a:cxnLst/>
            <a:rect l="l" t="t" r="r" b="b"/>
            <a:pathLst>
              <a:path w="2052257" h="4114800">
                <a:moveTo>
                  <a:pt x="0" y="0"/>
                </a:moveTo>
                <a:lnTo>
                  <a:pt x="2052256" y="0"/>
                </a:lnTo>
                <a:lnTo>
                  <a:pt x="20522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5466296" y="126014"/>
            <a:ext cx="10967181" cy="10034971"/>
          </a:xfrm>
          <a:custGeom>
            <a:avLst/>
            <a:gdLst/>
            <a:ahLst/>
            <a:cxnLst/>
            <a:rect l="l" t="t" r="r" b="b"/>
            <a:pathLst>
              <a:path w="10967181" h="10034971">
                <a:moveTo>
                  <a:pt x="0" y="0"/>
                </a:moveTo>
                <a:lnTo>
                  <a:pt x="10967182" y="0"/>
                </a:lnTo>
                <a:lnTo>
                  <a:pt x="10967182" y="10034972"/>
                </a:lnTo>
                <a:lnTo>
                  <a:pt x="0" y="100349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236872" y="1493303"/>
            <a:ext cx="895194" cy="859386"/>
          </a:xfrm>
          <a:custGeom>
            <a:avLst/>
            <a:gdLst/>
            <a:ahLst/>
            <a:cxnLst/>
            <a:rect l="l" t="t" r="r" b="b"/>
            <a:pathLst>
              <a:path w="895194" h="859386">
                <a:moveTo>
                  <a:pt x="0" y="0"/>
                </a:moveTo>
                <a:lnTo>
                  <a:pt x="895194" y="0"/>
                </a:lnTo>
                <a:lnTo>
                  <a:pt x="895194" y="859386"/>
                </a:lnTo>
                <a:lnTo>
                  <a:pt x="0" y="8593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236872" y="3046742"/>
            <a:ext cx="895194" cy="859386"/>
          </a:xfrm>
          <a:custGeom>
            <a:avLst/>
            <a:gdLst/>
            <a:ahLst/>
            <a:cxnLst/>
            <a:rect l="l" t="t" r="r" b="b"/>
            <a:pathLst>
              <a:path w="895194" h="859386">
                <a:moveTo>
                  <a:pt x="0" y="0"/>
                </a:moveTo>
                <a:lnTo>
                  <a:pt x="895194" y="0"/>
                </a:lnTo>
                <a:lnTo>
                  <a:pt x="895194" y="859386"/>
                </a:lnTo>
                <a:lnTo>
                  <a:pt x="0" y="8593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236872" y="4921023"/>
            <a:ext cx="895194" cy="859386"/>
          </a:xfrm>
          <a:custGeom>
            <a:avLst/>
            <a:gdLst/>
            <a:ahLst/>
            <a:cxnLst/>
            <a:rect l="l" t="t" r="r" b="b"/>
            <a:pathLst>
              <a:path w="895194" h="859386">
                <a:moveTo>
                  <a:pt x="0" y="0"/>
                </a:moveTo>
                <a:lnTo>
                  <a:pt x="895194" y="0"/>
                </a:lnTo>
                <a:lnTo>
                  <a:pt x="895194" y="859386"/>
                </a:lnTo>
                <a:lnTo>
                  <a:pt x="0" y="8593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7326227" y="126014"/>
            <a:ext cx="7587643" cy="1339942"/>
            <a:chOff x="0" y="0"/>
            <a:chExt cx="10116857" cy="178658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0116857" cy="1786589"/>
              <a:chOff x="0" y="0"/>
              <a:chExt cx="1998391" cy="352907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998391" cy="352907"/>
              </a:xfrm>
              <a:custGeom>
                <a:avLst/>
                <a:gdLst/>
                <a:ahLst/>
                <a:cxnLst/>
                <a:rect l="l" t="t" r="r" b="b"/>
                <a:pathLst>
                  <a:path w="1998391" h="352907">
                    <a:moveTo>
                      <a:pt x="52037" y="0"/>
                    </a:moveTo>
                    <a:lnTo>
                      <a:pt x="1946354" y="0"/>
                    </a:lnTo>
                    <a:cubicBezTo>
                      <a:pt x="1975094" y="0"/>
                      <a:pt x="1998391" y="23298"/>
                      <a:pt x="1998391" y="52037"/>
                    </a:cubicBezTo>
                    <a:lnTo>
                      <a:pt x="1998391" y="300870"/>
                    </a:lnTo>
                    <a:cubicBezTo>
                      <a:pt x="1998391" y="329609"/>
                      <a:pt x="1975094" y="352907"/>
                      <a:pt x="1946354" y="352907"/>
                    </a:cubicBezTo>
                    <a:lnTo>
                      <a:pt x="52037" y="352907"/>
                    </a:lnTo>
                    <a:cubicBezTo>
                      <a:pt x="23298" y="352907"/>
                      <a:pt x="0" y="329609"/>
                      <a:pt x="0" y="300870"/>
                    </a:cubicBezTo>
                    <a:lnTo>
                      <a:pt x="0" y="52037"/>
                    </a:lnTo>
                    <a:cubicBezTo>
                      <a:pt x="0" y="23298"/>
                      <a:pt x="23298" y="0"/>
                      <a:pt x="52037" y="0"/>
                    </a:cubicBezTo>
                    <a:close/>
                  </a:path>
                </a:pathLst>
              </a:custGeom>
              <a:solidFill>
                <a:srgbClr val="0171D3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47625"/>
                <a:ext cx="1998391" cy="4005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507975" y="228534"/>
              <a:ext cx="9202507" cy="1459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1"/>
                </a:lnSpc>
              </a:pPr>
              <a:r>
                <a:rPr lang="en-US" sz="4300">
                  <a:solidFill>
                    <a:srgbClr val="FFF5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BERKAS YANG DISIAPKAN UNTUK DI UNGGAH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1156008" y="2095185"/>
            <a:ext cx="4239264" cy="8191815"/>
          </a:xfrm>
          <a:custGeom>
            <a:avLst/>
            <a:gdLst/>
            <a:ahLst/>
            <a:cxnLst/>
            <a:rect l="l" t="t" r="r" b="b"/>
            <a:pathLst>
              <a:path w="4239264" h="8191815">
                <a:moveTo>
                  <a:pt x="0" y="0"/>
                </a:moveTo>
                <a:lnTo>
                  <a:pt x="4239264" y="0"/>
                </a:lnTo>
                <a:lnTo>
                  <a:pt x="4239264" y="8191815"/>
                </a:lnTo>
                <a:lnTo>
                  <a:pt x="0" y="8191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7587972" y="1585631"/>
            <a:ext cx="8216763" cy="738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cetak bukti pendaftaran online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597497" y="2816813"/>
            <a:ext cx="7876441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Akta Kelahiran atau surat keterangan lahir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597497" y="4631406"/>
            <a:ext cx="7876441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Kartu Keluarga atau surat keterangan domisili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-170161"/>
            <a:ext cx="19003428" cy="13291404"/>
          </a:xfrm>
          <a:custGeom>
            <a:avLst/>
            <a:gdLst/>
            <a:ahLst/>
            <a:cxnLst/>
            <a:rect l="l" t="t" r="r" b="b"/>
            <a:pathLst>
              <a:path w="19003428" h="13291404">
                <a:moveTo>
                  <a:pt x="0" y="0"/>
                </a:moveTo>
                <a:lnTo>
                  <a:pt x="19003428" y="0"/>
                </a:lnTo>
                <a:lnTo>
                  <a:pt x="19003428" y="13291404"/>
                </a:lnTo>
                <a:lnTo>
                  <a:pt x="0" y="13291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11" b="-281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164246" y="1543050"/>
            <a:ext cx="404813" cy="887040"/>
          </a:xfrm>
          <a:custGeom>
            <a:avLst/>
            <a:gdLst/>
            <a:ahLst/>
            <a:cxnLst/>
            <a:rect l="l" t="t" r="r" b="b"/>
            <a:pathLst>
              <a:path w="404813" h="887040">
                <a:moveTo>
                  <a:pt x="0" y="0"/>
                </a:moveTo>
                <a:lnTo>
                  <a:pt x="404813" y="0"/>
                </a:lnTo>
                <a:lnTo>
                  <a:pt x="404813" y="887040"/>
                </a:lnTo>
                <a:lnTo>
                  <a:pt x="0" y="8870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164246" y="2753050"/>
            <a:ext cx="599732" cy="858992"/>
          </a:xfrm>
          <a:custGeom>
            <a:avLst/>
            <a:gdLst/>
            <a:ahLst/>
            <a:cxnLst/>
            <a:rect l="l" t="t" r="r" b="b"/>
            <a:pathLst>
              <a:path w="599732" h="858992">
                <a:moveTo>
                  <a:pt x="0" y="0"/>
                </a:moveTo>
                <a:lnTo>
                  <a:pt x="599733" y="0"/>
                </a:lnTo>
                <a:lnTo>
                  <a:pt x="599733" y="858991"/>
                </a:lnTo>
                <a:lnTo>
                  <a:pt x="0" y="85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164246" y="4172834"/>
            <a:ext cx="647699" cy="970666"/>
          </a:xfrm>
          <a:custGeom>
            <a:avLst/>
            <a:gdLst/>
            <a:ahLst/>
            <a:cxnLst/>
            <a:rect l="l" t="t" r="r" b="b"/>
            <a:pathLst>
              <a:path w="647699" h="970666">
                <a:moveTo>
                  <a:pt x="0" y="0"/>
                </a:moveTo>
                <a:lnTo>
                  <a:pt x="647699" y="0"/>
                </a:lnTo>
                <a:lnTo>
                  <a:pt x="647699" y="970666"/>
                </a:lnTo>
                <a:lnTo>
                  <a:pt x="0" y="9706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005764" y="5720459"/>
            <a:ext cx="721778" cy="848243"/>
          </a:xfrm>
          <a:custGeom>
            <a:avLst/>
            <a:gdLst/>
            <a:ahLst/>
            <a:cxnLst/>
            <a:rect l="l" t="t" r="r" b="b"/>
            <a:pathLst>
              <a:path w="721778" h="848243">
                <a:moveTo>
                  <a:pt x="0" y="0"/>
                </a:moveTo>
                <a:lnTo>
                  <a:pt x="721778" y="0"/>
                </a:lnTo>
                <a:lnTo>
                  <a:pt x="721778" y="848243"/>
                </a:lnTo>
                <a:lnTo>
                  <a:pt x="0" y="8482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597836" y="96446"/>
            <a:ext cx="7030751" cy="808429"/>
            <a:chOff x="0" y="0"/>
            <a:chExt cx="1851720" cy="2129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851720" cy="260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018207" y="1703534"/>
            <a:ext cx="7521976" cy="573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3300">
                <a:solidFill>
                  <a:srgbClr val="F9A01B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18207" y="2910766"/>
            <a:ext cx="7521976" cy="573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3300">
                <a:solidFill>
                  <a:srgbClr val="FE977C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18207" y="4042853"/>
            <a:ext cx="7754014" cy="1154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3300">
                <a:solidFill>
                  <a:srgbClr val="FFF500"/>
                </a:solidFill>
                <a:latin typeface="Dekko"/>
                <a:ea typeface="Dekko"/>
                <a:cs typeface="Dekko"/>
                <a:sym typeface="Dekko"/>
              </a:rPr>
              <a:t>lokasi domisili yang satu domisili wilayah kelurahan dengan sekolah diprioritaskan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18207" y="5644259"/>
            <a:ext cx="7521976" cy="1154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3300">
                <a:solidFill>
                  <a:srgbClr val="D9D9D9"/>
                </a:solidFill>
                <a:latin typeface="Dekko"/>
                <a:ea typeface="Dekko"/>
                <a:cs typeface="Dekko"/>
                <a:sym typeface="Dekko"/>
              </a:rPr>
              <a:t>waktu mendaftar yang lebih dulu diprioritaskan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03932" y="68226"/>
            <a:ext cx="4691109" cy="712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Selesi Jenjang TK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1498" y="405920"/>
            <a:ext cx="9293758" cy="1473632"/>
            <a:chOff x="0" y="0"/>
            <a:chExt cx="2447739" cy="3881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7739" cy="388117"/>
            </a:xfrm>
            <a:custGeom>
              <a:avLst/>
              <a:gdLst/>
              <a:ahLst/>
              <a:cxnLst/>
              <a:rect l="l" t="t" r="r" b="b"/>
              <a:pathLst>
                <a:path w="2447739" h="388117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345633"/>
                  </a:lnTo>
                  <a:cubicBezTo>
                    <a:pt x="2447739" y="356900"/>
                    <a:pt x="2443263" y="367706"/>
                    <a:pt x="2435296" y="375674"/>
                  </a:cubicBezTo>
                  <a:cubicBezTo>
                    <a:pt x="2427328" y="383641"/>
                    <a:pt x="2416522" y="388117"/>
                    <a:pt x="2405255" y="388117"/>
                  </a:cubicBezTo>
                  <a:lnTo>
                    <a:pt x="42484" y="388117"/>
                  </a:lnTo>
                  <a:cubicBezTo>
                    <a:pt x="31217" y="388117"/>
                    <a:pt x="20411" y="383641"/>
                    <a:pt x="12443" y="375674"/>
                  </a:cubicBezTo>
                  <a:cubicBezTo>
                    <a:pt x="4476" y="367706"/>
                    <a:pt x="0" y="356900"/>
                    <a:pt x="0" y="345633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447739" cy="435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39821" y="-739823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61498" y="2133421"/>
            <a:ext cx="9293758" cy="2658000"/>
            <a:chOff x="0" y="0"/>
            <a:chExt cx="2447739" cy="7000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47739" cy="700049"/>
            </a:xfrm>
            <a:custGeom>
              <a:avLst/>
              <a:gdLst/>
              <a:ahLst/>
              <a:cxnLst/>
              <a:rect l="l" t="t" r="r" b="b"/>
              <a:pathLst>
                <a:path w="2447739" h="700049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57565"/>
                  </a:lnTo>
                  <a:cubicBezTo>
                    <a:pt x="2447739" y="668833"/>
                    <a:pt x="2443263" y="679639"/>
                    <a:pt x="2435296" y="687606"/>
                  </a:cubicBezTo>
                  <a:cubicBezTo>
                    <a:pt x="2427328" y="695573"/>
                    <a:pt x="2416522" y="700049"/>
                    <a:pt x="2405255" y="700049"/>
                  </a:cubicBezTo>
                  <a:lnTo>
                    <a:pt x="42484" y="700049"/>
                  </a:lnTo>
                  <a:cubicBezTo>
                    <a:pt x="19021" y="700049"/>
                    <a:pt x="0" y="681029"/>
                    <a:pt x="0" y="657565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447739" cy="747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1498" y="5048596"/>
            <a:ext cx="9293758" cy="1946416"/>
            <a:chOff x="0" y="0"/>
            <a:chExt cx="2447739" cy="51263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47739" cy="512636"/>
            </a:xfrm>
            <a:custGeom>
              <a:avLst/>
              <a:gdLst/>
              <a:ahLst/>
              <a:cxnLst/>
              <a:rect l="l" t="t" r="r" b="b"/>
              <a:pathLst>
                <a:path w="2447739" h="512636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470152"/>
                  </a:lnTo>
                  <a:cubicBezTo>
                    <a:pt x="2447739" y="481420"/>
                    <a:pt x="2443263" y="492226"/>
                    <a:pt x="2435296" y="500193"/>
                  </a:cubicBezTo>
                  <a:cubicBezTo>
                    <a:pt x="2427328" y="508160"/>
                    <a:pt x="2416522" y="512636"/>
                    <a:pt x="2405255" y="512636"/>
                  </a:cubicBezTo>
                  <a:lnTo>
                    <a:pt x="42484" y="512636"/>
                  </a:lnTo>
                  <a:cubicBezTo>
                    <a:pt x="19021" y="512636"/>
                    <a:pt x="0" y="493616"/>
                    <a:pt x="0" y="470152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447739" cy="56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61498" y="7252187"/>
            <a:ext cx="9293758" cy="2565185"/>
            <a:chOff x="0" y="0"/>
            <a:chExt cx="2447739" cy="6756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47739" cy="675604"/>
            </a:xfrm>
            <a:custGeom>
              <a:avLst/>
              <a:gdLst/>
              <a:ahLst/>
              <a:cxnLst/>
              <a:rect l="l" t="t" r="r" b="b"/>
              <a:pathLst>
                <a:path w="2447739" h="675604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33120"/>
                  </a:lnTo>
                  <a:cubicBezTo>
                    <a:pt x="2447739" y="644388"/>
                    <a:pt x="2443263" y="655194"/>
                    <a:pt x="2435296" y="663161"/>
                  </a:cubicBezTo>
                  <a:cubicBezTo>
                    <a:pt x="2427328" y="671128"/>
                    <a:pt x="2416522" y="675604"/>
                    <a:pt x="2405255" y="675604"/>
                  </a:cubicBezTo>
                  <a:lnTo>
                    <a:pt x="42484" y="675604"/>
                  </a:lnTo>
                  <a:cubicBezTo>
                    <a:pt x="19021" y="675604"/>
                    <a:pt x="0" y="656583"/>
                    <a:pt x="0" y="633120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447739" cy="723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678667" y="679852"/>
            <a:ext cx="6072993" cy="4554745"/>
          </a:xfrm>
          <a:custGeom>
            <a:avLst/>
            <a:gdLst/>
            <a:ahLst/>
            <a:cxnLst/>
            <a:rect l="l" t="t" r="r" b="b"/>
            <a:pathLst>
              <a:path w="6072993" h="4554745">
                <a:moveTo>
                  <a:pt x="0" y="0"/>
                </a:moveTo>
                <a:lnTo>
                  <a:pt x="6072993" y="0"/>
                </a:lnTo>
                <a:lnTo>
                  <a:pt x="6072993" y="4554744"/>
                </a:lnTo>
                <a:lnTo>
                  <a:pt x="0" y="45547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55256" y="3638452"/>
            <a:ext cx="2970556" cy="6713121"/>
          </a:xfrm>
          <a:custGeom>
            <a:avLst/>
            <a:gdLst/>
            <a:ahLst/>
            <a:cxnLst/>
            <a:rect l="l" t="t" r="r" b="b"/>
            <a:pathLst>
              <a:path w="2970556" h="6713121">
                <a:moveTo>
                  <a:pt x="0" y="0"/>
                </a:moveTo>
                <a:lnTo>
                  <a:pt x="2970556" y="0"/>
                </a:lnTo>
                <a:lnTo>
                  <a:pt x="2970556" y="6713120"/>
                </a:lnTo>
                <a:lnTo>
                  <a:pt x="0" y="6713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19591" y="661089"/>
            <a:ext cx="791988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= Panitia SPMB Sekolah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2080" y="2233696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bertugas memeriksa kelengkapan dan keabsahan berkas calon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peserta didik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2080" y="5148871"/>
            <a:ext cx="930317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melakukan ceklist kelengkapan di aplikasi SPMB online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2080" y="7318862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Sekolah bersama Dinas berhak melakukan verifikasi lapangan apabila terdapat dugaan pemalsuan data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16117" y="2074773"/>
            <a:ext cx="3724298" cy="2231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Verifikasi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Berkas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Pendaftaran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16161320" y="-1874128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5271180" y="-1685249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34842" y="502747"/>
            <a:ext cx="8229600" cy="9405261"/>
          </a:xfrm>
          <a:custGeom>
            <a:avLst/>
            <a:gdLst/>
            <a:ahLst/>
            <a:cxnLst/>
            <a:rect l="l" t="t" r="r" b="b"/>
            <a:pathLst>
              <a:path w="8229600" h="9405261">
                <a:moveTo>
                  <a:pt x="0" y="0"/>
                </a:moveTo>
                <a:lnTo>
                  <a:pt x="8229600" y="0"/>
                </a:lnTo>
                <a:lnTo>
                  <a:pt x="8229600" y="9405260"/>
                </a:lnTo>
                <a:lnTo>
                  <a:pt x="0" y="9405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42" r="-7142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046246" y="262977"/>
            <a:ext cx="8583380" cy="9645030"/>
          </a:xfrm>
          <a:custGeom>
            <a:avLst/>
            <a:gdLst/>
            <a:ahLst/>
            <a:cxnLst/>
            <a:rect l="l" t="t" r="r" b="b"/>
            <a:pathLst>
              <a:path w="8583380" h="9645030">
                <a:moveTo>
                  <a:pt x="0" y="0"/>
                </a:moveTo>
                <a:lnTo>
                  <a:pt x="8583380" y="0"/>
                </a:lnTo>
                <a:lnTo>
                  <a:pt x="8583380" y="9645030"/>
                </a:lnTo>
                <a:lnTo>
                  <a:pt x="0" y="9645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2" b="-587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271180" y="681748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16834" y="4225245"/>
            <a:ext cx="6926701" cy="191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Pengumuman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Hasil Seleksi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60330" y="445597"/>
            <a:ext cx="5908620" cy="1581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Pengumuman hasil seleksi murid baru dilakukan oleh sekolah yang melaksanakan penerimaan murid baru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271180" y="2632256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3"/>
                </a:lnTo>
                <a:lnTo>
                  <a:pt x="0" y="8912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60330" y="2575106"/>
            <a:ext cx="5908620" cy="3347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yang belum terpenuhi daya tampungnya masih dapat menerima murid baru sampai dengan satu hari kerja sebelum hari pertama masuk sekolah sesuai ketentuan domisili dengan dikoordinasi oleh Dinas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71180" y="6528335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9260330" y="6471185"/>
            <a:ext cx="5908620" cy="211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dilarang menutup pelaksanaan penerimaan murid baru sebelum tanggal akhir pendaftaran selesai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1100" y="466647"/>
            <a:ext cx="11891525" cy="9413010"/>
            <a:chOff x="0" y="0"/>
            <a:chExt cx="3131924" cy="24791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1924" cy="2479147"/>
            </a:xfrm>
            <a:custGeom>
              <a:avLst/>
              <a:gdLst/>
              <a:ahLst/>
              <a:cxnLst/>
              <a:rect l="l" t="t" r="r" b="b"/>
              <a:pathLst>
                <a:path w="3131924" h="2479147">
                  <a:moveTo>
                    <a:pt x="33203" y="0"/>
                  </a:moveTo>
                  <a:lnTo>
                    <a:pt x="3098721" y="0"/>
                  </a:lnTo>
                  <a:cubicBezTo>
                    <a:pt x="3117059" y="0"/>
                    <a:pt x="3131924" y="14866"/>
                    <a:pt x="3131924" y="33203"/>
                  </a:cubicBezTo>
                  <a:lnTo>
                    <a:pt x="3131924" y="2445944"/>
                  </a:lnTo>
                  <a:cubicBezTo>
                    <a:pt x="3131924" y="2454750"/>
                    <a:pt x="3128426" y="2463195"/>
                    <a:pt x="3122199" y="2469422"/>
                  </a:cubicBezTo>
                  <a:cubicBezTo>
                    <a:pt x="3115972" y="2475649"/>
                    <a:pt x="3107527" y="2479147"/>
                    <a:pt x="3098721" y="2479147"/>
                  </a:cubicBezTo>
                  <a:lnTo>
                    <a:pt x="33203" y="2479147"/>
                  </a:lnTo>
                  <a:cubicBezTo>
                    <a:pt x="24397" y="2479147"/>
                    <a:pt x="15952" y="2475649"/>
                    <a:pt x="9725" y="2469422"/>
                  </a:cubicBezTo>
                  <a:cubicBezTo>
                    <a:pt x="3498" y="2463195"/>
                    <a:pt x="0" y="2454750"/>
                    <a:pt x="0" y="2445944"/>
                  </a:cubicBezTo>
                  <a:lnTo>
                    <a:pt x="0" y="33203"/>
                  </a:lnTo>
                  <a:cubicBezTo>
                    <a:pt x="0" y="14866"/>
                    <a:pt x="14866" y="0"/>
                    <a:pt x="33203" y="0"/>
                  </a:cubicBezTo>
                  <a:close/>
                </a:path>
              </a:pathLst>
            </a:custGeom>
            <a:solidFill>
              <a:srgbClr val="CAFC0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131924" cy="2526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92536" y="1219050"/>
            <a:ext cx="619369" cy="892784"/>
          </a:xfrm>
          <a:custGeom>
            <a:avLst/>
            <a:gdLst/>
            <a:ahLst/>
            <a:cxnLst/>
            <a:rect l="l" t="t" r="r" b="b"/>
            <a:pathLst>
              <a:path w="619369" h="892784">
                <a:moveTo>
                  <a:pt x="0" y="0"/>
                </a:moveTo>
                <a:lnTo>
                  <a:pt x="619369" y="0"/>
                </a:lnTo>
                <a:lnTo>
                  <a:pt x="619369" y="892783"/>
                </a:lnTo>
                <a:lnTo>
                  <a:pt x="0" y="8927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4895" y="2820550"/>
            <a:ext cx="766433" cy="857548"/>
          </a:xfrm>
          <a:custGeom>
            <a:avLst/>
            <a:gdLst/>
            <a:ahLst/>
            <a:cxnLst/>
            <a:rect l="l" t="t" r="r" b="b"/>
            <a:pathLst>
              <a:path w="766433" h="857548">
                <a:moveTo>
                  <a:pt x="0" y="0"/>
                </a:moveTo>
                <a:lnTo>
                  <a:pt x="766433" y="0"/>
                </a:lnTo>
                <a:lnTo>
                  <a:pt x="766433" y="857548"/>
                </a:lnTo>
                <a:lnTo>
                  <a:pt x="0" y="8575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5136" y="5143500"/>
            <a:ext cx="768215" cy="883429"/>
          </a:xfrm>
          <a:custGeom>
            <a:avLst/>
            <a:gdLst/>
            <a:ahLst/>
            <a:cxnLst/>
            <a:rect l="l" t="t" r="r" b="b"/>
            <a:pathLst>
              <a:path w="768215" h="883429">
                <a:moveTo>
                  <a:pt x="0" y="0"/>
                </a:moveTo>
                <a:lnTo>
                  <a:pt x="768215" y="0"/>
                </a:lnTo>
                <a:lnTo>
                  <a:pt x="768215" y="883429"/>
                </a:lnTo>
                <a:lnTo>
                  <a:pt x="0" y="883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4309" y="7260155"/>
            <a:ext cx="789869" cy="882535"/>
          </a:xfrm>
          <a:custGeom>
            <a:avLst/>
            <a:gdLst/>
            <a:ahLst/>
            <a:cxnLst/>
            <a:rect l="l" t="t" r="r" b="b"/>
            <a:pathLst>
              <a:path w="789869" h="882535">
                <a:moveTo>
                  <a:pt x="0" y="0"/>
                </a:moveTo>
                <a:lnTo>
                  <a:pt x="789869" y="0"/>
                </a:lnTo>
                <a:lnTo>
                  <a:pt x="789869" y="882535"/>
                </a:lnTo>
                <a:lnTo>
                  <a:pt x="0" y="8825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9873" y="3495056"/>
            <a:ext cx="9814239" cy="3765099"/>
          </a:xfrm>
          <a:custGeom>
            <a:avLst/>
            <a:gdLst/>
            <a:ahLst/>
            <a:cxnLst/>
            <a:rect l="l" t="t" r="r" b="b"/>
            <a:pathLst>
              <a:path w="9814239" h="3765099">
                <a:moveTo>
                  <a:pt x="0" y="0"/>
                </a:moveTo>
                <a:lnTo>
                  <a:pt x="9814239" y="0"/>
                </a:lnTo>
                <a:lnTo>
                  <a:pt x="9814239" y="3765099"/>
                </a:lnTo>
                <a:lnTo>
                  <a:pt x="0" y="37650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8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187875" y="1890041"/>
            <a:ext cx="6047700" cy="4389108"/>
            <a:chOff x="0" y="0"/>
            <a:chExt cx="8063600" cy="58521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63600" cy="5852144"/>
            </a:xfrm>
            <a:custGeom>
              <a:avLst/>
              <a:gdLst/>
              <a:ahLst/>
              <a:cxnLst/>
              <a:rect l="l" t="t" r="r" b="b"/>
              <a:pathLst>
                <a:path w="8063600" h="5852144">
                  <a:moveTo>
                    <a:pt x="0" y="0"/>
                  </a:moveTo>
                  <a:lnTo>
                    <a:pt x="8063600" y="0"/>
                  </a:lnTo>
                  <a:lnTo>
                    <a:pt x="8063600" y="5852144"/>
                  </a:lnTo>
                  <a:lnTo>
                    <a:pt x="0" y="585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4380" b="-1028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803871" y="1315436"/>
              <a:ext cx="6273330" cy="2939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PENDAFTARAN</a:t>
              </a:r>
            </a:p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DAN PENDATAAN ULANG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2321225" y="346525"/>
            <a:ext cx="4212110" cy="2637834"/>
          </a:xfrm>
          <a:custGeom>
            <a:avLst/>
            <a:gdLst/>
            <a:ahLst/>
            <a:cxnLst/>
            <a:rect l="l" t="t" r="r" b="b"/>
            <a:pathLst>
              <a:path w="4212110" h="2637834">
                <a:moveTo>
                  <a:pt x="0" y="0"/>
                </a:moveTo>
                <a:lnTo>
                  <a:pt x="4212110" y="0"/>
                </a:lnTo>
                <a:lnTo>
                  <a:pt x="4212110" y="2637833"/>
                </a:lnTo>
                <a:lnTo>
                  <a:pt x="0" y="2637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37498" y="1024092"/>
            <a:ext cx="10394693" cy="121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Pendaftaran ulang murid baru yang telah dinyatakan diterima, dilaksanakan di sekolah penerima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5276" y="2717661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Murid baru dan/atau Orang Tua/Wali Calon Murid yang melakukan pendaftaran ulang membawa bukti pendaftaran dan verifikasi berkas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5276" y="5014677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Pendataan ulang dilakukan oleh Satuan Pendidikan untuk memastikan status murid lama pada sekolah yang bersangkutan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9873" y="712536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Satuan Pendidikan wajib melakukan pengisian, pengiriman, dan pemutakhiran data murid dan rombongan belajar dalam Dapodik secara berkala sesuai ketentuan yang berlaku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175809" y="-1175809"/>
            <a:ext cx="10668257" cy="13019875"/>
          </a:xfrm>
          <a:custGeom>
            <a:avLst/>
            <a:gdLst/>
            <a:ahLst/>
            <a:cxnLst/>
            <a:rect l="l" t="t" r="r" b="b"/>
            <a:pathLst>
              <a:path w="10668257" h="13019875">
                <a:moveTo>
                  <a:pt x="0" y="0"/>
                </a:moveTo>
                <a:lnTo>
                  <a:pt x="10668257" y="0"/>
                </a:lnTo>
                <a:lnTo>
                  <a:pt x="10668257" y="13019875"/>
                </a:lnTo>
                <a:lnTo>
                  <a:pt x="0" y="13019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60" t="-36356" r="-7360" b="-37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77574" y="1500508"/>
            <a:ext cx="6069330" cy="8941184"/>
          </a:xfrm>
          <a:custGeom>
            <a:avLst/>
            <a:gdLst/>
            <a:ahLst/>
            <a:cxnLst/>
            <a:rect l="l" t="t" r="r" b="b"/>
            <a:pathLst>
              <a:path w="6069330" h="8941184">
                <a:moveTo>
                  <a:pt x="0" y="0"/>
                </a:moveTo>
                <a:lnTo>
                  <a:pt x="6069330" y="0"/>
                </a:lnTo>
                <a:lnTo>
                  <a:pt x="6069330" y="8941184"/>
                </a:lnTo>
                <a:lnTo>
                  <a:pt x="0" y="8941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323" r="-432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9429" y="300776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6" y="0"/>
                </a:lnTo>
                <a:lnTo>
                  <a:pt x="1419526" y="1007863"/>
                </a:lnTo>
                <a:lnTo>
                  <a:pt x="0" y="10078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250380" y="1700811"/>
            <a:ext cx="4807595" cy="207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ROMBONGAN</a:t>
            </a:r>
          </a:p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BELAJAR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76667" y="383593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pelaksanaan penerimaan murid baru, sekolah dilarang menambah ruang kelas baru, jumlah rombongan belajar, dan jumlah murid dalam rombongan belajar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16955" y="287985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Apabila sekolah memiliki jumlah calon peserta didik yang melebihi daya tampung, maka wajib melaporkan ke Dinas untuk disalurkan pada sekolah lain dalam domisili yang sama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6955" y="7892543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TK dalam satu kelas berjumlah paling sedikit 15 (lima belas) peserta didik dan paling banyak 20 (dua puluh) peserta didik.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9676" y="2946529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5" y="0"/>
                </a:lnTo>
                <a:lnTo>
                  <a:pt x="1419525" y="1007864"/>
                </a:lnTo>
                <a:lnTo>
                  <a:pt x="0" y="1007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8691" y="7769057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69183" y="5502494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16955" y="5631218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hal daya tampung pada domisili yang sama tidak tersedia, murid dapat disalurkan ke sekolah lain dalam domisili terdekat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7114" y="167318"/>
            <a:ext cx="10367045" cy="9952363"/>
          </a:xfrm>
          <a:custGeom>
            <a:avLst/>
            <a:gdLst/>
            <a:ahLst/>
            <a:cxnLst/>
            <a:rect l="l" t="t" r="r" b="b"/>
            <a:pathLst>
              <a:path w="10367045" h="9952363">
                <a:moveTo>
                  <a:pt x="0" y="0"/>
                </a:moveTo>
                <a:lnTo>
                  <a:pt x="10367045" y="0"/>
                </a:lnTo>
                <a:lnTo>
                  <a:pt x="10367045" y="9952364"/>
                </a:lnTo>
                <a:lnTo>
                  <a:pt x="0" y="9952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43044" y="6920342"/>
            <a:ext cx="920919" cy="923227"/>
          </a:xfrm>
          <a:custGeom>
            <a:avLst/>
            <a:gdLst/>
            <a:ahLst/>
            <a:cxnLst/>
            <a:rect l="l" t="t" r="r" b="b"/>
            <a:pathLst>
              <a:path w="920919" h="923227">
                <a:moveTo>
                  <a:pt x="0" y="0"/>
                </a:moveTo>
                <a:lnTo>
                  <a:pt x="920919" y="0"/>
                </a:lnTo>
                <a:lnTo>
                  <a:pt x="920919" y="923228"/>
                </a:lnTo>
                <a:lnTo>
                  <a:pt x="0" y="9232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43044" y="8245882"/>
            <a:ext cx="1064303" cy="1012418"/>
          </a:xfrm>
          <a:custGeom>
            <a:avLst/>
            <a:gdLst/>
            <a:ahLst/>
            <a:cxnLst/>
            <a:rect l="l" t="t" r="r" b="b"/>
            <a:pathLst>
              <a:path w="1064303" h="1012418">
                <a:moveTo>
                  <a:pt x="0" y="0"/>
                </a:moveTo>
                <a:lnTo>
                  <a:pt x="1064303" y="0"/>
                </a:lnTo>
                <a:lnTo>
                  <a:pt x="1064303" y="1012418"/>
                </a:lnTo>
                <a:lnTo>
                  <a:pt x="0" y="10124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68540" y="1864919"/>
            <a:ext cx="6044256" cy="1353548"/>
            <a:chOff x="0" y="0"/>
            <a:chExt cx="1591903" cy="356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91903" cy="356490"/>
            </a:xfrm>
            <a:custGeom>
              <a:avLst/>
              <a:gdLst/>
              <a:ahLst/>
              <a:cxnLst/>
              <a:rect l="l" t="t" r="r" b="b"/>
              <a:pathLst>
                <a:path w="1591903" h="356490">
                  <a:moveTo>
                    <a:pt x="65324" y="0"/>
                  </a:moveTo>
                  <a:lnTo>
                    <a:pt x="1526578" y="0"/>
                  </a:lnTo>
                  <a:cubicBezTo>
                    <a:pt x="1543904" y="0"/>
                    <a:pt x="1560519" y="6882"/>
                    <a:pt x="1572770" y="19133"/>
                  </a:cubicBezTo>
                  <a:cubicBezTo>
                    <a:pt x="1585021" y="31384"/>
                    <a:pt x="1591903" y="47999"/>
                    <a:pt x="1591903" y="65324"/>
                  </a:cubicBezTo>
                  <a:lnTo>
                    <a:pt x="1591903" y="291165"/>
                  </a:lnTo>
                  <a:cubicBezTo>
                    <a:pt x="1591903" y="327243"/>
                    <a:pt x="1562656" y="356490"/>
                    <a:pt x="1526578" y="356490"/>
                  </a:cubicBezTo>
                  <a:lnTo>
                    <a:pt x="65324" y="356490"/>
                  </a:lnTo>
                  <a:cubicBezTo>
                    <a:pt x="29247" y="356490"/>
                    <a:pt x="0" y="327243"/>
                    <a:pt x="0" y="291165"/>
                  </a:cubicBezTo>
                  <a:lnTo>
                    <a:pt x="0" y="65324"/>
                  </a:lnTo>
                  <a:cubicBezTo>
                    <a:pt x="0" y="29247"/>
                    <a:pt x="29247" y="0"/>
                    <a:pt x="65324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591903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42059" y="4650305"/>
            <a:ext cx="9157156" cy="1989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Masyarakat dapat mengawasi dan melaporkan pelanggaran dalam pelaksanaan penerimaan murid baru ke  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48227" y="6844142"/>
            <a:ext cx="4995936" cy="1313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0895336977660 atau 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082137468364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8981" y="8357347"/>
            <a:ext cx="7610234" cy="64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 u="sng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  <a:hlinkClick r:id="rId8" tooltip="mailto:pendidikan@gunungkidulkab.go.id"/>
              </a:rPr>
              <a:t>pendidikan@gunungkidulkab.go.id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900312" y="1864919"/>
            <a:ext cx="5905033" cy="1353548"/>
            <a:chOff x="0" y="0"/>
            <a:chExt cx="1555235" cy="3564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55235" cy="356490"/>
            </a:xfrm>
            <a:custGeom>
              <a:avLst/>
              <a:gdLst/>
              <a:ahLst/>
              <a:cxnLst/>
              <a:rect l="l" t="t" r="r" b="b"/>
              <a:pathLst>
                <a:path w="1555235" h="356490">
                  <a:moveTo>
                    <a:pt x="66865" y="0"/>
                  </a:moveTo>
                  <a:lnTo>
                    <a:pt x="1488370" y="0"/>
                  </a:lnTo>
                  <a:cubicBezTo>
                    <a:pt x="1506104" y="0"/>
                    <a:pt x="1523111" y="7045"/>
                    <a:pt x="1535651" y="19584"/>
                  </a:cubicBezTo>
                  <a:cubicBezTo>
                    <a:pt x="1548190" y="32124"/>
                    <a:pt x="1555235" y="49131"/>
                    <a:pt x="1555235" y="66865"/>
                  </a:cubicBezTo>
                  <a:lnTo>
                    <a:pt x="1555235" y="289625"/>
                  </a:lnTo>
                  <a:cubicBezTo>
                    <a:pt x="1555235" y="326554"/>
                    <a:pt x="1525299" y="356490"/>
                    <a:pt x="1488370" y="356490"/>
                  </a:cubicBezTo>
                  <a:lnTo>
                    <a:pt x="66865" y="356490"/>
                  </a:lnTo>
                  <a:cubicBezTo>
                    <a:pt x="29936" y="356490"/>
                    <a:pt x="0" y="326554"/>
                    <a:pt x="0" y="289625"/>
                  </a:cubicBezTo>
                  <a:lnTo>
                    <a:pt x="0" y="66865"/>
                  </a:lnTo>
                  <a:cubicBezTo>
                    <a:pt x="0" y="29936"/>
                    <a:pt x="29936" y="0"/>
                    <a:pt x="66865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555235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366992" y="1982035"/>
            <a:ext cx="7115219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PELAPORAN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06804" y="2012421"/>
            <a:ext cx="6001435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PENGAWASAN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A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605184"/>
            <a:ext cx="18893971" cy="3895901"/>
          </a:xfrm>
          <a:custGeom>
            <a:avLst/>
            <a:gdLst/>
            <a:ahLst/>
            <a:cxnLst/>
            <a:rect l="l" t="t" r="r" b="b"/>
            <a:pathLst>
              <a:path w="18893971" h="5118549">
                <a:moveTo>
                  <a:pt x="0" y="0"/>
                </a:moveTo>
                <a:lnTo>
                  <a:pt x="18893972" y="0"/>
                </a:lnTo>
                <a:lnTo>
                  <a:pt x="18893972" y="5118548"/>
                </a:lnTo>
                <a:lnTo>
                  <a:pt x="0" y="5118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2324987" y="8553135"/>
            <a:ext cx="6215469" cy="1957873"/>
          </a:xfrm>
          <a:custGeom>
            <a:avLst/>
            <a:gdLst/>
            <a:ahLst/>
            <a:cxnLst/>
            <a:rect l="l" t="t" r="r" b="b"/>
            <a:pathLst>
              <a:path w="6215469" h="1957873">
                <a:moveTo>
                  <a:pt x="6215470" y="0"/>
                </a:moveTo>
                <a:lnTo>
                  <a:pt x="0" y="0"/>
                </a:lnTo>
                <a:lnTo>
                  <a:pt x="0" y="1957873"/>
                </a:lnTo>
                <a:lnTo>
                  <a:pt x="6215470" y="1957873"/>
                </a:lnTo>
                <a:lnTo>
                  <a:pt x="621547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397517" y="8553135"/>
            <a:ext cx="6215469" cy="1957873"/>
          </a:xfrm>
          <a:custGeom>
            <a:avLst/>
            <a:gdLst/>
            <a:ahLst/>
            <a:cxnLst/>
            <a:rect l="l" t="t" r="r" b="b"/>
            <a:pathLst>
              <a:path w="6215469" h="1957873">
                <a:moveTo>
                  <a:pt x="6215470" y="0"/>
                </a:moveTo>
                <a:lnTo>
                  <a:pt x="0" y="0"/>
                </a:lnTo>
                <a:lnTo>
                  <a:pt x="0" y="1957873"/>
                </a:lnTo>
                <a:lnTo>
                  <a:pt x="6215470" y="1957873"/>
                </a:lnTo>
                <a:lnTo>
                  <a:pt x="621547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871605" y="1028700"/>
            <a:ext cx="11013868" cy="5469232"/>
          </a:xfrm>
          <a:custGeom>
            <a:avLst/>
            <a:gdLst/>
            <a:ahLst/>
            <a:cxnLst/>
            <a:rect l="l" t="t" r="r" b="b"/>
            <a:pathLst>
              <a:path w="11013868" h="5469232">
                <a:moveTo>
                  <a:pt x="0" y="0"/>
                </a:moveTo>
                <a:lnTo>
                  <a:pt x="11013868" y="0"/>
                </a:lnTo>
                <a:lnTo>
                  <a:pt x="11013868" y="5469232"/>
                </a:lnTo>
                <a:lnTo>
                  <a:pt x="0" y="54692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66" t="-67" r="-21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7880303"/>
            <a:ext cx="5402509" cy="1533322"/>
            <a:chOff x="0" y="0"/>
            <a:chExt cx="2460755" cy="6984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60755" cy="698403"/>
            </a:xfrm>
            <a:custGeom>
              <a:avLst/>
              <a:gdLst/>
              <a:ahLst/>
              <a:cxnLst/>
              <a:rect l="l" t="t" r="r" b="b"/>
              <a:pathLst>
                <a:path w="2460755" h="698403">
                  <a:moveTo>
                    <a:pt x="1230378" y="0"/>
                  </a:moveTo>
                  <a:cubicBezTo>
                    <a:pt x="550859" y="0"/>
                    <a:pt x="0" y="156343"/>
                    <a:pt x="0" y="349202"/>
                  </a:cubicBezTo>
                  <a:cubicBezTo>
                    <a:pt x="0" y="542060"/>
                    <a:pt x="550859" y="698403"/>
                    <a:pt x="1230378" y="698403"/>
                  </a:cubicBezTo>
                  <a:cubicBezTo>
                    <a:pt x="1909896" y="698403"/>
                    <a:pt x="2460755" y="542060"/>
                    <a:pt x="2460755" y="349202"/>
                  </a:cubicBezTo>
                  <a:cubicBezTo>
                    <a:pt x="2460755" y="156343"/>
                    <a:pt x="1909896" y="0"/>
                    <a:pt x="1230378" y="0"/>
                  </a:cubicBezTo>
                  <a:close/>
                </a:path>
              </a:pathLst>
            </a:custGeom>
            <a:solidFill>
              <a:srgbClr val="97B03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230696" y="36900"/>
              <a:ext cx="1999364" cy="5960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1396571"/>
            <a:ext cx="4842905" cy="7493857"/>
          </a:xfrm>
          <a:custGeom>
            <a:avLst/>
            <a:gdLst/>
            <a:ahLst/>
            <a:cxnLst/>
            <a:rect l="l" t="t" r="r" b="b"/>
            <a:pathLst>
              <a:path w="4842905" h="7493857">
                <a:moveTo>
                  <a:pt x="0" y="0"/>
                </a:moveTo>
                <a:lnTo>
                  <a:pt x="4842905" y="0"/>
                </a:lnTo>
                <a:lnTo>
                  <a:pt x="4842905" y="7493858"/>
                </a:lnTo>
                <a:lnTo>
                  <a:pt x="0" y="749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233892" y="2901932"/>
            <a:ext cx="10368903" cy="2472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</a:pPr>
            <a:r>
              <a:rPr lang="en-US" sz="14400">
                <a:solidFill>
                  <a:srgbClr val="233143"/>
                </a:solidFill>
                <a:latin typeface="Feel Free Playful"/>
                <a:ea typeface="Feel Free Playful"/>
                <a:cs typeface="Feel Free Playful"/>
                <a:sym typeface="Feel Free Playful"/>
              </a:rPr>
              <a:t>terima kasih</a:t>
            </a:r>
          </a:p>
        </p:txBody>
      </p:sp>
      <p:sp>
        <p:nvSpPr>
          <p:cNvPr id="11" name="Freeform 11"/>
          <p:cNvSpPr/>
          <p:nvPr/>
        </p:nvSpPr>
        <p:spPr>
          <a:xfrm rot="-1461940">
            <a:off x="13892322" y="5244826"/>
            <a:ext cx="1595631" cy="1770465"/>
          </a:xfrm>
          <a:custGeom>
            <a:avLst/>
            <a:gdLst/>
            <a:ahLst/>
            <a:cxnLst/>
            <a:rect l="l" t="t" r="r" b="b"/>
            <a:pathLst>
              <a:path w="1595631" h="1770465">
                <a:moveTo>
                  <a:pt x="0" y="0"/>
                </a:moveTo>
                <a:lnTo>
                  <a:pt x="1595632" y="0"/>
                </a:lnTo>
                <a:lnTo>
                  <a:pt x="1595632" y="1770464"/>
                </a:lnTo>
                <a:lnTo>
                  <a:pt x="0" y="17704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407388" y="2370105"/>
            <a:ext cx="10021913" cy="702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33143"/>
                </a:solidFill>
                <a:latin typeface="Sniglet"/>
                <a:ea typeface="Sniglet"/>
                <a:cs typeface="Sniglet"/>
                <a:sym typeface="Sniglet"/>
              </a:rPr>
              <a:t>Sekian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045863" y="-190066"/>
            <a:ext cx="3086100" cy="10746712"/>
            <a:chOff x="0" y="0"/>
            <a:chExt cx="812800" cy="28304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830410"/>
            </a:xfrm>
            <a:custGeom>
              <a:avLst/>
              <a:gdLst/>
              <a:ahLst/>
              <a:cxnLst/>
              <a:rect l="l" t="t" r="r" b="b"/>
              <a:pathLst>
                <a:path w="812800" h="2830410">
                  <a:moveTo>
                    <a:pt x="0" y="0"/>
                  </a:moveTo>
                  <a:lnTo>
                    <a:pt x="812800" y="0"/>
                  </a:lnTo>
                  <a:lnTo>
                    <a:pt x="812800" y="2830410"/>
                  </a:lnTo>
                  <a:lnTo>
                    <a:pt x="0" y="283041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2878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177755" y="1637806"/>
            <a:ext cx="7110245" cy="7620494"/>
            <a:chOff x="0" y="0"/>
            <a:chExt cx="1153863" cy="12366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3863" cy="1236668"/>
            </a:xfrm>
            <a:custGeom>
              <a:avLst/>
              <a:gdLst/>
              <a:ahLst/>
              <a:cxnLst/>
              <a:rect l="l" t="t" r="r" b="b"/>
              <a:pathLst>
                <a:path w="1153863" h="1236668">
                  <a:moveTo>
                    <a:pt x="0" y="0"/>
                  </a:moveTo>
                  <a:lnTo>
                    <a:pt x="1153863" y="0"/>
                  </a:lnTo>
                  <a:lnTo>
                    <a:pt x="1153863" y="1236668"/>
                  </a:lnTo>
                  <a:lnTo>
                    <a:pt x="0" y="1236668"/>
                  </a:lnTo>
                  <a:close/>
                </a:path>
              </a:pathLst>
            </a:custGeom>
            <a:blipFill>
              <a:blip r:embed="rId3"/>
              <a:stretch>
                <a:fillRect l="-1243" r="-1243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2788628">
            <a:off x="-1003328" y="-1324302"/>
            <a:ext cx="3086100" cy="30861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2788628">
            <a:off x="-514350" y="-1543050"/>
            <a:ext cx="3086100" cy="30861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354276" y="2903259"/>
            <a:ext cx="6670471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b="1">
                <a:solidFill>
                  <a:srgbClr val="134B70"/>
                </a:solidFill>
                <a:latin typeface="Sarabun Ultra-Bold"/>
                <a:ea typeface="Sarabun Ultra-Bold"/>
                <a:cs typeface="Sarabun Ultra-Bold"/>
                <a:sym typeface="Sarabun Ultra-Bold"/>
              </a:rPr>
              <a:t>DASAR HUKUM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16" name="TextBox 16"/>
          <p:cNvSpPr txBox="1"/>
          <p:nvPr/>
        </p:nvSpPr>
        <p:spPr>
          <a:xfrm>
            <a:off x="-126726" y="4558184"/>
            <a:ext cx="10450993" cy="2182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 dirty="0" err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Permendikdasmen</a:t>
            </a: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No 3 </a:t>
            </a:r>
            <a:r>
              <a:rPr lang="en-US" sz="4127" b="1" dirty="0" err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Tahun</a:t>
            </a: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2025</a:t>
            </a:r>
          </a:p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Keputusan </a:t>
            </a:r>
            <a:r>
              <a:rPr lang="en-US" sz="4127" b="1" dirty="0" err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Bupati</a:t>
            </a: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127" b="1" dirty="0" err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Gunungkidul</a:t>
            </a: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marL="445526" lvl="1" algn="just">
              <a:lnSpc>
                <a:spcPts val="5778"/>
              </a:lnSpc>
            </a:pPr>
            <a:r>
              <a:rPr lang="en-US" sz="4127" b="1" dirty="0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No 144/KPTS/2025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3997" y="1120483"/>
            <a:ext cx="8140041" cy="7368167"/>
            <a:chOff x="0" y="0"/>
            <a:chExt cx="2143879" cy="19405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43879" cy="1940587"/>
            </a:xfrm>
            <a:custGeom>
              <a:avLst/>
              <a:gdLst/>
              <a:ahLst/>
              <a:cxnLst/>
              <a:rect l="l" t="t" r="r" b="b"/>
              <a:pathLst>
                <a:path w="2143879" h="1940587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1892082"/>
                  </a:lnTo>
                  <a:cubicBezTo>
                    <a:pt x="2143879" y="1918871"/>
                    <a:pt x="2122162" y="1940587"/>
                    <a:pt x="2095373" y="1940587"/>
                  </a:cubicBezTo>
                  <a:lnTo>
                    <a:pt x="48506" y="1940587"/>
                  </a:lnTo>
                  <a:cubicBezTo>
                    <a:pt x="21717" y="1940587"/>
                    <a:pt x="0" y="1918871"/>
                    <a:pt x="0" y="1892082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43879" cy="1988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25769" y="8519047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49639" y="-915208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543657" y="0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720462" y="2470872"/>
            <a:ext cx="8926111" cy="6013967"/>
          </a:xfrm>
          <a:custGeom>
            <a:avLst/>
            <a:gdLst/>
            <a:ahLst/>
            <a:cxnLst/>
            <a:rect l="l" t="t" r="r" b="b"/>
            <a:pathLst>
              <a:path w="8926111" h="6013967">
                <a:moveTo>
                  <a:pt x="0" y="0"/>
                </a:moveTo>
                <a:lnTo>
                  <a:pt x="8926111" y="0"/>
                </a:lnTo>
                <a:lnTo>
                  <a:pt x="8926111" y="6013967"/>
                </a:lnTo>
                <a:lnTo>
                  <a:pt x="0" y="6013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922066" y="696683"/>
            <a:ext cx="3792013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SPMB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5362" y="1225162"/>
            <a:ext cx="7522618" cy="704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Salah satu upaya pemenuhan standar pelayanan minimal bidang pendidikan terutama pada pemenuhan akses layanan sekolah untuk Jenjang Pendidikan Taman Kanak-kanak, Sekolah Dasar, dan Sekolah Menengah Pertama harus dilakukan dengan proses penerimaan murid baru secara online. Pelaksanaan Penerimaan Murid Baru mengacu pada Peraturan Menteri Pendidikan Dasar dan Menengah Nomor 3 Tahun 2025 tentang Sistem Penerimaan Murid Baru. 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Demi kelancaran proses Penerimaan Murid Baru maka dipandang perlu menerbitkan Petunjuk Teknis Pelaksanaan Penerimaan Murid Baru Jenjang Taman Kanak-Kanak, Sekolah Dasar, dan Sekolah Menengah Pertama[H1] [N02]  di Lingkungan Dinas Pendidikan Kabupaten Gunungkidul Tahun Ajaran 2025/2026.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Petunjuk teknis ini untuk dipedomani dalam Pelaksanaan Penerimaan Murid Baru Tahun Ajaran 2025/2026 dan bertujuan untuk memberikan arahan agar pelaksanaan penerimaan murid baru berjalan secara baik, nondiskriminatif, objektif, transparan, akuntabel, dan berkeadilan, sehingga mendorong peningkatan akses layanan pendidikan.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385" y="-6984"/>
            <a:ext cx="7857595" cy="103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  <a:spcBef>
                <a:spcPct val="0"/>
              </a:spcBef>
            </a:pPr>
            <a:r>
              <a:rPr lang="en-US" sz="61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Latar Belakang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59485" y="3915001"/>
            <a:ext cx="10034626" cy="6798459"/>
          </a:xfrm>
          <a:custGeom>
            <a:avLst/>
            <a:gdLst/>
            <a:ahLst/>
            <a:cxnLst/>
            <a:rect l="l" t="t" r="r" b="b"/>
            <a:pathLst>
              <a:path w="10034626" h="6798459">
                <a:moveTo>
                  <a:pt x="0" y="0"/>
                </a:moveTo>
                <a:lnTo>
                  <a:pt x="10034626" y="0"/>
                </a:lnTo>
                <a:lnTo>
                  <a:pt x="10034626" y="6798459"/>
                </a:lnTo>
                <a:lnTo>
                  <a:pt x="0" y="6798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975389" y="8524247"/>
            <a:ext cx="3322883" cy="4019366"/>
            <a:chOff x="0" y="0"/>
            <a:chExt cx="4430510" cy="5359155"/>
          </a:xfrm>
        </p:grpSpPr>
        <p:grpSp>
          <p:nvGrpSpPr>
            <p:cNvPr id="4" name="Group 4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386043" y="354395"/>
            <a:ext cx="8140041" cy="10066571"/>
            <a:chOff x="0" y="0"/>
            <a:chExt cx="2143879" cy="26512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43879" cy="2651278"/>
            </a:xfrm>
            <a:custGeom>
              <a:avLst/>
              <a:gdLst/>
              <a:ahLst/>
              <a:cxnLst/>
              <a:rect l="l" t="t" r="r" b="b"/>
              <a:pathLst>
                <a:path w="2143879" h="2651278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2602773"/>
                  </a:lnTo>
                  <a:cubicBezTo>
                    <a:pt x="2143879" y="2629561"/>
                    <a:pt x="2122162" y="2651278"/>
                    <a:pt x="2095373" y="2651278"/>
                  </a:cubicBezTo>
                  <a:lnTo>
                    <a:pt x="48506" y="2651278"/>
                  </a:lnTo>
                  <a:cubicBezTo>
                    <a:pt x="21717" y="2651278"/>
                    <a:pt x="0" y="2629561"/>
                    <a:pt x="0" y="2602773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143879" cy="26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661441" y="-1655288"/>
            <a:ext cx="3322883" cy="4019366"/>
            <a:chOff x="0" y="0"/>
            <a:chExt cx="4430510" cy="5359155"/>
          </a:xfrm>
        </p:grpSpPr>
        <p:grpSp>
          <p:nvGrpSpPr>
            <p:cNvPr id="14" name="Group 14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0" name="Freeform 20"/>
          <p:cNvSpPr/>
          <p:nvPr/>
        </p:nvSpPr>
        <p:spPr>
          <a:xfrm>
            <a:off x="8473527" y="19050"/>
            <a:ext cx="10034626" cy="6798459"/>
          </a:xfrm>
          <a:custGeom>
            <a:avLst/>
            <a:gdLst/>
            <a:ahLst/>
            <a:cxnLst/>
            <a:rect l="l" t="t" r="r" b="b"/>
            <a:pathLst>
              <a:path w="10034626" h="6798459">
                <a:moveTo>
                  <a:pt x="0" y="0"/>
                </a:moveTo>
                <a:lnTo>
                  <a:pt x="10034626" y="0"/>
                </a:lnTo>
                <a:lnTo>
                  <a:pt x="10034626" y="6798459"/>
                </a:lnTo>
                <a:lnTo>
                  <a:pt x="0" y="6798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718471" y="1139238"/>
            <a:ext cx="8301145" cy="1224840"/>
            <a:chOff x="0" y="0"/>
            <a:chExt cx="11068193" cy="1633120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238880"/>
              <a:ext cx="9966913" cy="1394240"/>
              <a:chOff x="0" y="0"/>
              <a:chExt cx="1968773" cy="27540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0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1101280" y="2370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Pembuatan akun pendaftar luar daerah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01280" y="86615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27 Mei 2025 s.d 31 Mei 2025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18471" y="2664896"/>
            <a:ext cx="7475184" cy="1463349"/>
            <a:chOff x="0" y="0"/>
            <a:chExt cx="1968773" cy="38540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968773" cy="385409"/>
            </a:xfrm>
            <a:custGeom>
              <a:avLst/>
              <a:gdLst/>
              <a:ahLst/>
              <a:cxnLst/>
              <a:rect l="l" t="t" r="r" b="b"/>
              <a:pathLst>
                <a:path w="1968773" h="385409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332589"/>
                  </a:lnTo>
                  <a:cubicBezTo>
                    <a:pt x="1968773" y="346598"/>
                    <a:pt x="1963208" y="360033"/>
                    <a:pt x="1953302" y="369938"/>
                  </a:cubicBezTo>
                  <a:cubicBezTo>
                    <a:pt x="1943397" y="379844"/>
                    <a:pt x="1929962" y="385409"/>
                    <a:pt x="1915953" y="385409"/>
                  </a:cubicBezTo>
                  <a:lnTo>
                    <a:pt x="52820" y="385409"/>
                  </a:lnTo>
                  <a:cubicBezTo>
                    <a:pt x="23648" y="385409"/>
                    <a:pt x="0" y="361761"/>
                    <a:pt x="0" y="332589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1968773" cy="4330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727932" y="2568503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6" y="0"/>
                </a:lnTo>
                <a:lnTo>
                  <a:pt x="601536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544431" y="2658211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Pendaftaran SPMB Jenjang TK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44431" y="3127174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Senin s.d Rabu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718471" y="4433045"/>
            <a:ext cx="8301145" cy="1142072"/>
            <a:chOff x="0" y="0"/>
            <a:chExt cx="11068193" cy="1522763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37" name="TextBox 37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39" name="TextBox 39"/>
            <p:cNvSpPr txBox="1"/>
            <p:nvPr/>
          </p:nvSpPr>
          <p:spPr>
            <a:xfrm>
              <a:off x="1101280" y="142355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Seleksi Akhir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101280" y="771426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Rabu, 2 Juli 2025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18471" y="5879917"/>
            <a:ext cx="8301145" cy="1142072"/>
            <a:chOff x="0" y="0"/>
            <a:chExt cx="11068193" cy="1522763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5" name="Freeform 45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46" name="TextBox 46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Pengumuman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Jumat, 4 Juli 2025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27932" y="7423181"/>
            <a:ext cx="7475184" cy="1386003"/>
            <a:chOff x="0" y="0"/>
            <a:chExt cx="1968773" cy="36503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968773" cy="365038"/>
            </a:xfrm>
            <a:custGeom>
              <a:avLst/>
              <a:gdLst/>
              <a:ahLst/>
              <a:cxnLst/>
              <a:rect l="l" t="t" r="r" b="b"/>
              <a:pathLst>
                <a:path w="1968773" h="365038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312218"/>
                  </a:lnTo>
                  <a:cubicBezTo>
                    <a:pt x="1968773" y="326227"/>
                    <a:pt x="1963208" y="339662"/>
                    <a:pt x="1953302" y="349567"/>
                  </a:cubicBezTo>
                  <a:cubicBezTo>
                    <a:pt x="1943397" y="359473"/>
                    <a:pt x="1929962" y="365038"/>
                    <a:pt x="1915953" y="365038"/>
                  </a:cubicBezTo>
                  <a:lnTo>
                    <a:pt x="52820" y="365038"/>
                  </a:lnTo>
                  <a:cubicBezTo>
                    <a:pt x="23648" y="365038"/>
                    <a:pt x="0" y="341390"/>
                    <a:pt x="0" y="312218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47625"/>
              <a:ext cx="1968773" cy="41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737392" y="7326789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7" y="0"/>
                </a:lnTo>
                <a:lnTo>
                  <a:pt x="601537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1553892" y="7416497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Daftar Ulang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553892" y="7840675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Senin s.d Selasa</a:t>
            </a:r>
          </a:p>
        </p:txBody>
      </p:sp>
      <p:sp>
        <p:nvSpPr>
          <p:cNvPr id="54" name="Freeform 54"/>
          <p:cNvSpPr/>
          <p:nvPr/>
        </p:nvSpPr>
        <p:spPr>
          <a:xfrm>
            <a:off x="9568615" y="2076450"/>
            <a:ext cx="7416365" cy="8116405"/>
          </a:xfrm>
          <a:custGeom>
            <a:avLst/>
            <a:gdLst/>
            <a:ahLst/>
            <a:cxnLst/>
            <a:rect l="l" t="t" r="r" b="b"/>
            <a:pathLst>
              <a:path w="7416365" h="8116405">
                <a:moveTo>
                  <a:pt x="0" y="0"/>
                </a:moveTo>
                <a:lnTo>
                  <a:pt x="7416365" y="0"/>
                </a:lnTo>
                <a:lnTo>
                  <a:pt x="7416365" y="8116405"/>
                </a:lnTo>
                <a:lnTo>
                  <a:pt x="0" y="81164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5" name="TextBox 55"/>
          <p:cNvSpPr txBox="1"/>
          <p:nvPr/>
        </p:nvSpPr>
        <p:spPr>
          <a:xfrm>
            <a:off x="4403506" y="271536"/>
            <a:ext cx="17746583" cy="1912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9500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JADWAL</a:t>
            </a:r>
          </a:p>
          <a:p>
            <a:pPr algn="ctr">
              <a:lnSpc>
                <a:spcPts val="6840"/>
              </a:lnSpc>
            </a:pPr>
            <a:r>
              <a:rPr lang="en-US" sz="9500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PELAKSANAAN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544431" y="3551353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3 Juni 2025 s.d 2 Juli 2025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553892" y="8255007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7 Juli 2025 s.d 8 Juli 2025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54270" y="617000"/>
            <a:ext cx="7518425" cy="9670000"/>
          </a:xfrm>
          <a:custGeom>
            <a:avLst/>
            <a:gdLst/>
            <a:ahLst/>
            <a:cxnLst/>
            <a:rect l="l" t="t" r="r" b="b"/>
            <a:pathLst>
              <a:path w="7518425" h="9670000">
                <a:moveTo>
                  <a:pt x="0" y="0"/>
                </a:moveTo>
                <a:lnTo>
                  <a:pt x="7518425" y="0"/>
                </a:lnTo>
                <a:lnTo>
                  <a:pt x="7518425" y="9670000"/>
                </a:lnTo>
                <a:lnTo>
                  <a:pt x="0" y="967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1682" y="3581356"/>
            <a:ext cx="10034626" cy="6798459"/>
          </a:xfrm>
          <a:custGeom>
            <a:avLst/>
            <a:gdLst/>
            <a:ahLst/>
            <a:cxnLst/>
            <a:rect l="l" t="t" r="r" b="b"/>
            <a:pathLst>
              <a:path w="10034626" h="6798459">
                <a:moveTo>
                  <a:pt x="0" y="0"/>
                </a:moveTo>
                <a:lnTo>
                  <a:pt x="10034627" y="0"/>
                </a:lnTo>
                <a:lnTo>
                  <a:pt x="10034627" y="6798459"/>
                </a:lnTo>
                <a:lnTo>
                  <a:pt x="0" y="6798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10034626" cy="6798459"/>
          </a:xfrm>
          <a:custGeom>
            <a:avLst/>
            <a:gdLst/>
            <a:ahLst/>
            <a:cxnLst/>
            <a:rect l="l" t="t" r="r" b="b"/>
            <a:pathLst>
              <a:path w="10034626" h="6798459">
                <a:moveTo>
                  <a:pt x="0" y="0"/>
                </a:moveTo>
                <a:lnTo>
                  <a:pt x="10034626" y="0"/>
                </a:lnTo>
                <a:lnTo>
                  <a:pt x="10034626" y="6798459"/>
                </a:lnTo>
                <a:lnTo>
                  <a:pt x="0" y="67984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017254" y="1457963"/>
            <a:ext cx="4403482" cy="8829037"/>
          </a:xfrm>
          <a:custGeom>
            <a:avLst/>
            <a:gdLst/>
            <a:ahLst/>
            <a:cxnLst/>
            <a:rect l="l" t="t" r="r" b="b"/>
            <a:pathLst>
              <a:path w="4403482" h="8829037">
                <a:moveTo>
                  <a:pt x="0" y="0"/>
                </a:moveTo>
                <a:lnTo>
                  <a:pt x="4403483" y="0"/>
                </a:lnTo>
                <a:lnTo>
                  <a:pt x="4403483" y="8829037"/>
                </a:lnTo>
                <a:lnTo>
                  <a:pt x="0" y="88290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818347" y="1079349"/>
            <a:ext cx="6338471" cy="4216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Jalur Pendaftaran</a:t>
            </a:r>
          </a:p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EFEFE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100% Domisili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23476" y="2018788"/>
            <a:ext cx="9855808" cy="8229600"/>
          </a:xfrm>
          <a:custGeom>
            <a:avLst/>
            <a:gdLst/>
            <a:ahLst/>
            <a:cxnLst/>
            <a:rect l="l" t="t" r="r" b="b"/>
            <a:pathLst>
              <a:path w="9855808" h="8229600">
                <a:moveTo>
                  <a:pt x="0" y="0"/>
                </a:moveTo>
                <a:lnTo>
                  <a:pt x="9855808" y="0"/>
                </a:lnTo>
                <a:lnTo>
                  <a:pt x="98558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411798" y="-868035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  <a:ln w="228600" cap="sq">
              <a:solidFill>
                <a:srgbClr val="508C9B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10877" y="2018788"/>
            <a:ext cx="8080406" cy="1524048"/>
            <a:chOff x="0" y="0"/>
            <a:chExt cx="2128173" cy="4013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28173" cy="401395"/>
            </a:xfrm>
            <a:custGeom>
              <a:avLst/>
              <a:gdLst/>
              <a:ahLst/>
              <a:cxnLst/>
              <a:rect l="l" t="t" r="r" b="b"/>
              <a:pathLst>
                <a:path w="2128173" h="401395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52532"/>
                  </a:lnTo>
                  <a:cubicBezTo>
                    <a:pt x="2128173" y="365491"/>
                    <a:pt x="2123024" y="377920"/>
                    <a:pt x="2113861" y="387084"/>
                  </a:cubicBezTo>
                  <a:cubicBezTo>
                    <a:pt x="2104697" y="396247"/>
                    <a:pt x="2092268" y="401395"/>
                    <a:pt x="2079309" y="401395"/>
                  </a:cubicBezTo>
                  <a:lnTo>
                    <a:pt x="48864" y="401395"/>
                  </a:lnTo>
                  <a:cubicBezTo>
                    <a:pt x="35904" y="401395"/>
                    <a:pt x="23476" y="396247"/>
                    <a:pt x="14312" y="387084"/>
                  </a:cubicBezTo>
                  <a:cubicBezTo>
                    <a:pt x="5148" y="377920"/>
                    <a:pt x="0" y="365491"/>
                    <a:pt x="0" y="352532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28173" cy="449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30188" y="3914310"/>
            <a:ext cx="8080406" cy="1619227"/>
            <a:chOff x="0" y="0"/>
            <a:chExt cx="2128173" cy="42646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28173" cy="426463"/>
            </a:xfrm>
            <a:custGeom>
              <a:avLst/>
              <a:gdLst/>
              <a:ahLst/>
              <a:cxnLst/>
              <a:rect l="l" t="t" r="r" b="b"/>
              <a:pathLst>
                <a:path w="2128173" h="426463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77599"/>
                  </a:lnTo>
                  <a:cubicBezTo>
                    <a:pt x="2128173" y="390559"/>
                    <a:pt x="2123024" y="402987"/>
                    <a:pt x="2113861" y="412151"/>
                  </a:cubicBezTo>
                  <a:cubicBezTo>
                    <a:pt x="2104697" y="421315"/>
                    <a:pt x="2092268" y="426463"/>
                    <a:pt x="2079309" y="426463"/>
                  </a:cubicBezTo>
                  <a:lnTo>
                    <a:pt x="48864" y="426463"/>
                  </a:lnTo>
                  <a:cubicBezTo>
                    <a:pt x="35904" y="426463"/>
                    <a:pt x="23476" y="421315"/>
                    <a:pt x="14312" y="412151"/>
                  </a:cubicBezTo>
                  <a:cubicBezTo>
                    <a:pt x="5148" y="402987"/>
                    <a:pt x="0" y="390559"/>
                    <a:pt x="0" y="377599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128173" cy="474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10877" y="5855146"/>
            <a:ext cx="8080406" cy="1495473"/>
            <a:chOff x="0" y="0"/>
            <a:chExt cx="2128173" cy="39386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28173" cy="393869"/>
            </a:xfrm>
            <a:custGeom>
              <a:avLst/>
              <a:gdLst/>
              <a:ahLst/>
              <a:cxnLst/>
              <a:rect l="l" t="t" r="r" b="b"/>
              <a:pathLst>
                <a:path w="2128173" h="393869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45006"/>
                  </a:lnTo>
                  <a:cubicBezTo>
                    <a:pt x="2128173" y="357965"/>
                    <a:pt x="2123024" y="370394"/>
                    <a:pt x="2113861" y="379558"/>
                  </a:cubicBezTo>
                  <a:cubicBezTo>
                    <a:pt x="2104697" y="388721"/>
                    <a:pt x="2092268" y="393869"/>
                    <a:pt x="2079309" y="393869"/>
                  </a:cubicBezTo>
                  <a:lnTo>
                    <a:pt x="48864" y="393869"/>
                  </a:lnTo>
                  <a:cubicBezTo>
                    <a:pt x="35904" y="393869"/>
                    <a:pt x="23476" y="388721"/>
                    <a:pt x="14312" y="379558"/>
                  </a:cubicBezTo>
                  <a:cubicBezTo>
                    <a:pt x="5148" y="370394"/>
                    <a:pt x="0" y="357965"/>
                    <a:pt x="0" y="345006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128173" cy="4414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30188" y="7672227"/>
            <a:ext cx="8080406" cy="2376997"/>
            <a:chOff x="0" y="0"/>
            <a:chExt cx="2128173" cy="6260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28173" cy="626040"/>
            </a:xfrm>
            <a:custGeom>
              <a:avLst/>
              <a:gdLst/>
              <a:ahLst/>
              <a:cxnLst/>
              <a:rect l="l" t="t" r="r" b="b"/>
              <a:pathLst>
                <a:path w="2128173" h="626040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577177"/>
                  </a:lnTo>
                  <a:cubicBezTo>
                    <a:pt x="2128173" y="590136"/>
                    <a:pt x="2123024" y="602565"/>
                    <a:pt x="2113861" y="611728"/>
                  </a:cubicBezTo>
                  <a:cubicBezTo>
                    <a:pt x="2104697" y="620892"/>
                    <a:pt x="2092268" y="626040"/>
                    <a:pt x="2079309" y="626040"/>
                  </a:cubicBezTo>
                  <a:lnTo>
                    <a:pt x="48864" y="626040"/>
                  </a:lnTo>
                  <a:cubicBezTo>
                    <a:pt x="35904" y="626040"/>
                    <a:pt x="23476" y="620892"/>
                    <a:pt x="14312" y="611728"/>
                  </a:cubicBezTo>
                  <a:cubicBezTo>
                    <a:pt x="5148" y="602565"/>
                    <a:pt x="0" y="590136"/>
                    <a:pt x="0" y="577177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2128173" cy="673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747358">
            <a:off x="-2393" y="407215"/>
            <a:ext cx="2253887" cy="2435438"/>
          </a:xfrm>
          <a:custGeom>
            <a:avLst/>
            <a:gdLst/>
            <a:ahLst/>
            <a:cxnLst/>
            <a:rect l="l" t="t" r="r" b="b"/>
            <a:pathLst>
              <a:path w="2253887" h="2435438">
                <a:moveTo>
                  <a:pt x="0" y="0"/>
                </a:moveTo>
                <a:lnTo>
                  <a:pt x="2253888" y="0"/>
                </a:lnTo>
                <a:lnTo>
                  <a:pt x="2253888" y="2435438"/>
                </a:lnTo>
                <a:lnTo>
                  <a:pt x="0" y="24354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423476" y="8014718"/>
            <a:ext cx="5789253" cy="2272282"/>
          </a:xfrm>
          <a:custGeom>
            <a:avLst/>
            <a:gdLst/>
            <a:ahLst/>
            <a:cxnLst/>
            <a:rect l="l" t="t" r="r" b="b"/>
            <a:pathLst>
              <a:path w="5789253" h="2272282">
                <a:moveTo>
                  <a:pt x="0" y="0"/>
                </a:moveTo>
                <a:lnTo>
                  <a:pt x="5789253" y="0"/>
                </a:lnTo>
                <a:lnTo>
                  <a:pt x="5789253" y="2272282"/>
                </a:lnTo>
                <a:lnTo>
                  <a:pt x="0" y="22722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660893" y="8014718"/>
            <a:ext cx="5789253" cy="2272282"/>
          </a:xfrm>
          <a:custGeom>
            <a:avLst/>
            <a:gdLst/>
            <a:ahLst/>
            <a:cxnLst/>
            <a:rect l="l" t="t" r="r" b="b"/>
            <a:pathLst>
              <a:path w="5789253" h="2272282">
                <a:moveTo>
                  <a:pt x="0" y="0"/>
                </a:moveTo>
                <a:lnTo>
                  <a:pt x="5789253" y="0"/>
                </a:lnTo>
                <a:lnTo>
                  <a:pt x="5789253" y="2272282"/>
                </a:lnTo>
                <a:lnTo>
                  <a:pt x="0" y="22722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518801" y="678180"/>
            <a:ext cx="14783584" cy="80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5999">
                <a:solidFill>
                  <a:srgbClr val="134B7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PERSYARATAN SPMB JENJANG tk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66801" y="2263922"/>
            <a:ext cx="756855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Berusia paling rendah 4 (empat) tahun dan paling tinggi 5 (lima) tahun pada tanggal 1 Juli tahun 2025 untuk kelompok 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4551" y="4268916"/>
            <a:ext cx="756855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Berusia paling rendah 5 (lima) tahun dan paling tinggi6 (enam) tahun pada tanggal 1 juli tahun 2025 untuk kelompok B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66801" y="6088229"/>
            <a:ext cx="756855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Kartu Keluarga yang diterbitkan paling singkat 1 (satu) tahun sebelum pendaftaran SPMB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86112" y="7826869"/>
            <a:ext cx="7568557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Akta kelahiran, atau surat keterangan lahir yang dikeluarkan oleh pihak yang berwenang dan legalisasi oleh lurah/kepala desa atau pejabat setempat lain yang berwenang sesuai dengan domisili calon Murid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1871" y="279094"/>
            <a:ext cx="17135713" cy="9728811"/>
          </a:xfrm>
          <a:custGeom>
            <a:avLst/>
            <a:gdLst/>
            <a:ahLst/>
            <a:cxnLst/>
            <a:rect l="l" t="t" r="r" b="b"/>
            <a:pathLst>
              <a:path w="17135713" h="9728811">
                <a:moveTo>
                  <a:pt x="0" y="0"/>
                </a:moveTo>
                <a:lnTo>
                  <a:pt x="17135714" y="0"/>
                </a:lnTo>
                <a:lnTo>
                  <a:pt x="17135714" y="9728812"/>
                </a:lnTo>
                <a:lnTo>
                  <a:pt x="0" y="9728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31" r="-2611" b="-2039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342881" y="-1184991"/>
            <a:ext cx="3086100" cy="3954210"/>
            <a:chOff x="0" y="0"/>
            <a:chExt cx="4114800" cy="527228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5213458" y="3710488"/>
            <a:ext cx="3304697" cy="6576512"/>
          </a:xfrm>
          <a:custGeom>
            <a:avLst/>
            <a:gdLst/>
            <a:ahLst/>
            <a:cxnLst/>
            <a:rect l="l" t="t" r="r" b="b"/>
            <a:pathLst>
              <a:path w="3304697" h="6576512">
                <a:moveTo>
                  <a:pt x="0" y="0"/>
                </a:moveTo>
                <a:lnTo>
                  <a:pt x="3304697" y="0"/>
                </a:lnTo>
                <a:lnTo>
                  <a:pt x="3304697" y="6576512"/>
                </a:lnTo>
                <a:lnTo>
                  <a:pt x="0" y="6576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43050" y="1796249"/>
            <a:ext cx="673203" cy="675737"/>
          </a:xfrm>
          <a:custGeom>
            <a:avLst/>
            <a:gdLst/>
            <a:ahLst/>
            <a:cxnLst/>
            <a:rect l="l" t="t" r="r" b="b"/>
            <a:pathLst>
              <a:path w="673203" h="675737">
                <a:moveTo>
                  <a:pt x="0" y="0"/>
                </a:moveTo>
                <a:lnTo>
                  <a:pt x="673203" y="0"/>
                </a:lnTo>
                <a:lnTo>
                  <a:pt x="673203" y="675738"/>
                </a:lnTo>
                <a:lnTo>
                  <a:pt x="0" y="675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43050" y="3679395"/>
            <a:ext cx="673203" cy="675737"/>
          </a:xfrm>
          <a:custGeom>
            <a:avLst/>
            <a:gdLst/>
            <a:ahLst/>
            <a:cxnLst/>
            <a:rect l="l" t="t" r="r" b="b"/>
            <a:pathLst>
              <a:path w="673203" h="675737">
                <a:moveTo>
                  <a:pt x="0" y="0"/>
                </a:moveTo>
                <a:lnTo>
                  <a:pt x="673203" y="0"/>
                </a:lnTo>
                <a:lnTo>
                  <a:pt x="673203" y="675738"/>
                </a:lnTo>
                <a:lnTo>
                  <a:pt x="0" y="675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43050" y="5689268"/>
            <a:ext cx="673203" cy="675737"/>
          </a:xfrm>
          <a:custGeom>
            <a:avLst/>
            <a:gdLst/>
            <a:ahLst/>
            <a:cxnLst/>
            <a:rect l="l" t="t" r="r" b="b"/>
            <a:pathLst>
              <a:path w="673203" h="675737">
                <a:moveTo>
                  <a:pt x="0" y="0"/>
                </a:moveTo>
                <a:lnTo>
                  <a:pt x="673203" y="0"/>
                </a:lnTo>
                <a:lnTo>
                  <a:pt x="673203" y="675737"/>
                </a:lnTo>
                <a:lnTo>
                  <a:pt x="0" y="675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455555" y="663639"/>
            <a:ext cx="7772024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KK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55555" y="1739099"/>
            <a:ext cx="13510241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Menggunakan alamat pada KK yang diterbitkan paling lama 1 tahun sebelum pendaftaran SPMB.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55555" y="3687747"/>
            <a:ext cx="13510241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Nama orangtua/wali harus sama dengan yang tercantum pada rapor/ijazah sebelumnya, akta kelahiran atau KK.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55555" y="5632118"/>
            <a:ext cx="1400525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terdapat perbedaan nama orang tua/wali calon peserta didik baru disebabkan karena meninggal dunia, bercerai atau menikah lagi dapat menggunakan KK lama yang harus dibuktikan dengan surat kematian/surat perceraian/fotokopi buku nikah yang diterbitkan instansi berwenang.</a:t>
            </a:r>
          </a:p>
          <a:p>
            <a:pPr algn="just">
              <a:lnSpc>
                <a:spcPts val="5179"/>
              </a:lnSpc>
            </a:pPr>
            <a:endParaRPr lang="en-US" sz="3699">
              <a:solidFill>
                <a:srgbClr val="134B70"/>
              </a:solidFill>
              <a:latin typeface="Dekko"/>
              <a:ea typeface="Dekko"/>
              <a:cs typeface="Dekko"/>
              <a:sym typeface="Dekko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98832" y="1621664"/>
            <a:ext cx="14090336" cy="259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Nama orang tua/wali calon murid baru tidak menunjukkan status hubungan kekeluargaan anak kandung atau cucu harus menyertakan akta kematian orang tua, akta cerai orang tua, atau putusan/penetapan pengadilan tentang pengangkatan anak atau penunjukkan wali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189168" y="5848547"/>
            <a:ext cx="2230322" cy="4438453"/>
          </a:xfrm>
          <a:custGeom>
            <a:avLst/>
            <a:gdLst/>
            <a:ahLst/>
            <a:cxnLst/>
            <a:rect l="l" t="t" r="r" b="b"/>
            <a:pathLst>
              <a:path w="2230322" h="4438453">
                <a:moveTo>
                  <a:pt x="0" y="0"/>
                </a:moveTo>
                <a:lnTo>
                  <a:pt x="2230323" y="0"/>
                </a:lnTo>
                <a:lnTo>
                  <a:pt x="2230323" y="4438453"/>
                </a:lnTo>
                <a:lnTo>
                  <a:pt x="0" y="443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54412" y="402004"/>
            <a:ext cx="7772024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KK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02487" y="1566432"/>
            <a:ext cx="673203" cy="675737"/>
          </a:xfrm>
          <a:custGeom>
            <a:avLst/>
            <a:gdLst/>
            <a:ahLst/>
            <a:cxnLst/>
            <a:rect l="l" t="t" r="r" b="b"/>
            <a:pathLst>
              <a:path w="673203" h="675737">
                <a:moveTo>
                  <a:pt x="0" y="0"/>
                </a:moveTo>
                <a:lnTo>
                  <a:pt x="673204" y="0"/>
                </a:lnTo>
                <a:lnTo>
                  <a:pt x="673204" y="675737"/>
                </a:lnTo>
                <a:lnTo>
                  <a:pt x="0" y="675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02487" y="4940571"/>
            <a:ext cx="673203" cy="675737"/>
          </a:xfrm>
          <a:custGeom>
            <a:avLst/>
            <a:gdLst/>
            <a:ahLst/>
            <a:cxnLst/>
            <a:rect l="l" t="t" r="r" b="b"/>
            <a:pathLst>
              <a:path w="673203" h="675737">
                <a:moveTo>
                  <a:pt x="0" y="0"/>
                </a:moveTo>
                <a:lnTo>
                  <a:pt x="673204" y="0"/>
                </a:lnTo>
                <a:lnTo>
                  <a:pt x="673204" y="675738"/>
                </a:lnTo>
                <a:lnTo>
                  <a:pt x="0" y="675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098832" y="4837430"/>
            <a:ext cx="13510241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Kartu Keluarga tidak dimiliki oleh calon murid karena keadaan tertentu yang disebabkan oleh bencana alam dan/atau bencana sosial, maka dapat diganti dengan surat keterangan domisili yang diterbitkan oleh pihak yang berwenang dan dilegalisasi oleh lurah/kepala desa atau pejabat setempat lain yang berwenang sesuai dengan domisili calon Murid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8429" y="-27045"/>
            <a:ext cx="18377488" cy="10218368"/>
          </a:xfrm>
          <a:custGeom>
            <a:avLst/>
            <a:gdLst/>
            <a:ahLst/>
            <a:cxnLst/>
            <a:rect l="l" t="t" r="r" b="b"/>
            <a:pathLst>
              <a:path w="18377488" h="10218368">
                <a:moveTo>
                  <a:pt x="0" y="0"/>
                </a:moveTo>
                <a:lnTo>
                  <a:pt x="18377488" y="0"/>
                </a:lnTo>
                <a:lnTo>
                  <a:pt x="18377488" y="10218367"/>
                </a:lnTo>
                <a:lnTo>
                  <a:pt x="0" y="10218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25138" r="-25138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5975389" y="9457513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212171" y="8524247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424659" y="-1655288"/>
            <a:ext cx="3086100" cy="30861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661441" y="-722022"/>
            <a:ext cx="3086100" cy="308610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23747" y="198397"/>
            <a:ext cx="11439478" cy="1245263"/>
            <a:chOff x="0" y="0"/>
            <a:chExt cx="3012867" cy="3279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12867" cy="327971"/>
            </a:xfrm>
            <a:custGeom>
              <a:avLst/>
              <a:gdLst/>
              <a:ahLst/>
              <a:cxnLst/>
              <a:rect l="l" t="t" r="r" b="b"/>
              <a:pathLst>
                <a:path w="3012867" h="327971">
                  <a:moveTo>
                    <a:pt x="34515" y="0"/>
                  </a:moveTo>
                  <a:lnTo>
                    <a:pt x="2978351" y="0"/>
                  </a:lnTo>
                  <a:cubicBezTo>
                    <a:pt x="2997414" y="0"/>
                    <a:pt x="3012867" y="15453"/>
                    <a:pt x="3012867" y="34515"/>
                  </a:cubicBezTo>
                  <a:lnTo>
                    <a:pt x="3012867" y="293455"/>
                  </a:lnTo>
                  <a:cubicBezTo>
                    <a:pt x="3012867" y="312517"/>
                    <a:pt x="2997414" y="327971"/>
                    <a:pt x="2978351" y="327971"/>
                  </a:cubicBezTo>
                  <a:lnTo>
                    <a:pt x="34515" y="327971"/>
                  </a:lnTo>
                  <a:cubicBezTo>
                    <a:pt x="15453" y="327971"/>
                    <a:pt x="0" y="312517"/>
                    <a:pt x="0" y="293455"/>
                  </a:cubicBezTo>
                  <a:lnTo>
                    <a:pt x="0" y="34515"/>
                  </a:lnTo>
                  <a:cubicBezTo>
                    <a:pt x="0" y="15453"/>
                    <a:pt x="15453" y="0"/>
                    <a:pt x="34515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012867" cy="375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810010" y="49828"/>
            <a:ext cx="1542401" cy="1542401"/>
          </a:xfrm>
          <a:custGeom>
            <a:avLst/>
            <a:gdLst/>
            <a:ahLst/>
            <a:cxnLst/>
            <a:rect l="l" t="t" r="r" b="b"/>
            <a:pathLst>
              <a:path w="1542401" h="1542401">
                <a:moveTo>
                  <a:pt x="0" y="0"/>
                </a:moveTo>
                <a:lnTo>
                  <a:pt x="1542402" y="0"/>
                </a:lnTo>
                <a:lnTo>
                  <a:pt x="1542402" y="1542401"/>
                </a:lnTo>
                <a:lnTo>
                  <a:pt x="0" y="15424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3722" y="2158391"/>
            <a:ext cx="860828" cy="860828"/>
          </a:xfrm>
          <a:custGeom>
            <a:avLst/>
            <a:gdLst/>
            <a:ahLst/>
            <a:cxnLst/>
            <a:rect l="l" t="t" r="r" b="b"/>
            <a:pathLst>
              <a:path w="860828" h="860828">
                <a:moveTo>
                  <a:pt x="0" y="0"/>
                </a:moveTo>
                <a:lnTo>
                  <a:pt x="860827" y="0"/>
                </a:lnTo>
                <a:lnTo>
                  <a:pt x="860827" y="860828"/>
                </a:lnTo>
                <a:lnTo>
                  <a:pt x="0" y="860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46020" y="3722639"/>
            <a:ext cx="858530" cy="858530"/>
          </a:xfrm>
          <a:custGeom>
            <a:avLst/>
            <a:gdLst/>
            <a:ahLst/>
            <a:cxnLst/>
            <a:rect l="l" t="t" r="r" b="b"/>
            <a:pathLst>
              <a:path w="858530" h="858530">
                <a:moveTo>
                  <a:pt x="0" y="0"/>
                </a:moveTo>
                <a:lnTo>
                  <a:pt x="858529" y="0"/>
                </a:lnTo>
                <a:lnTo>
                  <a:pt x="858529" y="858529"/>
                </a:lnTo>
                <a:lnTo>
                  <a:pt x="0" y="8585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1475140" y="1950130"/>
            <a:ext cx="7825245" cy="1277349"/>
            <a:chOff x="0" y="0"/>
            <a:chExt cx="2060970" cy="33642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75140" y="3513229"/>
            <a:ext cx="7825245" cy="1277349"/>
            <a:chOff x="0" y="0"/>
            <a:chExt cx="2060970" cy="33642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243722" y="5286018"/>
            <a:ext cx="819856" cy="819856"/>
          </a:xfrm>
          <a:custGeom>
            <a:avLst/>
            <a:gdLst/>
            <a:ahLst/>
            <a:cxnLst/>
            <a:rect l="l" t="t" r="r" b="b"/>
            <a:pathLst>
              <a:path w="819856" h="819856">
                <a:moveTo>
                  <a:pt x="0" y="0"/>
                </a:moveTo>
                <a:lnTo>
                  <a:pt x="819856" y="0"/>
                </a:lnTo>
                <a:lnTo>
                  <a:pt x="819856" y="819857"/>
                </a:lnTo>
                <a:lnTo>
                  <a:pt x="0" y="8198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246020" y="8381839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475140" y="5057272"/>
            <a:ext cx="7825245" cy="1277349"/>
            <a:chOff x="0" y="0"/>
            <a:chExt cx="2060970" cy="33642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246020" y="6810725"/>
            <a:ext cx="866264" cy="866264"/>
          </a:xfrm>
          <a:custGeom>
            <a:avLst/>
            <a:gdLst/>
            <a:ahLst/>
            <a:cxnLst/>
            <a:rect l="l" t="t" r="r" b="b"/>
            <a:pathLst>
              <a:path w="866264" h="866264">
                <a:moveTo>
                  <a:pt x="0" y="0"/>
                </a:moveTo>
                <a:lnTo>
                  <a:pt x="866264" y="0"/>
                </a:lnTo>
                <a:lnTo>
                  <a:pt x="866264" y="866264"/>
                </a:lnTo>
                <a:lnTo>
                  <a:pt x="0" y="8662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34" name="Group 34"/>
          <p:cNvGrpSpPr/>
          <p:nvPr/>
        </p:nvGrpSpPr>
        <p:grpSpPr>
          <a:xfrm>
            <a:off x="1475140" y="6601321"/>
            <a:ext cx="7825245" cy="1277349"/>
            <a:chOff x="0" y="0"/>
            <a:chExt cx="2060970" cy="33642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475140" y="8180164"/>
            <a:ext cx="7825245" cy="1277349"/>
            <a:chOff x="0" y="0"/>
            <a:chExt cx="2060970" cy="33642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17309794" y="2975616"/>
            <a:ext cx="849350" cy="849350"/>
          </a:xfrm>
          <a:custGeom>
            <a:avLst/>
            <a:gdLst/>
            <a:ahLst/>
            <a:cxnLst/>
            <a:rect l="l" t="t" r="r" b="b"/>
            <a:pathLst>
              <a:path w="849350" h="849350">
                <a:moveTo>
                  <a:pt x="0" y="0"/>
                </a:moveTo>
                <a:lnTo>
                  <a:pt x="849350" y="0"/>
                </a:lnTo>
                <a:lnTo>
                  <a:pt x="849350" y="849350"/>
                </a:lnTo>
                <a:lnTo>
                  <a:pt x="0" y="8493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9843309" y="2594543"/>
            <a:ext cx="7330230" cy="1557360"/>
            <a:chOff x="0" y="0"/>
            <a:chExt cx="1930595" cy="41016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7330546" y="5183299"/>
            <a:ext cx="853246" cy="853246"/>
          </a:xfrm>
          <a:custGeom>
            <a:avLst/>
            <a:gdLst/>
            <a:ahLst/>
            <a:cxnLst/>
            <a:rect l="l" t="t" r="r" b="b"/>
            <a:pathLst>
              <a:path w="853246" h="853246">
                <a:moveTo>
                  <a:pt x="0" y="0"/>
                </a:moveTo>
                <a:lnTo>
                  <a:pt x="853246" y="0"/>
                </a:lnTo>
                <a:lnTo>
                  <a:pt x="853246" y="853246"/>
                </a:lnTo>
                <a:lnTo>
                  <a:pt x="0" y="85324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1720823" y="6843506"/>
            <a:ext cx="827193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mencetak formulir bukti pendaftaran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9843309" y="4790578"/>
            <a:ext cx="7330230" cy="1557360"/>
            <a:chOff x="0" y="0"/>
            <a:chExt cx="1930595" cy="410169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9843309" y="7134019"/>
            <a:ext cx="7330230" cy="1557360"/>
            <a:chOff x="0" y="0"/>
            <a:chExt cx="1930595" cy="410169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2" name="Freeform 52"/>
          <p:cNvSpPr/>
          <p:nvPr/>
        </p:nvSpPr>
        <p:spPr>
          <a:xfrm>
            <a:off x="17285145" y="7398620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53" name="TextBox 53"/>
          <p:cNvSpPr txBox="1"/>
          <p:nvPr/>
        </p:nvSpPr>
        <p:spPr>
          <a:xfrm>
            <a:off x="3233944" y="333799"/>
            <a:ext cx="10729734" cy="83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Prosedur</a:t>
            </a:r>
            <a:r>
              <a:rPr lang="en-US" sz="5199" dirty="0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 dan Proses </a:t>
            </a: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Pendaftaran</a:t>
            </a:r>
            <a:endParaRPr lang="en-US" sz="5199" dirty="0">
              <a:solidFill>
                <a:srgbClr val="F9A01B"/>
              </a:solidFill>
              <a:latin typeface="Lucidity Condensed"/>
              <a:ea typeface="Lucidity Condensed"/>
              <a:cs typeface="Lucidity Condensed"/>
              <a:sym typeface="Lucidity Condense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647217" y="2096142"/>
            <a:ext cx="7496783" cy="87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mengakses laman penerimaan murid baru yang telah disediakan : </a:t>
            </a:r>
            <a:r>
              <a:rPr lang="en-US" sz="2500" u="sng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  <a:hlinkClick r:id="rId22" tooltip="https://spmb.pendidikan.gunungkidulkab.go.id"/>
              </a:rPr>
              <a:t>https://spmb.pendidikan.gunungkidulkab.go.id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647217" y="3665629"/>
            <a:ext cx="7336751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login dengan menggunakan Username dan Password yang telah diberikan 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720823" y="5228728"/>
            <a:ext cx="7263145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dapat memilih 2 (dua) sekolah (TK) sebagai pilihan 1 (satu) dan pilihan 2 (dua)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720823" y="8307295"/>
            <a:ext cx="7003460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mengunggah berkas yang dipersyaratkan untuk diverifikasi pada laman penerimaan murid baru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195547" y="2690599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satuan pendidikan melakukan verifikasi dokumen pendaftaran terkait kelengkapan dan keabsahannya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195547" y="4927297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masing-masing satuan pendidikan mencentang kelengkapan berkas dan memberikan bukti verifikasi berkas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195547" y="7449149"/>
            <a:ext cx="6625754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hanya dapat melakukan hapus pendaftaran dan ubah pilihan masing-masing maksimal 2 kali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990</Words>
  <Application>Microsoft Office PowerPoint</Application>
  <PresentationFormat>Custom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Ahkio Heavy</vt:lpstr>
      <vt:lpstr>Dekko</vt:lpstr>
      <vt:lpstr>Meteoritika</vt:lpstr>
      <vt:lpstr>Bobby Jones Soft</vt:lpstr>
      <vt:lpstr>Loubag Bold</vt:lpstr>
      <vt:lpstr>Bree Serif</vt:lpstr>
      <vt:lpstr>Sarabun Bold</vt:lpstr>
      <vt:lpstr>Sarabun Ultra-Bold</vt:lpstr>
      <vt:lpstr>Feel Free Playful</vt:lpstr>
      <vt:lpstr>Calibri</vt:lpstr>
      <vt:lpstr>Lucidity Condensed</vt:lpstr>
      <vt:lpstr>Bobby Jones</vt:lpstr>
      <vt:lpstr>Open Sans</vt:lpstr>
      <vt:lpstr>Bobby Jones Condensed Soft</vt:lpstr>
      <vt:lpstr>Arial</vt:lpstr>
      <vt:lpstr>Open Sans Bold</vt:lpstr>
      <vt:lpstr>Sniglet</vt:lpstr>
      <vt:lpstr>Ahkio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Sosialisasi SPMB Jenjang TK Tahun 2025</dc:title>
  <cp:lastModifiedBy>Lenovo_Doll</cp:lastModifiedBy>
  <cp:revision>2</cp:revision>
  <dcterms:created xsi:type="dcterms:W3CDTF">2006-08-16T00:00:00Z</dcterms:created>
  <dcterms:modified xsi:type="dcterms:W3CDTF">2025-05-15T01:23:30Z</dcterms:modified>
  <dc:identifier>DAGlcDJbufE</dc:identifier>
</cp:coreProperties>
</file>