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x="18288000" cy="10287000"/>
  <p:notesSz cx="6858000" cy="9144000"/>
  <p:embeddedFontLst>
    <p:embeddedFont>
      <p:font typeface="Fredoka" charset="1" panose="02000000000000000000"/>
      <p:regular r:id="rId26"/>
    </p:embeddedFont>
    <p:embeddedFont>
      <p:font typeface="DM Sans" charset="1" panose="00000000000000000000"/>
      <p:regular r:id="rId27"/>
    </p:embeddedFont>
    <p:embeddedFont>
      <p:font typeface="Poppins Bold" charset="1" panose="00000800000000000000"/>
      <p:regular r:id="rId28"/>
    </p:embeddedFont>
    <p:embeddedFont>
      <p:font typeface="Poppins" charset="1" panose="00000500000000000000"/>
      <p:regular r:id="rId29"/>
    </p:embeddedFont>
    <p:embeddedFont>
      <p:font typeface="Dekko" charset="1" panose="00000500000000000000"/>
      <p:regular r:id="rId30"/>
    </p:embeddedFont>
    <p:embeddedFont>
      <p:font typeface="Bobby Jones" charset="1" panose="00000000000000000000"/>
      <p:regular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fonts/font26.fntdata" Type="http://schemas.openxmlformats.org/officeDocument/2006/relationships/font"/><Relationship Id="rId27" Target="fonts/font27.fntdata" Type="http://schemas.openxmlformats.org/officeDocument/2006/relationships/font"/><Relationship Id="rId28" Target="fonts/font28.fntdata" Type="http://schemas.openxmlformats.org/officeDocument/2006/relationships/font"/><Relationship Id="rId29" Target="fonts/font29.fntdata" Type="http://schemas.openxmlformats.org/officeDocument/2006/relationships/font"/><Relationship Id="rId3" Target="viewProps.xml" Type="http://schemas.openxmlformats.org/officeDocument/2006/relationships/viewProps"/><Relationship Id="rId30" Target="fonts/font30.fntdata" Type="http://schemas.openxmlformats.org/officeDocument/2006/relationships/font"/><Relationship Id="rId31" Target="fonts/font31.fntdata" Type="http://schemas.openxmlformats.org/officeDocument/2006/relationships/font"/><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1.png" Type="http://schemas.openxmlformats.org/officeDocument/2006/relationships/image"/><Relationship Id="rId4" Target="../media/image2.svg" Type="http://schemas.openxmlformats.org/officeDocument/2006/relationships/image"/><Relationship Id="rId5" Target="../media/image9.png" Type="http://schemas.openxmlformats.org/officeDocument/2006/relationships/image"/><Relationship Id="rId6" Target="../media/image10.svg" Type="http://schemas.openxmlformats.org/officeDocument/2006/relationships/image"/><Relationship Id="rId7" Target="../media/image67.png" Type="http://schemas.openxmlformats.org/officeDocument/2006/relationships/image"/><Relationship Id="rId8" Target="../media/image68.svg" Type="http://schemas.openxmlformats.org/officeDocument/2006/relationships/image"/><Relationship Id="rId9" Target="../media/image69.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74.svg" Type="http://schemas.openxmlformats.org/officeDocument/2006/relationships/image"/><Relationship Id="rId11" Target="../media/image75.png" Type="http://schemas.openxmlformats.org/officeDocument/2006/relationships/image"/><Relationship Id="rId12" Target="../media/image76.svg" Type="http://schemas.openxmlformats.org/officeDocument/2006/relationships/image"/><Relationship Id="rId13" Target="../media/image77.png" Type="http://schemas.openxmlformats.org/officeDocument/2006/relationships/image"/><Relationship Id="rId14" Target="../media/image78.svg" Type="http://schemas.openxmlformats.org/officeDocument/2006/relationships/image"/><Relationship Id="rId15" Target="../media/image79.png" Type="http://schemas.openxmlformats.org/officeDocument/2006/relationships/image"/><Relationship Id="rId16" Target="../media/image80.svg" Type="http://schemas.openxmlformats.org/officeDocument/2006/relationships/image"/><Relationship Id="rId2" Target="../media/image70.png" Type="http://schemas.openxmlformats.org/officeDocument/2006/relationships/image"/><Relationship Id="rId3" Target="../media/image1.png" Type="http://schemas.openxmlformats.org/officeDocument/2006/relationships/image"/><Relationship Id="rId4" Target="../media/image2.svg" Type="http://schemas.openxmlformats.org/officeDocument/2006/relationships/image"/><Relationship Id="rId5" Target="../media/image67.png" Type="http://schemas.openxmlformats.org/officeDocument/2006/relationships/image"/><Relationship Id="rId6" Target="../media/image68.svg" Type="http://schemas.openxmlformats.org/officeDocument/2006/relationships/image"/><Relationship Id="rId7" Target="../media/image71.png" Type="http://schemas.openxmlformats.org/officeDocument/2006/relationships/image"/><Relationship Id="rId8" Target="../media/image72.svg" Type="http://schemas.openxmlformats.org/officeDocument/2006/relationships/image"/><Relationship Id="rId9" Target="../media/image73.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89.png" Type="http://schemas.openxmlformats.org/officeDocument/2006/relationships/image"/><Relationship Id="rId11" Target="../media/image90.svg" Type="http://schemas.openxmlformats.org/officeDocument/2006/relationships/image"/><Relationship Id="rId12" Target="../media/image91.png" Type="http://schemas.openxmlformats.org/officeDocument/2006/relationships/image"/><Relationship Id="rId13" Target="../media/image92.svg" Type="http://schemas.openxmlformats.org/officeDocument/2006/relationships/image"/><Relationship Id="rId14" Target="../media/image93.png" Type="http://schemas.openxmlformats.org/officeDocument/2006/relationships/image"/><Relationship Id="rId15" Target="../media/image94.svg" Type="http://schemas.openxmlformats.org/officeDocument/2006/relationships/image"/><Relationship Id="rId2" Target="../media/image81.png" Type="http://schemas.openxmlformats.org/officeDocument/2006/relationships/image"/><Relationship Id="rId3" Target="../media/image82.png" Type="http://schemas.openxmlformats.org/officeDocument/2006/relationships/image"/><Relationship Id="rId4" Target="../media/image83.svg" Type="http://schemas.openxmlformats.org/officeDocument/2006/relationships/image"/><Relationship Id="rId5" Target="../media/image84.png" Type="http://schemas.openxmlformats.org/officeDocument/2006/relationships/image"/><Relationship Id="rId6" Target="../media/image85.png" Type="http://schemas.openxmlformats.org/officeDocument/2006/relationships/image"/><Relationship Id="rId7" Target="../media/image86.svg" Type="http://schemas.openxmlformats.org/officeDocument/2006/relationships/image"/><Relationship Id="rId8" Target="../media/image87.png" Type="http://schemas.openxmlformats.org/officeDocument/2006/relationships/image"/><Relationship Id="rId9" Target="../media/image88.sv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5.png" Type="http://schemas.openxmlformats.org/officeDocument/2006/relationships/image"/><Relationship Id="rId3" Target="../media/image66.svg" Type="http://schemas.openxmlformats.org/officeDocument/2006/relationships/image"/><Relationship Id="rId4" Target="../media/image95.png" Type="http://schemas.openxmlformats.org/officeDocument/2006/relationships/image"/><Relationship Id="rId5" Target="../media/image96.png" Type="http://schemas.openxmlformats.org/officeDocument/2006/relationships/image"/><Relationship Id="rId6" Target="../media/image97.sv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7.png" Type="http://schemas.openxmlformats.org/officeDocument/2006/relationships/image"/><Relationship Id="rId11" Target="../media/image38.svg" Type="http://schemas.openxmlformats.org/officeDocument/2006/relationships/image"/><Relationship Id="rId2" Target="../media/image98.png" Type="http://schemas.openxmlformats.org/officeDocument/2006/relationships/image"/><Relationship Id="rId3" Target="../media/image99.svg" Type="http://schemas.openxmlformats.org/officeDocument/2006/relationships/image"/><Relationship Id="rId4" Target="../media/image100.png" Type="http://schemas.openxmlformats.org/officeDocument/2006/relationships/image"/><Relationship Id="rId5" Target="../media/image101.svg" Type="http://schemas.openxmlformats.org/officeDocument/2006/relationships/image"/><Relationship Id="rId6" Target="../media/image102.png" Type="http://schemas.openxmlformats.org/officeDocument/2006/relationships/image"/><Relationship Id="rId7" Target="../media/image103.svg" Type="http://schemas.openxmlformats.org/officeDocument/2006/relationships/image"/><Relationship Id="rId8" Target="../media/image104.png" Type="http://schemas.openxmlformats.org/officeDocument/2006/relationships/image"/><Relationship Id="rId9" Target="../media/image105.sv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6.png" Type="http://schemas.openxmlformats.org/officeDocument/2006/relationships/image"/><Relationship Id="rId3" Target="../media/image107.svg" Type="http://schemas.openxmlformats.org/officeDocument/2006/relationships/image"/><Relationship Id="rId4" Target="../media/image108.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9.png" Type="http://schemas.openxmlformats.org/officeDocument/2006/relationships/image"/><Relationship Id="rId3" Target="../media/image110.png" Type="http://schemas.openxmlformats.org/officeDocument/2006/relationships/image"/><Relationship Id="rId4" Target="../media/image111.svg" Type="http://schemas.openxmlformats.org/officeDocument/2006/relationships/image"/><Relationship Id="rId5" Target="../media/image112.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3.png" Type="http://schemas.openxmlformats.org/officeDocument/2006/relationships/image"/><Relationship Id="rId3" Target="../media/image114.svg" Type="http://schemas.openxmlformats.org/officeDocument/2006/relationships/image"/><Relationship Id="rId4" Target="../media/image115.png" Type="http://schemas.openxmlformats.org/officeDocument/2006/relationships/image"/><Relationship Id="rId5" Target="../media/image116.svg" Type="http://schemas.openxmlformats.org/officeDocument/2006/relationships/image"/><Relationship Id="rId6" Target="../media/image36.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1.pn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1.png" Type="http://schemas.openxmlformats.org/officeDocument/2006/relationships/image"/><Relationship Id="rId6" Target="../media/image2.svg" Type="http://schemas.openxmlformats.org/officeDocument/2006/relationships/image"/><Relationship Id="rId7" Target="../media/image11.png" Type="http://schemas.openxmlformats.org/officeDocument/2006/relationships/image"/><Relationship Id="rId8" Target="../media/image12.sv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7.png" Type="http://schemas.openxmlformats.org/officeDocument/2006/relationships/image"/><Relationship Id="rId3" Target="../media/image118.svg" Type="http://schemas.openxmlformats.org/officeDocument/2006/relationships/image"/><Relationship Id="rId4" Target="../media/image119.png" Type="http://schemas.openxmlformats.org/officeDocument/2006/relationships/image"/><Relationship Id="rId5" Target="../media/image120.svg" Type="http://schemas.openxmlformats.org/officeDocument/2006/relationships/image"/><Relationship Id="rId6" Target="../media/image108.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1.png" Type="http://schemas.openxmlformats.org/officeDocument/2006/relationships/image"/><Relationship Id="rId4" Target="../media/image2.svg" Type="http://schemas.openxmlformats.org/officeDocument/2006/relationships/image"/><Relationship Id="rId5" Target="../media/image9.png" Type="http://schemas.openxmlformats.org/officeDocument/2006/relationships/image"/><Relationship Id="rId6" Target="../media/image10.svg" Type="http://schemas.openxmlformats.org/officeDocument/2006/relationships/image"/><Relationship Id="rId7" Target="../media/image11.png" Type="http://schemas.openxmlformats.org/officeDocument/2006/relationships/image"/><Relationship Id="rId8" Target="../media/image12.sv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1.svg" Type="http://schemas.openxmlformats.org/officeDocument/2006/relationships/image"/><Relationship Id="rId11" Target="../media/image22.png" Type="http://schemas.openxmlformats.org/officeDocument/2006/relationships/image"/><Relationship Id="rId12" Target="../media/image23.svg" Type="http://schemas.openxmlformats.org/officeDocument/2006/relationships/image"/><Relationship Id="rId13" Target="../media/image24.png" Type="http://schemas.openxmlformats.org/officeDocument/2006/relationships/image"/><Relationship Id="rId14" Target="../media/image25.svg" Type="http://schemas.openxmlformats.org/officeDocument/2006/relationships/image"/><Relationship Id="rId15" Target="../media/image26.png" Type="http://schemas.openxmlformats.org/officeDocument/2006/relationships/image"/><Relationship Id="rId16" Target="../media/image27.svg" Type="http://schemas.openxmlformats.org/officeDocument/2006/relationships/image"/><Relationship Id="rId17" Target="../media/image28.png" Type="http://schemas.openxmlformats.org/officeDocument/2006/relationships/image"/><Relationship Id="rId18" Target="../media/image29.svg" Type="http://schemas.openxmlformats.org/officeDocument/2006/relationships/image"/><Relationship Id="rId19" Target="../media/image30.png" Type="http://schemas.openxmlformats.org/officeDocument/2006/relationships/image"/><Relationship Id="rId2" Target="../media/image13.png" Type="http://schemas.openxmlformats.org/officeDocument/2006/relationships/image"/><Relationship Id="rId20" Target="../media/image31.svg" Type="http://schemas.openxmlformats.org/officeDocument/2006/relationships/image"/><Relationship Id="rId21" Target="../media/image32.png" Type="http://schemas.openxmlformats.org/officeDocument/2006/relationships/image"/><Relationship Id="rId22" Target="../media/image33.svg" Type="http://schemas.openxmlformats.org/officeDocument/2006/relationships/image"/><Relationship Id="rId3" Target="../media/image14.svg" Type="http://schemas.openxmlformats.org/officeDocument/2006/relationships/image"/><Relationship Id="rId4" Target="../media/image15.png" Type="http://schemas.openxmlformats.org/officeDocument/2006/relationships/image"/><Relationship Id="rId5" Target="../media/image16.svg" Type="http://schemas.openxmlformats.org/officeDocument/2006/relationships/image"/><Relationship Id="rId6" Target="../media/image17.png" Type="http://schemas.openxmlformats.org/officeDocument/2006/relationships/image"/><Relationship Id="rId7" Target="../media/image18.svg" Type="http://schemas.openxmlformats.org/officeDocument/2006/relationships/image"/><Relationship Id="rId8" Target="../media/image19.png" Type="http://schemas.openxmlformats.org/officeDocument/2006/relationships/image"/><Relationship Id="rId9" Target="../media/image20.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1.png" Type="http://schemas.openxmlformats.org/officeDocument/2006/relationships/image"/><Relationship Id="rId4" Target="../media/image2.svg" Type="http://schemas.openxmlformats.org/officeDocument/2006/relationships/image"/><Relationship Id="rId5" Target="../media/image9.png" Type="http://schemas.openxmlformats.org/officeDocument/2006/relationships/image"/><Relationship Id="rId6" Target="../media/image10.svg" Type="http://schemas.openxmlformats.org/officeDocument/2006/relationships/image"/><Relationship Id="rId7" Target="../media/image34.png" Type="http://schemas.openxmlformats.org/officeDocument/2006/relationships/image"/><Relationship Id="rId8" Target="../media/image35.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3.svg" Type="http://schemas.openxmlformats.org/officeDocument/2006/relationships/image"/><Relationship Id="rId11" Target="../media/image24.png" Type="http://schemas.openxmlformats.org/officeDocument/2006/relationships/image"/><Relationship Id="rId12" Target="../media/image25.svg" Type="http://schemas.openxmlformats.org/officeDocument/2006/relationships/image"/><Relationship Id="rId13" Target="../media/image26.png" Type="http://schemas.openxmlformats.org/officeDocument/2006/relationships/image"/><Relationship Id="rId14" Target="../media/image27.svg" Type="http://schemas.openxmlformats.org/officeDocument/2006/relationships/image"/><Relationship Id="rId15" Target="../media/image28.png" Type="http://schemas.openxmlformats.org/officeDocument/2006/relationships/image"/><Relationship Id="rId16" Target="../media/image29.svg" Type="http://schemas.openxmlformats.org/officeDocument/2006/relationships/image"/><Relationship Id="rId17" Target="../media/image30.png" Type="http://schemas.openxmlformats.org/officeDocument/2006/relationships/image"/><Relationship Id="rId18" Target="../media/image31.svg" Type="http://schemas.openxmlformats.org/officeDocument/2006/relationships/image"/><Relationship Id="rId19" Target="../media/image32.png" Type="http://schemas.openxmlformats.org/officeDocument/2006/relationships/image"/><Relationship Id="rId2" Target="../media/image15.png" Type="http://schemas.openxmlformats.org/officeDocument/2006/relationships/image"/><Relationship Id="rId20" Target="../media/image33.svg" Type="http://schemas.openxmlformats.org/officeDocument/2006/relationships/image"/><Relationship Id="rId3" Target="../media/image16.svg" Type="http://schemas.openxmlformats.org/officeDocument/2006/relationships/image"/><Relationship Id="rId4" Target="../media/image17.png" Type="http://schemas.openxmlformats.org/officeDocument/2006/relationships/image"/><Relationship Id="rId5" Target="../media/image18.svg" Type="http://schemas.openxmlformats.org/officeDocument/2006/relationships/image"/><Relationship Id="rId6" Target="../media/image19.png" Type="http://schemas.openxmlformats.org/officeDocument/2006/relationships/image"/><Relationship Id="rId7" Target="../media/image20.png" Type="http://schemas.openxmlformats.org/officeDocument/2006/relationships/image"/><Relationship Id="rId8" Target="../media/image21.svg" Type="http://schemas.openxmlformats.org/officeDocument/2006/relationships/image"/><Relationship Id="rId9" Target="../media/image22.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6.png" Type="http://schemas.openxmlformats.org/officeDocument/2006/relationships/image"/><Relationship Id="rId3" Target="../media/image37.png" Type="http://schemas.openxmlformats.org/officeDocument/2006/relationships/image"/><Relationship Id="rId4" Target="../media/image38.svg" Type="http://schemas.openxmlformats.org/officeDocument/2006/relationships/image"/><Relationship Id="rId5" Target="../media/image15.png" Type="http://schemas.openxmlformats.org/officeDocument/2006/relationships/image"/><Relationship Id="rId6" Target="../media/image16.svg" Type="http://schemas.openxmlformats.org/officeDocument/2006/relationships/image"/><Relationship Id="rId7" Target="../media/image39.png" Type="http://schemas.openxmlformats.org/officeDocument/2006/relationships/image"/><Relationship Id="rId8" Target="../media/image40.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1.png" Type="http://schemas.openxmlformats.org/officeDocument/2006/relationships/image"/><Relationship Id="rId3" Target="../media/image1.png" Type="http://schemas.openxmlformats.org/officeDocument/2006/relationships/image"/><Relationship Id="rId4" Target="../media/image2.svg" Type="http://schemas.openxmlformats.org/officeDocument/2006/relationships/image"/><Relationship Id="rId5" Target="../media/image9.png" Type="http://schemas.openxmlformats.org/officeDocument/2006/relationships/image"/><Relationship Id="rId6" Target="../media/image10.svg" Type="http://schemas.openxmlformats.org/officeDocument/2006/relationships/image"/><Relationship Id="rId7" Target="../media/image42.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7.svg" Type="http://schemas.openxmlformats.org/officeDocument/2006/relationships/image"/><Relationship Id="rId11" Target="../media/image48.png" Type="http://schemas.openxmlformats.org/officeDocument/2006/relationships/image"/><Relationship Id="rId12" Target="../media/image49.svg" Type="http://schemas.openxmlformats.org/officeDocument/2006/relationships/image"/><Relationship Id="rId13" Target="../media/image50.png" Type="http://schemas.openxmlformats.org/officeDocument/2006/relationships/image"/><Relationship Id="rId14" Target="../media/image51.svg" Type="http://schemas.openxmlformats.org/officeDocument/2006/relationships/image"/><Relationship Id="rId15" Target="../media/image52.png" Type="http://schemas.openxmlformats.org/officeDocument/2006/relationships/image"/><Relationship Id="rId16" Target="../media/image53.svg" Type="http://schemas.openxmlformats.org/officeDocument/2006/relationships/image"/><Relationship Id="rId17" Target="../media/image54.png" Type="http://schemas.openxmlformats.org/officeDocument/2006/relationships/image"/><Relationship Id="rId18" Target="../media/image55.svg" Type="http://schemas.openxmlformats.org/officeDocument/2006/relationships/image"/><Relationship Id="rId19" Target="../media/image56.png" Type="http://schemas.openxmlformats.org/officeDocument/2006/relationships/image"/><Relationship Id="rId2" Target="../media/image43.png" Type="http://schemas.openxmlformats.org/officeDocument/2006/relationships/image"/><Relationship Id="rId20" Target="../media/image57.svg" Type="http://schemas.openxmlformats.org/officeDocument/2006/relationships/image"/><Relationship Id="rId3" Target="../media/image44.svg" Type="http://schemas.openxmlformats.org/officeDocument/2006/relationships/image"/><Relationship Id="rId4" Target="../media/image15.png" Type="http://schemas.openxmlformats.org/officeDocument/2006/relationships/image"/><Relationship Id="rId5" Target="../media/image16.svg" Type="http://schemas.openxmlformats.org/officeDocument/2006/relationships/image"/><Relationship Id="rId6" Target="../media/image17.png" Type="http://schemas.openxmlformats.org/officeDocument/2006/relationships/image"/><Relationship Id="rId7" Target="../media/image18.svg" Type="http://schemas.openxmlformats.org/officeDocument/2006/relationships/image"/><Relationship Id="rId8" Target="../media/image45.png" Type="http://schemas.openxmlformats.org/officeDocument/2006/relationships/image"/><Relationship Id="rId9" Target="../media/image46.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66.svg" Type="http://schemas.openxmlformats.org/officeDocument/2006/relationships/image"/><Relationship Id="rId2" Target="../media/image58.png" Type="http://schemas.openxmlformats.org/officeDocument/2006/relationships/image"/><Relationship Id="rId3" Target="../media/image59.svg" Type="http://schemas.openxmlformats.org/officeDocument/2006/relationships/image"/><Relationship Id="rId4" Target="../media/image60.png" Type="http://schemas.openxmlformats.org/officeDocument/2006/relationships/image"/><Relationship Id="rId5" Target="../media/image61.svg" Type="http://schemas.openxmlformats.org/officeDocument/2006/relationships/image"/><Relationship Id="rId6" Target="../media/image62.png" Type="http://schemas.openxmlformats.org/officeDocument/2006/relationships/image"/><Relationship Id="rId7" Target="../media/image63.png" Type="http://schemas.openxmlformats.org/officeDocument/2006/relationships/image"/><Relationship Id="rId8" Target="../media/image64.svg" Type="http://schemas.openxmlformats.org/officeDocument/2006/relationships/image"/><Relationship Id="rId9" Target="../media/image65.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599DCD"/>
        </a:solidFill>
      </p:bgPr>
    </p:bg>
    <p:spTree>
      <p:nvGrpSpPr>
        <p:cNvPr id="1" name=""/>
        <p:cNvGrpSpPr/>
        <p:nvPr/>
      </p:nvGrpSpPr>
      <p:grpSpPr>
        <a:xfrm>
          <a:off x="0" y="0"/>
          <a:ext cx="0" cy="0"/>
          <a:chOff x="0" y="0"/>
          <a:chExt cx="0" cy="0"/>
        </a:xfrm>
      </p:grpSpPr>
      <p:grpSp>
        <p:nvGrpSpPr>
          <p:cNvPr name="Group 2" id="2"/>
          <p:cNvGrpSpPr/>
          <p:nvPr/>
        </p:nvGrpSpPr>
        <p:grpSpPr>
          <a:xfrm rot="0">
            <a:off x="1028700" y="552963"/>
            <a:ext cx="16230600" cy="8400841"/>
            <a:chOff x="0" y="0"/>
            <a:chExt cx="4274726" cy="2212567"/>
          </a:xfrm>
        </p:grpSpPr>
        <p:sp>
          <p:nvSpPr>
            <p:cNvPr name="Freeform 3" id="3"/>
            <p:cNvSpPr/>
            <p:nvPr/>
          </p:nvSpPr>
          <p:spPr>
            <a:xfrm flipH="false" flipV="false" rot="0">
              <a:off x="0" y="0"/>
              <a:ext cx="4274726" cy="2212567"/>
            </a:xfrm>
            <a:custGeom>
              <a:avLst/>
              <a:gdLst/>
              <a:ahLst/>
              <a:cxnLst/>
              <a:rect r="r" b="b" t="t" l="l"/>
              <a:pathLst>
                <a:path h="2212567" w="4274726">
                  <a:moveTo>
                    <a:pt x="24327" y="0"/>
                  </a:moveTo>
                  <a:lnTo>
                    <a:pt x="4250399" y="0"/>
                  </a:lnTo>
                  <a:cubicBezTo>
                    <a:pt x="4263834" y="0"/>
                    <a:pt x="4274726" y="10891"/>
                    <a:pt x="4274726" y="24327"/>
                  </a:cubicBezTo>
                  <a:lnTo>
                    <a:pt x="4274726" y="2188240"/>
                  </a:lnTo>
                  <a:cubicBezTo>
                    <a:pt x="4274726" y="2194692"/>
                    <a:pt x="4272163" y="2200880"/>
                    <a:pt x="4267601" y="2205442"/>
                  </a:cubicBezTo>
                  <a:cubicBezTo>
                    <a:pt x="4263039" y="2210004"/>
                    <a:pt x="4256851" y="2212567"/>
                    <a:pt x="4250399" y="2212567"/>
                  </a:cubicBezTo>
                  <a:lnTo>
                    <a:pt x="24327" y="2212567"/>
                  </a:lnTo>
                  <a:cubicBezTo>
                    <a:pt x="10891" y="2212567"/>
                    <a:pt x="0" y="2201676"/>
                    <a:pt x="0" y="2188240"/>
                  </a:cubicBezTo>
                  <a:lnTo>
                    <a:pt x="0" y="24327"/>
                  </a:lnTo>
                  <a:cubicBezTo>
                    <a:pt x="0" y="10891"/>
                    <a:pt x="10891" y="0"/>
                    <a:pt x="24327" y="0"/>
                  </a:cubicBezTo>
                  <a:close/>
                </a:path>
              </a:pathLst>
            </a:custGeom>
            <a:solidFill>
              <a:srgbClr val="E7EEF0"/>
            </a:solidFill>
            <a:ln w="57150" cap="rnd">
              <a:solidFill>
                <a:srgbClr val="000000"/>
              </a:solidFill>
              <a:prstDash val="solid"/>
              <a:round/>
            </a:ln>
          </p:spPr>
        </p:sp>
        <p:sp>
          <p:nvSpPr>
            <p:cNvPr name="TextBox 4" id="4"/>
            <p:cNvSpPr txBox="true"/>
            <p:nvPr/>
          </p:nvSpPr>
          <p:spPr>
            <a:xfrm>
              <a:off x="0" y="-38100"/>
              <a:ext cx="4274726" cy="2250667"/>
            </a:xfrm>
            <a:prstGeom prst="rect">
              <a:avLst/>
            </a:prstGeom>
          </p:spPr>
          <p:txBody>
            <a:bodyPr anchor="ctr" rtlCol="false" tIns="50800" lIns="50800" bIns="50800" rIns="50800"/>
            <a:lstStyle/>
            <a:p>
              <a:pPr algn="ctr">
                <a:lnSpc>
                  <a:spcPts val="2659"/>
                </a:lnSpc>
                <a:spcBef>
                  <a:spcPct val="0"/>
                </a:spcBef>
              </a:pPr>
            </a:p>
          </p:txBody>
        </p:sp>
      </p:grpSp>
      <p:sp>
        <p:nvSpPr>
          <p:cNvPr name="Freeform 5" id="5"/>
          <p:cNvSpPr/>
          <p:nvPr/>
        </p:nvSpPr>
        <p:spPr>
          <a:xfrm flipH="true" flipV="false" rot="-4078059">
            <a:off x="14091022" y="-277965"/>
            <a:ext cx="3355801" cy="2613330"/>
          </a:xfrm>
          <a:custGeom>
            <a:avLst/>
            <a:gdLst/>
            <a:ahLst/>
            <a:cxnLst/>
            <a:rect r="r" b="b" t="t" l="l"/>
            <a:pathLst>
              <a:path h="2613330" w="3355801">
                <a:moveTo>
                  <a:pt x="3355801" y="0"/>
                </a:moveTo>
                <a:lnTo>
                  <a:pt x="0" y="0"/>
                </a:lnTo>
                <a:lnTo>
                  <a:pt x="0" y="2613330"/>
                </a:lnTo>
                <a:lnTo>
                  <a:pt x="3355801" y="2613330"/>
                </a:lnTo>
                <a:lnTo>
                  <a:pt x="3355801"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3723429">
            <a:off x="352944" y="3583505"/>
            <a:ext cx="1207899" cy="2339756"/>
          </a:xfrm>
          <a:custGeom>
            <a:avLst/>
            <a:gdLst/>
            <a:ahLst/>
            <a:cxnLst/>
            <a:rect r="r" b="b" t="t" l="l"/>
            <a:pathLst>
              <a:path h="2339756" w="1207899">
                <a:moveTo>
                  <a:pt x="0" y="0"/>
                </a:moveTo>
                <a:lnTo>
                  <a:pt x="1207900" y="0"/>
                </a:lnTo>
                <a:lnTo>
                  <a:pt x="1207900" y="2339757"/>
                </a:lnTo>
                <a:lnTo>
                  <a:pt x="0" y="233975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1336917">
            <a:off x="8184916" y="666333"/>
            <a:ext cx="808554" cy="1069162"/>
          </a:xfrm>
          <a:custGeom>
            <a:avLst/>
            <a:gdLst/>
            <a:ahLst/>
            <a:cxnLst/>
            <a:rect r="r" b="b" t="t" l="l"/>
            <a:pathLst>
              <a:path h="1069162" w="808554">
                <a:moveTo>
                  <a:pt x="0" y="0"/>
                </a:moveTo>
                <a:lnTo>
                  <a:pt x="808554" y="0"/>
                </a:lnTo>
                <a:lnTo>
                  <a:pt x="808554" y="1069163"/>
                </a:lnTo>
                <a:lnTo>
                  <a:pt x="0" y="106916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8" id="8"/>
          <p:cNvSpPr/>
          <p:nvPr/>
        </p:nvSpPr>
        <p:spPr>
          <a:xfrm flipH="false" flipV="false" rot="0">
            <a:off x="4141838" y="5748617"/>
            <a:ext cx="10004323" cy="7190607"/>
          </a:xfrm>
          <a:custGeom>
            <a:avLst/>
            <a:gdLst/>
            <a:ahLst/>
            <a:cxnLst/>
            <a:rect r="r" b="b" t="t" l="l"/>
            <a:pathLst>
              <a:path h="7190607" w="10004323">
                <a:moveTo>
                  <a:pt x="0" y="0"/>
                </a:moveTo>
                <a:lnTo>
                  <a:pt x="10004324" y="0"/>
                </a:lnTo>
                <a:lnTo>
                  <a:pt x="10004324" y="7190607"/>
                </a:lnTo>
                <a:lnTo>
                  <a:pt x="0" y="7190607"/>
                </a:lnTo>
                <a:lnTo>
                  <a:pt x="0" y="0"/>
                </a:lnTo>
                <a:close/>
              </a:path>
            </a:pathLst>
          </a:custGeom>
          <a:blipFill>
            <a:blip r:embed="rId8"/>
            <a:stretch>
              <a:fillRect l="0" t="0" r="0" b="0"/>
            </a:stretch>
          </a:blipFill>
        </p:spPr>
      </p:sp>
      <p:sp>
        <p:nvSpPr>
          <p:cNvPr name="TextBox 9" id="9"/>
          <p:cNvSpPr txBox="true"/>
          <p:nvPr/>
        </p:nvSpPr>
        <p:spPr>
          <a:xfrm rot="0">
            <a:off x="1225020" y="1587961"/>
            <a:ext cx="15881914" cy="3962670"/>
          </a:xfrm>
          <a:prstGeom prst="rect">
            <a:avLst/>
          </a:prstGeom>
        </p:spPr>
        <p:txBody>
          <a:bodyPr anchor="t" rtlCol="false" tIns="0" lIns="0" bIns="0" rIns="0">
            <a:spAutoFit/>
          </a:bodyPr>
          <a:lstStyle/>
          <a:p>
            <a:pPr algn="ctr">
              <a:lnSpc>
                <a:spcPts val="6215"/>
              </a:lnSpc>
            </a:pPr>
            <a:r>
              <a:rPr lang="en-US" sz="6215" spc="609">
                <a:solidFill>
                  <a:srgbClr val="342219"/>
                </a:solidFill>
                <a:latin typeface="Fredoka"/>
              </a:rPr>
              <a:t>PEDOMAN PPDB </a:t>
            </a:r>
          </a:p>
          <a:p>
            <a:pPr algn="ctr">
              <a:lnSpc>
                <a:spcPts val="6215"/>
              </a:lnSpc>
            </a:pPr>
            <a:r>
              <a:rPr lang="en-US" sz="6215" spc="609">
                <a:solidFill>
                  <a:srgbClr val="342219"/>
                </a:solidFill>
                <a:latin typeface="Fredoka"/>
              </a:rPr>
              <a:t>PADA JENJANG </a:t>
            </a:r>
          </a:p>
          <a:p>
            <a:pPr algn="ctr">
              <a:lnSpc>
                <a:spcPts val="6215"/>
              </a:lnSpc>
            </a:pPr>
            <a:r>
              <a:rPr lang="en-US" sz="6215" spc="609">
                <a:solidFill>
                  <a:srgbClr val="342219"/>
                </a:solidFill>
                <a:latin typeface="Fredoka"/>
              </a:rPr>
              <a:t>PAUD NON FORMAL DAN PENDIDIKAN NON FORMAL </a:t>
            </a:r>
          </a:p>
          <a:p>
            <a:pPr algn="ctr">
              <a:lnSpc>
                <a:spcPts val="6215"/>
              </a:lnSpc>
            </a:pPr>
            <a:r>
              <a:rPr lang="en-US" sz="6215" spc="609">
                <a:solidFill>
                  <a:srgbClr val="342219"/>
                </a:solidFill>
                <a:latin typeface="Fredoka"/>
              </a:rPr>
              <a:t>TAHUN PELAJARAN 2024/2025</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486448"/>
        </a:solidFill>
      </p:bgPr>
    </p:bg>
    <p:spTree>
      <p:nvGrpSpPr>
        <p:cNvPr id="1" name=""/>
        <p:cNvGrpSpPr/>
        <p:nvPr/>
      </p:nvGrpSpPr>
      <p:grpSpPr>
        <a:xfrm>
          <a:off x="0" y="0"/>
          <a:ext cx="0" cy="0"/>
          <a:chOff x="0" y="0"/>
          <a:chExt cx="0" cy="0"/>
        </a:xfrm>
      </p:grpSpPr>
      <p:grpSp>
        <p:nvGrpSpPr>
          <p:cNvPr name="Group 2" id="2"/>
          <p:cNvGrpSpPr/>
          <p:nvPr/>
        </p:nvGrpSpPr>
        <p:grpSpPr>
          <a:xfrm rot="0">
            <a:off x="830869" y="400112"/>
            <a:ext cx="17009528" cy="9228610"/>
            <a:chOff x="0" y="0"/>
            <a:chExt cx="4479876" cy="2430580"/>
          </a:xfrm>
        </p:grpSpPr>
        <p:sp>
          <p:nvSpPr>
            <p:cNvPr name="Freeform 3" id="3"/>
            <p:cNvSpPr/>
            <p:nvPr/>
          </p:nvSpPr>
          <p:spPr>
            <a:xfrm flipH="false" flipV="false" rot="0">
              <a:off x="0" y="0"/>
              <a:ext cx="4479876" cy="2430581"/>
            </a:xfrm>
            <a:custGeom>
              <a:avLst/>
              <a:gdLst/>
              <a:ahLst/>
              <a:cxnLst/>
              <a:rect r="r" b="b" t="t" l="l"/>
              <a:pathLst>
                <a:path h="2430581" w="4479876">
                  <a:moveTo>
                    <a:pt x="23213" y="0"/>
                  </a:moveTo>
                  <a:lnTo>
                    <a:pt x="4456663" y="0"/>
                  </a:lnTo>
                  <a:cubicBezTo>
                    <a:pt x="4469483" y="0"/>
                    <a:pt x="4479876" y="10393"/>
                    <a:pt x="4479876" y="23213"/>
                  </a:cubicBezTo>
                  <a:lnTo>
                    <a:pt x="4479876" y="2407368"/>
                  </a:lnTo>
                  <a:cubicBezTo>
                    <a:pt x="4479876" y="2420188"/>
                    <a:pt x="4469483" y="2430581"/>
                    <a:pt x="4456663" y="2430581"/>
                  </a:cubicBezTo>
                  <a:lnTo>
                    <a:pt x="23213" y="2430581"/>
                  </a:lnTo>
                  <a:cubicBezTo>
                    <a:pt x="10393" y="2430581"/>
                    <a:pt x="0" y="2420188"/>
                    <a:pt x="0" y="2407368"/>
                  </a:cubicBezTo>
                  <a:lnTo>
                    <a:pt x="0" y="23213"/>
                  </a:lnTo>
                  <a:cubicBezTo>
                    <a:pt x="0" y="10393"/>
                    <a:pt x="10393" y="0"/>
                    <a:pt x="23213" y="0"/>
                  </a:cubicBezTo>
                  <a:close/>
                </a:path>
              </a:pathLst>
            </a:custGeom>
            <a:solidFill>
              <a:srgbClr val="8FFFA2"/>
            </a:solidFill>
            <a:ln w="57150" cap="rnd">
              <a:solidFill>
                <a:srgbClr val="000000"/>
              </a:solidFill>
              <a:prstDash val="solid"/>
              <a:round/>
            </a:ln>
          </p:spPr>
        </p:sp>
        <p:sp>
          <p:nvSpPr>
            <p:cNvPr name="TextBox 4" id="4"/>
            <p:cNvSpPr txBox="true"/>
            <p:nvPr/>
          </p:nvSpPr>
          <p:spPr>
            <a:xfrm>
              <a:off x="0" y="-38100"/>
              <a:ext cx="4479876" cy="2468680"/>
            </a:xfrm>
            <a:prstGeom prst="rect">
              <a:avLst/>
            </a:prstGeom>
          </p:spPr>
          <p:txBody>
            <a:bodyPr anchor="ctr" rtlCol="false" tIns="50800" lIns="50800" bIns="50800" rIns="50800"/>
            <a:lstStyle/>
            <a:p>
              <a:pPr algn="ctr">
                <a:lnSpc>
                  <a:spcPts val="2659"/>
                </a:lnSpc>
                <a:spcBef>
                  <a:spcPct val="0"/>
                </a:spcBef>
              </a:pPr>
            </a:p>
          </p:txBody>
        </p:sp>
      </p:grpSp>
      <p:sp>
        <p:nvSpPr>
          <p:cNvPr name="Freeform 5" id="5"/>
          <p:cNvSpPr/>
          <p:nvPr/>
        </p:nvSpPr>
        <p:spPr>
          <a:xfrm flipH="true" flipV="false" rot="0">
            <a:off x="587640" y="4700539"/>
            <a:ext cx="4950296" cy="7826555"/>
          </a:xfrm>
          <a:custGeom>
            <a:avLst/>
            <a:gdLst/>
            <a:ahLst/>
            <a:cxnLst/>
            <a:rect r="r" b="b" t="t" l="l"/>
            <a:pathLst>
              <a:path h="7826555" w="4950296">
                <a:moveTo>
                  <a:pt x="4950296" y="0"/>
                </a:moveTo>
                <a:lnTo>
                  <a:pt x="0" y="0"/>
                </a:lnTo>
                <a:lnTo>
                  <a:pt x="0" y="7826555"/>
                </a:lnTo>
                <a:lnTo>
                  <a:pt x="4950296" y="7826555"/>
                </a:lnTo>
                <a:lnTo>
                  <a:pt x="4950296" y="0"/>
                </a:lnTo>
                <a:close/>
              </a:path>
            </a:pathLst>
          </a:custGeom>
          <a:blipFill>
            <a:blip r:embed="rId2"/>
            <a:stretch>
              <a:fillRect l="0" t="0" r="0" b="0"/>
            </a:stretch>
          </a:blipFill>
        </p:spPr>
      </p:sp>
      <p:sp>
        <p:nvSpPr>
          <p:cNvPr name="Freeform 6" id="6"/>
          <p:cNvSpPr/>
          <p:nvPr/>
        </p:nvSpPr>
        <p:spPr>
          <a:xfrm flipH="true" flipV="false" rot="-3061085">
            <a:off x="15310978" y="-442480"/>
            <a:ext cx="3355801" cy="2613330"/>
          </a:xfrm>
          <a:custGeom>
            <a:avLst/>
            <a:gdLst/>
            <a:ahLst/>
            <a:cxnLst/>
            <a:rect r="r" b="b" t="t" l="l"/>
            <a:pathLst>
              <a:path h="2613330" w="3355801">
                <a:moveTo>
                  <a:pt x="3355801" y="0"/>
                </a:moveTo>
                <a:lnTo>
                  <a:pt x="0" y="0"/>
                </a:lnTo>
                <a:lnTo>
                  <a:pt x="0" y="2613330"/>
                </a:lnTo>
                <a:lnTo>
                  <a:pt x="3355801" y="2613330"/>
                </a:lnTo>
                <a:lnTo>
                  <a:pt x="3355801"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false" rot="-3723429">
            <a:off x="11087629" y="8458844"/>
            <a:ext cx="1207899" cy="2339756"/>
          </a:xfrm>
          <a:custGeom>
            <a:avLst/>
            <a:gdLst/>
            <a:ahLst/>
            <a:cxnLst/>
            <a:rect r="r" b="b" t="t" l="l"/>
            <a:pathLst>
              <a:path h="2339756" w="1207899">
                <a:moveTo>
                  <a:pt x="0" y="0"/>
                </a:moveTo>
                <a:lnTo>
                  <a:pt x="1207899" y="0"/>
                </a:lnTo>
                <a:lnTo>
                  <a:pt x="1207899" y="2339757"/>
                </a:lnTo>
                <a:lnTo>
                  <a:pt x="0" y="233975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8" id="8"/>
          <p:cNvSpPr/>
          <p:nvPr/>
        </p:nvSpPr>
        <p:spPr>
          <a:xfrm flipH="false" flipV="false" rot="0">
            <a:off x="3185882" y="864185"/>
            <a:ext cx="961119" cy="964737"/>
          </a:xfrm>
          <a:custGeom>
            <a:avLst/>
            <a:gdLst/>
            <a:ahLst/>
            <a:cxnLst/>
            <a:rect r="r" b="b" t="t" l="l"/>
            <a:pathLst>
              <a:path h="964737" w="961119">
                <a:moveTo>
                  <a:pt x="0" y="0"/>
                </a:moveTo>
                <a:lnTo>
                  <a:pt x="961119" y="0"/>
                </a:lnTo>
                <a:lnTo>
                  <a:pt x="961119" y="964737"/>
                </a:lnTo>
                <a:lnTo>
                  <a:pt x="0" y="964737"/>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9" id="9"/>
          <p:cNvSpPr/>
          <p:nvPr/>
        </p:nvSpPr>
        <p:spPr>
          <a:xfrm flipH="false" flipV="false" rot="0">
            <a:off x="5814161" y="3626435"/>
            <a:ext cx="556817" cy="890908"/>
          </a:xfrm>
          <a:custGeom>
            <a:avLst/>
            <a:gdLst/>
            <a:ahLst/>
            <a:cxnLst/>
            <a:rect r="r" b="b" t="t" l="l"/>
            <a:pathLst>
              <a:path h="890908" w="556817">
                <a:moveTo>
                  <a:pt x="0" y="0"/>
                </a:moveTo>
                <a:lnTo>
                  <a:pt x="556817" y="0"/>
                </a:lnTo>
                <a:lnTo>
                  <a:pt x="556817" y="890908"/>
                </a:lnTo>
                <a:lnTo>
                  <a:pt x="0" y="890908"/>
                </a:lnTo>
                <a:lnTo>
                  <a:pt x="0" y="0"/>
                </a:lnTo>
                <a:close/>
              </a:path>
            </a:pathLst>
          </a:custGeom>
          <a:blipFill>
            <a:blip r:embed="rId9"/>
            <a:stretch>
              <a:fillRect l="0" t="0" r="0" b="0"/>
            </a:stretch>
          </a:blipFill>
        </p:spPr>
      </p:sp>
      <p:sp>
        <p:nvSpPr>
          <p:cNvPr name="TextBox 10" id="10"/>
          <p:cNvSpPr txBox="true"/>
          <p:nvPr/>
        </p:nvSpPr>
        <p:spPr>
          <a:xfrm rot="0">
            <a:off x="1780407" y="685589"/>
            <a:ext cx="13988515" cy="1426704"/>
          </a:xfrm>
          <a:prstGeom prst="rect">
            <a:avLst/>
          </a:prstGeom>
        </p:spPr>
        <p:txBody>
          <a:bodyPr anchor="t" rtlCol="false" tIns="0" lIns="0" bIns="0" rIns="0">
            <a:spAutoFit/>
          </a:bodyPr>
          <a:lstStyle/>
          <a:p>
            <a:pPr algn="ctr">
              <a:lnSpc>
                <a:spcPts val="5544"/>
              </a:lnSpc>
            </a:pPr>
            <a:r>
              <a:rPr lang="en-US" sz="5544">
                <a:solidFill>
                  <a:srgbClr val="000000"/>
                </a:solidFill>
                <a:latin typeface="Fredoka"/>
              </a:rPr>
              <a:t>Proses Seleksi </a:t>
            </a:r>
          </a:p>
          <a:p>
            <a:pPr algn="ctr">
              <a:lnSpc>
                <a:spcPts val="5544"/>
              </a:lnSpc>
            </a:pPr>
            <a:r>
              <a:rPr lang="en-US" sz="5544">
                <a:solidFill>
                  <a:srgbClr val="000000"/>
                </a:solidFill>
                <a:latin typeface="Fredoka"/>
              </a:rPr>
              <a:t>Jenjang PAUD Nonformal</a:t>
            </a:r>
          </a:p>
        </p:txBody>
      </p:sp>
      <p:sp>
        <p:nvSpPr>
          <p:cNvPr name="TextBox 11" id="11"/>
          <p:cNvSpPr txBox="true"/>
          <p:nvPr/>
        </p:nvSpPr>
        <p:spPr>
          <a:xfrm rot="0">
            <a:off x="1226531" y="2532014"/>
            <a:ext cx="16613867" cy="1539875"/>
          </a:xfrm>
          <a:prstGeom prst="rect">
            <a:avLst/>
          </a:prstGeom>
        </p:spPr>
        <p:txBody>
          <a:bodyPr anchor="t" rtlCol="false" tIns="0" lIns="0" bIns="0" rIns="0">
            <a:spAutoFit/>
          </a:bodyPr>
          <a:lstStyle/>
          <a:p>
            <a:pPr algn="l">
              <a:lnSpc>
                <a:spcPts val="3999"/>
              </a:lnSpc>
            </a:pPr>
            <a:r>
              <a:rPr lang="en-US" sz="3999">
                <a:solidFill>
                  <a:srgbClr val="15110F"/>
                </a:solidFill>
                <a:latin typeface="DM Sans"/>
              </a:rPr>
              <a:t>Seleksi calon peserta didik baru jenjang PAUD NF mempertimbangkan kriteria dengan urutan :</a:t>
            </a:r>
          </a:p>
          <a:p>
            <a:pPr algn="ctr">
              <a:lnSpc>
                <a:spcPts val="3999"/>
              </a:lnSpc>
            </a:pPr>
          </a:p>
        </p:txBody>
      </p:sp>
      <p:sp>
        <p:nvSpPr>
          <p:cNvPr name="TextBox 12" id="12"/>
          <p:cNvSpPr txBox="true"/>
          <p:nvPr/>
        </p:nvSpPr>
        <p:spPr>
          <a:xfrm rot="0">
            <a:off x="6645732" y="3885831"/>
            <a:ext cx="11191951" cy="5198349"/>
          </a:xfrm>
          <a:prstGeom prst="rect">
            <a:avLst/>
          </a:prstGeom>
        </p:spPr>
        <p:txBody>
          <a:bodyPr anchor="t" rtlCol="false" tIns="0" lIns="0" bIns="0" rIns="0">
            <a:spAutoFit/>
          </a:bodyPr>
          <a:lstStyle/>
          <a:p>
            <a:pPr algn="l">
              <a:lnSpc>
                <a:spcPts val="4096"/>
              </a:lnSpc>
            </a:pPr>
            <a:r>
              <a:rPr lang="en-US" sz="4096">
                <a:solidFill>
                  <a:srgbClr val="15110F"/>
                </a:solidFill>
                <a:latin typeface="DM Sans"/>
              </a:rPr>
              <a:t>kelengkapan dan hasil verifikasi persyaratan;</a:t>
            </a:r>
          </a:p>
          <a:p>
            <a:pPr algn="l">
              <a:lnSpc>
                <a:spcPts val="4096"/>
              </a:lnSpc>
            </a:pPr>
          </a:p>
          <a:p>
            <a:pPr algn="l">
              <a:lnSpc>
                <a:spcPts val="4096"/>
              </a:lnSpc>
            </a:pPr>
            <a:r>
              <a:rPr lang="en-US" sz="4096">
                <a:solidFill>
                  <a:srgbClr val="15110F"/>
                </a:solidFill>
                <a:latin typeface="DM Sans"/>
              </a:rPr>
              <a:t>usia, yakni yang lebih tua diprioritaskan;</a:t>
            </a:r>
          </a:p>
          <a:p>
            <a:pPr algn="l">
              <a:lnSpc>
                <a:spcPts val="4096"/>
              </a:lnSpc>
            </a:pPr>
          </a:p>
          <a:p>
            <a:pPr algn="l">
              <a:lnSpc>
                <a:spcPts val="4096"/>
              </a:lnSpc>
            </a:pPr>
            <a:r>
              <a:rPr lang="en-US" sz="4096">
                <a:solidFill>
                  <a:srgbClr val="15110F"/>
                </a:solidFill>
                <a:latin typeface="DM Sans"/>
              </a:rPr>
              <a:t>lokasi domisili, yakni yang lebih dekat dengan sekolah diprioritaskan; </a:t>
            </a:r>
          </a:p>
          <a:p>
            <a:pPr algn="l">
              <a:lnSpc>
                <a:spcPts val="4096"/>
              </a:lnSpc>
            </a:pPr>
          </a:p>
          <a:p>
            <a:pPr algn="l">
              <a:lnSpc>
                <a:spcPts val="4096"/>
              </a:lnSpc>
            </a:pPr>
            <a:r>
              <a:rPr lang="en-US" sz="4096">
                <a:solidFill>
                  <a:srgbClr val="15110F"/>
                </a:solidFill>
                <a:latin typeface="DM Sans"/>
              </a:rPr>
              <a:t>waktu mendaftar, yakni yang lebih dulu diprioritaskan.</a:t>
            </a:r>
          </a:p>
          <a:p>
            <a:pPr algn="ctr">
              <a:lnSpc>
                <a:spcPts val="4096"/>
              </a:lnSpc>
            </a:pPr>
          </a:p>
        </p:txBody>
      </p:sp>
      <p:sp>
        <p:nvSpPr>
          <p:cNvPr name="Freeform 13" id="13"/>
          <p:cNvSpPr/>
          <p:nvPr/>
        </p:nvSpPr>
        <p:spPr>
          <a:xfrm flipH="false" flipV="false" rot="0">
            <a:off x="5814161" y="4698046"/>
            <a:ext cx="556817" cy="890908"/>
          </a:xfrm>
          <a:custGeom>
            <a:avLst/>
            <a:gdLst/>
            <a:ahLst/>
            <a:cxnLst/>
            <a:rect r="r" b="b" t="t" l="l"/>
            <a:pathLst>
              <a:path h="890908" w="556817">
                <a:moveTo>
                  <a:pt x="0" y="0"/>
                </a:moveTo>
                <a:lnTo>
                  <a:pt x="556817" y="0"/>
                </a:lnTo>
                <a:lnTo>
                  <a:pt x="556817" y="890908"/>
                </a:lnTo>
                <a:lnTo>
                  <a:pt x="0" y="890908"/>
                </a:lnTo>
                <a:lnTo>
                  <a:pt x="0" y="0"/>
                </a:lnTo>
                <a:close/>
              </a:path>
            </a:pathLst>
          </a:custGeom>
          <a:blipFill>
            <a:blip r:embed="rId9"/>
            <a:stretch>
              <a:fillRect l="0" t="0" r="0" b="0"/>
            </a:stretch>
          </a:blipFill>
        </p:spPr>
      </p:sp>
      <p:sp>
        <p:nvSpPr>
          <p:cNvPr name="Freeform 14" id="14"/>
          <p:cNvSpPr/>
          <p:nvPr/>
        </p:nvSpPr>
        <p:spPr>
          <a:xfrm flipH="false" flipV="false" rot="0">
            <a:off x="5814161" y="5931854"/>
            <a:ext cx="556817" cy="890908"/>
          </a:xfrm>
          <a:custGeom>
            <a:avLst/>
            <a:gdLst/>
            <a:ahLst/>
            <a:cxnLst/>
            <a:rect r="r" b="b" t="t" l="l"/>
            <a:pathLst>
              <a:path h="890908" w="556817">
                <a:moveTo>
                  <a:pt x="0" y="0"/>
                </a:moveTo>
                <a:lnTo>
                  <a:pt x="556817" y="0"/>
                </a:lnTo>
                <a:lnTo>
                  <a:pt x="556817" y="890908"/>
                </a:lnTo>
                <a:lnTo>
                  <a:pt x="0" y="890908"/>
                </a:lnTo>
                <a:lnTo>
                  <a:pt x="0" y="0"/>
                </a:lnTo>
                <a:close/>
              </a:path>
            </a:pathLst>
          </a:custGeom>
          <a:blipFill>
            <a:blip r:embed="rId9"/>
            <a:stretch>
              <a:fillRect l="0" t="0" r="0" b="0"/>
            </a:stretch>
          </a:blipFill>
        </p:spPr>
      </p:sp>
      <p:sp>
        <p:nvSpPr>
          <p:cNvPr name="Freeform 15" id="15"/>
          <p:cNvSpPr/>
          <p:nvPr/>
        </p:nvSpPr>
        <p:spPr>
          <a:xfrm flipH="false" flipV="false" rot="0">
            <a:off x="5814161" y="7451412"/>
            <a:ext cx="556817" cy="890908"/>
          </a:xfrm>
          <a:custGeom>
            <a:avLst/>
            <a:gdLst/>
            <a:ahLst/>
            <a:cxnLst/>
            <a:rect r="r" b="b" t="t" l="l"/>
            <a:pathLst>
              <a:path h="890908" w="556817">
                <a:moveTo>
                  <a:pt x="0" y="0"/>
                </a:moveTo>
                <a:lnTo>
                  <a:pt x="556817" y="0"/>
                </a:lnTo>
                <a:lnTo>
                  <a:pt x="556817" y="890907"/>
                </a:lnTo>
                <a:lnTo>
                  <a:pt x="0" y="890907"/>
                </a:lnTo>
                <a:lnTo>
                  <a:pt x="0" y="0"/>
                </a:lnTo>
                <a:close/>
              </a:path>
            </a:pathLst>
          </a:custGeom>
          <a:blipFill>
            <a:blip r:embed="rId9"/>
            <a:stretch>
              <a:fillRect l="0" t="0" r="0" b="0"/>
            </a:stretch>
          </a:blipFill>
        </p:spPr>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grpSp>
        <p:nvGrpSpPr>
          <p:cNvPr name="Group 2" id="2"/>
          <p:cNvGrpSpPr/>
          <p:nvPr/>
        </p:nvGrpSpPr>
        <p:grpSpPr>
          <a:xfrm rot="0">
            <a:off x="830869" y="400112"/>
            <a:ext cx="17009528" cy="9228610"/>
            <a:chOff x="0" y="0"/>
            <a:chExt cx="4479876" cy="2430580"/>
          </a:xfrm>
        </p:grpSpPr>
        <p:sp>
          <p:nvSpPr>
            <p:cNvPr name="Freeform 3" id="3"/>
            <p:cNvSpPr/>
            <p:nvPr/>
          </p:nvSpPr>
          <p:spPr>
            <a:xfrm flipH="false" flipV="false" rot="0">
              <a:off x="0" y="0"/>
              <a:ext cx="4479876" cy="2430581"/>
            </a:xfrm>
            <a:custGeom>
              <a:avLst/>
              <a:gdLst/>
              <a:ahLst/>
              <a:cxnLst/>
              <a:rect r="r" b="b" t="t" l="l"/>
              <a:pathLst>
                <a:path h="2430581" w="4479876">
                  <a:moveTo>
                    <a:pt x="23213" y="0"/>
                  </a:moveTo>
                  <a:lnTo>
                    <a:pt x="4456663" y="0"/>
                  </a:lnTo>
                  <a:cubicBezTo>
                    <a:pt x="4469483" y="0"/>
                    <a:pt x="4479876" y="10393"/>
                    <a:pt x="4479876" y="23213"/>
                  </a:cubicBezTo>
                  <a:lnTo>
                    <a:pt x="4479876" y="2407368"/>
                  </a:lnTo>
                  <a:cubicBezTo>
                    <a:pt x="4479876" y="2420188"/>
                    <a:pt x="4469483" y="2430581"/>
                    <a:pt x="4456663" y="2430581"/>
                  </a:cubicBezTo>
                  <a:lnTo>
                    <a:pt x="23213" y="2430581"/>
                  </a:lnTo>
                  <a:cubicBezTo>
                    <a:pt x="10393" y="2430581"/>
                    <a:pt x="0" y="2420188"/>
                    <a:pt x="0" y="2407368"/>
                  </a:cubicBezTo>
                  <a:lnTo>
                    <a:pt x="0" y="23213"/>
                  </a:lnTo>
                  <a:cubicBezTo>
                    <a:pt x="0" y="10393"/>
                    <a:pt x="10393" y="0"/>
                    <a:pt x="23213" y="0"/>
                  </a:cubicBezTo>
                  <a:close/>
                </a:path>
              </a:pathLst>
            </a:custGeom>
            <a:solidFill>
              <a:srgbClr val="5CE1E6"/>
            </a:solidFill>
            <a:ln w="57150" cap="rnd">
              <a:solidFill>
                <a:srgbClr val="000000"/>
              </a:solidFill>
              <a:prstDash val="solid"/>
              <a:round/>
            </a:ln>
          </p:spPr>
        </p:sp>
        <p:sp>
          <p:nvSpPr>
            <p:cNvPr name="TextBox 4" id="4"/>
            <p:cNvSpPr txBox="true"/>
            <p:nvPr/>
          </p:nvSpPr>
          <p:spPr>
            <a:xfrm>
              <a:off x="0" y="-38100"/>
              <a:ext cx="4479876" cy="2468680"/>
            </a:xfrm>
            <a:prstGeom prst="rect">
              <a:avLst/>
            </a:prstGeom>
          </p:spPr>
          <p:txBody>
            <a:bodyPr anchor="ctr" rtlCol="false" tIns="50800" lIns="50800" bIns="50800" rIns="50800"/>
            <a:lstStyle/>
            <a:p>
              <a:pPr algn="ctr">
                <a:lnSpc>
                  <a:spcPts val="2659"/>
                </a:lnSpc>
                <a:spcBef>
                  <a:spcPct val="0"/>
                </a:spcBef>
              </a:pPr>
            </a:p>
          </p:txBody>
        </p:sp>
      </p:grpSp>
      <p:sp>
        <p:nvSpPr>
          <p:cNvPr name="Freeform 5" id="5"/>
          <p:cNvSpPr/>
          <p:nvPr/>
        </p:nvSpPr>
        <p:spPr>
          <a:xfrm flipH="false" flipV="false" rot="0">
            <a:off x="-1901516" y="4777672"/>
            <a:ext cx="5087399" cy="6065453"/>
          </a:xfrm>
          <a:custGeom>
            <a:avLst/>
            <a:gdLst/>
            <a:ahLst/>
            <a:cxnLst/>
            <a:rect r="r" b="b" t="t" l="l"/>
            <a:pathLst>
              <a:path h="6065453" w="5087399">
                <a:moveTo>
                  <a:pt x="0" y="0"/>
                </a:moveTo>
                <a:lnTo>
                  <a:pt x="5087398" y="0"/>
                </a:lnTo>
                <a:lnTo>
                  <a:pt x="5087398" y="6065453"/>
                </a:lnTo>
                <a:lnTo>
                  <a:pt x="0" y="6065453"/>
                </a:lnTo>
                <a:lnTo>
                  <a:pt x="0" y="0"/>
                </a:lnTo>
                <a:close/>
              </a:path>
            </a:pathLst>
          </a:custGeom>
          <a:blipFill>
            <a:blip r:embed="rId2"/>
            <a:stretch>
              <a:fillRect l="0" t="0" r="0" b="0"/>
            </a:stretch>
          </a:blipFill>
        </p:spPr>
      </p:sp>
      <p:sp>
        <p:nvSpPr>
          <p:cNvPr name="Freeform 6" id="6"/>
          <p:cNvSpPr/>
          <p:nvPr/>
        </p:nvSpPr>
        <p:spPr>
          <a:xfrm flipH="true" flipV="false" rot="-3061085">
            <a:off x="15310978" y="-442480"/>
            <a:ext cx="3355801" cy="2613330"/>
          </a:xfrm>
          <a:custGeom>
            <a:avLst/>
            <a:gdLst/>
            <a:ahLst/>
            <a:cxnLst/>
            <a:rect r="r" b="b" t="t" l="l"/>
            <a:pathLst>
              <a:path h="2613330" w="3355801">
                <a:moveTo>
                  <a:pt x="3355801" y="0"/>
                </a:moveTo>
                <a:lnTo>
                  <a:pt x="0" y="0"/>
                </a:lnTo>
                <a:lnTo>
                  <a:pt x="0" y="2613330"/>
                </a:lnTo>
                <a:lnTo>
                  <a:pt x="3355801" y="2613330"/>
                </a:lnTo>
                <a:lnTo>
                  <a:pt x="3355801"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false" rot="0">
            <a:off x="3185882" y="864185"/>
            <a:ext cx="961119" cy="964737"/>
          </a:xfrm>
          <a:custGeom>
            <a:avLst/>
            <a:gdLst/>
            <a:ahLst/>
            <a:cxnLst/>
            <a:rect r="r" b="b" t="t" l="l"/>
            <a:pathLst>
              <a:path h="964737" w="961119">
                <a:moveTo>
                  <a:pt x="0" y="0"/>
                </a:moveTo>
                <a:lnTo>
                  <a:pt x="961119" y="0"/>
                </a:lnTo>
                <a:lnTo>
                  <a:pt x="961119" y="964737"/>
                </a:lnTo>
                <a:lnTo>
                  <a:pt x="0" y="96473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8" id="8"/>
          <p:cNvSpPr txBox="true"/>
          <p:nvPr/>
        </p:nvSpPr>
        <p:spPr>
          <a:xfrm rot="0">
            <a:off x="3310237" y="2253658"/>
            <a:ext cx="13949063" cy="7778739"/>
          </a:xfrm>
          <a:prstGeom prst="rect">
            <a:avLst/>
          </a:prstGeom>
        </p:spPr>
        <p:txBody>
          <a:bodyPr anchor="t" rtlCol="false" tIns="0" lIns="0" bIns="0" rIns="0">
            <a:spAutoFit/>
          </a:bodyPr>
          <a:lstStyle/>
          <a:p>
            <a:pPr algn="l">
              <a:lnSpc>
                <a:spcPts val="3848"/>
              </a:lnSpc>
            </a:pPr>
            <a:r>
              <a:rPr lang="en-US" sz="3436">
                <a:solidFill>
                  <a:srgbClr val="15110F"/>
                </a:solidFill>
                <a:latin typeface="DM Sans"/>
              </a:rPr>
              <a:t>Pendaftaran PPDB pada jenjang PNF dilaksanakan secara online oleh orang tua/wali/calon peserta didik yang bersangkutan (untuk pendaftar Paket A, B, dan C yang berusia di atas 24 (dua puluh empat) tahun).</a:t>
            </a:r>
          </a:p>
          <a:p>
            <a:pPr algn="l">
              <a:lnSpc>
                <a:spcPts val="3848"/>
              </a:lnSpc>
            </a:pPr>
          </a:p>
          <a:p>
            <a:pPr algn="l">
              <a:lnSpc>
                <a:spcPts val="3848"/>
              </a:lnSpc>
            </a:pPr>
            <a:r>
              <a:rPr lang="en-US" sz="3436">
                <a:solidFill>
                  <a:srgbClr val="15110F"/>
                </a:solidFill>
                <a:latin typeface="DM Sans"/>
              </a:rPr>
              <a:t>Sekolah yang diselenggarakan oleh Pemerintah Daerah dilarang membuka jalur pendaftaran penerimaan peserta didik baru selain yang diatur dalam keputusan ini.</a:t>
            </a:r>
          </a:p>
          <a:p>
            <a:pPr algn="l">
              <a:lnSpc>
                <a:spcPts val="3848"/>
              </a:lnSpc>
            </a:pPr>
          </a:p>
          <a:p>
            <a:pPr algn="l">
              <a:lnSpc>
                <a:spcPts val="3848"/>
              </a:lnSpc>
            </a:pPr>
            <a:r>
              <a:rPr lang="en-US" sz="3436">
                <a:solidFill>
                  <a:srgbClr val="15110F"/>
                </a:solidFill>
                <a:latin typeface="DM Sans"/>
              </a:rPr>
              <a:t>Calon peserta didik memiliki Kartu Keluarga dan Kartu Identitas diri.</a:t>
            </a:r>
          </a:p>
          <a:p>
            <a:pPr algn="l">
              <a:lnSpc>
                <a:spcPts val="3848"/>
              </a:lnSpc>
            </a:pPr>
          </a:p>
          <a:p>
            <a:pPr algn="l">
              <a:lnSpc>
                <a:spcPts val="3848"/>
              </a:lnSpc>
            </a:pPr>
            <a:r>
              <a:rPr lang="en-US" sz="3436">
                <a:solidFill>
                  <a:srgbClr val="15110F"/>
                </a:solidFill>
                <a:latin typeface="DM Sans"/>
              </a:rPr>
              <a:t>Dalam hal Kartu Keluarga tidak dimiliki oleh calon peserta didik karena keadaan tertentu disebabkan karena bencana alam dan/atau bencana sosial, maka dapat diganti dengan surat keterangan domisili dari rukun tetangga atau rukun warga. </a:t>
            </a:r>
          </a:p>
          <a:p>
            <a:pPr algn="l">
              <a:lnSpc>
                <a:spcPts val="3848"/>
              </a:lnSpc>
            </a:pPr>
          </a:p>
        </p:txBody>
      </p:sp>
      <p:sp>
        <p:nvSpPr>
          <p:cNvPr name="Freeform 9" id="9"/>
          <p:cNvSpPr/>
          <p:nvPr/>
        </p:nvSpPr>
        <p:spPr>
          <a:xfrm flipH="false" flipV="false" rot="0">
            <a:off x="2510561" y="2294092"/>
            <a:ext cx="764307" cy="661125"/>
          </a:xfrm>
          <a:custGeom>
            <a:avLst/>
            <a:gdLst/>
            <a:ahLst/>
            <a:cxnLst/>
            <a:rect r="r" b="b" t="t" l="l"/>
            <a:pathLst>
              <a:path h="661125" w="764307">
                <a:moveTo>
                  <a:pt x="0" y="0"/>
                </a:moveTo>
                <a:lnTo>
                  <a:pt x="764307" y="0"/>
                </a:lnTo>
                <a:lnTo>
                  <a:pt x="764307" y="661125"/>
                </a:lnTo>
                <a:lnTo>
                  <a:pt x="0" y="66112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0" id="10"/>
          <p:cNvSpPr/>
          <p:nvPr/>
        </p:nvSpPr>
        <p:spPr>
          <a:xfrm flipH="false" flipV="false" rot="0">
            <a:off x="2510561" y="4558575"/>
            <a:ext cx="764307" cy="661125"/>
          </a:xfrm>
          <a:custGeom>
            <a:avLst/>
            <a:gdLst/>
            <a:ahLst/>
            <a:cxnLst/>
            <a:rect r="r" b="b" t="t" l="l"/>
            <a:pathLst>
              <a:path h="661125" w="764307">
                <a:moveTo>
                  <a:pt x="0" y="0"/>
                </a:moveTo>
                <a:lnTo>
                  <a:pt x="764307" y="0"/>
                </a:lnTo>
                <a:lnTo>
                  <a:pt x="764307" y="661125"/>
                </a:lnTo>
                <a:lnTo>
                  <a:pt x="0" y="661125"/>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1" id="11"/>
          <p:cNvSpPr/>
          <p:nvPr/>
        </p:nvSpPr>
        <p:spPr>
          <a:xfrm flipH="false" flipV="false" rot="0">
            <a:off x="2510561" y="6494986"/>
            <a:ext cx="764307" cy="661125"/>
          </a:xfrm>
          <a:custGeom>
            <a:avLst/>
            <a:gdLst/>
            <a:ahLst/>
            <a:cxnLst/>
            <a:rect r="r" b="b" t="t" l="l"/>
            <a:pathLst>
              <a:path h="661125" w="764307">
                <a:moveTo>
                  <a:pt x="0" y="0"/>
                </a:moveTo>
                <a:lnTo>
                  <a:pt x="764307" y="0"/>
                </a:lnTo>
                <a:lnTo>
                  <a:pt x="764307" y="661126"/>
                </a:lnTo>
                <a:lnTo>
                  <a:pt x="0" y="661126"/>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2" id="12"/>
          <p:cNvSpPr/>
          <p:nvPr/>
        </p:nvSpPr>
        <p:spPr>
          <a:xfrm flipH="false" flipV="false" rot="0">
            <a:off x="2510561" y="7539699"/>
            <a:ext cx="764307" cy="661125"/>
          </a:xfrm>
          <a:custGeom>
            <a:avLst/>
            <a:gdLst/>
            <a:ahLst/>
            <a:cxnLst/>
            <a:rect r="r" b="b" t="t" l="l"/>
            <a:pathLst>
              <a:path h="661125" w="764307">
                <a:moveTo>
                  <a:pt x="0" y="0"/>
                </a:moveTo>
                <a:lnTo>
                  <a:pt x="764307" y="0"/>
                </a:lnTo>
                <a:lnTo>
                  <a:pt x="764307" y="661125"/>
                </a:lnTo>
                <a:lnTo>
                  <a:pt x="0" y="661125"/>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3" id="13"/>
          <p:cNvSpPr/>
          <p:nvPr/>
        </p:nvSpPr>
        <p:spPr>
          <a:xfrm flipH="false" flipV="false" rot="-1536004">
            <a:off x="17054946" y="6819811"/>
            <a:ext cx="1570903" cy="2762027"/>
          </a:xfrm>
          <a:custGeom>
            <a:avLst/>
            <a:gdLst/>
            <a:ahLst/>
            <a:cxnLst/>
            <a:rect r="r" b="b" t="t" l="l"/>
            <a:pathLst>
              <a:path h="2762027" w="1570903">
                <a:moveTo>
                  <a:pt x="0" y="0"/>
                </a:moveTo>
                <a:lnTo>
                  <a:pt x="1570903" y="0"/>
                </a:lnTo>
                <a:lnTo>
                  <a:pt x="1570903" y="2762027"/>
                </a:lnTo>
                <a:lnTo>
                  <a:pt x="0" y="2762027"/>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TextBox 14" id="14"/>
          <p:cNvSpPr txBox="true"/>
          <p:nvPr/>
        </p:nvSpPr>
        <p:spPr>
          <a:xfrm rot="0">
            <a:off x="2799542" y="677849"/>
            <a:ext cx="12688916" cy="1303472"/>
          </a:xfrm>
          <a:prstGeom prst="rect">
            <a:avLst/>
          </a:prstGeom>
        </p:spPr>
        <p:txBody>
          <a:bodyPr anchor="t" rtlCol="false" tIns="0" lIns="0" bIns="0" rIns="0">
            <a:spAutoFit/>
          </a:bodyPr>
          <a:lstStyle/>
          <a:p>
            <a:pPr algn="ctr">
              <a:lnSpc>
                <a:spcPts val="5029"/>
              </a:lnSpc>
            </a:pPr>
            <a:r>
              <a:rPr lang="en-US" sz="5029">
                <a:solidFill>
                  <a:srgbClr val="000000"/>
                </a:solidFill>
                <a:latin typeface="Fredoka"/>
              </a:rPr>
              <a:t>Ketentuan Pendaftaran</a:t>
            </a:r>
          </a:p>
          <a:p>
            <a:pPr algn="ctr">
              <a:lnSpc>
                <a:spcPts val="5029"/>
              </a:lnSpc>
            </a:pPr>
            <a:r>
              <a:rPr lang="en-US" sz="5029">
                <a:solidFill>
                  <a:srgbClr val="000000"/>
                </a:solidFill>
                <a:latin typeface="Fredoka"/>
              </a:rPr>
              <a:t>Jenjang PNF</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00BF63"/>
        </a:solidFill>
      </p:bgPr>
    </p:bg>
    <p:spTree>
      <p:nvGrpSpPr>
        <p:cNvPr id="1" name=""/>
        <p:cNvGrpSpPr/>
        <p:nvPr/>
      </p:nvGrpSpPr>
      <p:grpSpPr>
        <a:xfrm>
          <a:off x="0" y="0"/>
          <a:ext cx="0" cy="0"/>
          <a:chOff x="0" y="0"/>
          <a:chExt cx="0" cy="0"/>
        </a:xfrm>
      </p:grpSpPr>
      <p:grpSp>
        <p:nvGrpSpPr>
          <p:cNvPr name="Group 2" id="2"/>
          <p:cNvGrpSpPr/>
          <p:nvPr/>
        </p:nvGrpSpPr>
        <p:grpSpPr>
          <a:xfrm rot="0">
            <a:off x="830869" y="400112"/>
            <a:ext cx="17009528" cy="9228610"/>
            <a:chOff x="0" y="0"/>
            <a:chExt cx="4479876" cy="2430580"/>
          </a:xfrm>
        </p:grpSpPr>
        <p:sp>
          <p:nvSpPr>
            <p:cNvPr name="Freeform 3" id="3"/>
            <p:cNvSpPr/>
            <p:nvPr/>
          </p:nvSpPr>
          <p:spPr>
            <a:xfrm flipH="false" flipV="false" rot="0">
              <a:off x="0" y="0"/>
              <a:ext cx="4479876" cy="2430581"/>
            </a:xfrm>
            <a:custGeom>
              <a:avLst/>
              <a:gdLst/>
              <a:ahLst/>
              <a:cxnLst/>
              <a:rect r="r" b="b" t="t" l="l"/>
              <a:pathLst>
                <a:path h="2430581" w="4479876">
                  <a:moveTo>
                    <a:pt x="23213" y="0"/>
                  </a:moveTo>
                  <a:lnTo>
                    <a:pt x="4456663" y="0"/>
                  </a:lnTo>
                  <a:cubicBezTo>
                    <a:pt x="4469483" y="0"/>
                    <a:pt x="4479876" y="10393"/>
                    <a:pt x="4479876" y="23213"/>
                  </a:cubicBezTo>
                  <a:lnTo>
                    <a:pt x="4479876" y="2407368"/>
                  </a:lnTo>
                  <a:cubicBezTo>
                    <a:pt x="4479876" y="2420188"/>
                    <a:pt x="4469483" y="2430581"/>
                    <a:pt x="4456663" y="2430581"/>
                  </a:cubicBezTo>
                  <a:lnTo>
                    <a:pt x="23213" y="2430581"/>
                  </a:lnTo>
                  <a:cubicBezTo>
                    <a:pt x="10393" y="2430581"/>
                    <a:pt x="0" y="2420188"/>
                    <a:pt x="0" y="2407368"/>
                  </a:cubicBezTo>
                  <a:lnTo>
                    <a:pt x="0" y="23213"/>
                  </a:lnTo>
                  <a:cubicBezTo>
                    <a:pt x="0" y="10393"/>
                    <a:pt x="10393" y="0"/>
                    <a:pt x="23213" y="0"/>
                  </a:cubicBezTo>
                  <a:close/>
                </a:path>
              </a:pathLst>
            </a:custGeom>
            <a:solidFill>
              <a:srgbClr val="D0FAE6"/>
            </a:solidFill>
            <a:ln w="57150" cap="rnd">
              <a:solidFill>
                <a:srgbClr val="000000"/>
              </a:solidFill>
              <a:prstDash val="solid"/>
              <a:round/>
            </a:ln>
          </p:spPr>
        </p:sp>
        <p:sp>
          <p:nvSpPr>
            <p:cNvPr name="TextBox 4" id="4"/>
            <p:cNvSpPr txBox="true"/>
            <p:nvPr/>
          </p:nvSpPr>
          <p:spPr>
            <a:xfrm>
              <a:off x="0" y="-38100"/>
              <a:ext cx="4479876" cy="2468680"/>
            </a:xfrm>
            <a:prstGeom prst="rect">
              <a:avLst/>
            </a:prstGeom>
          </p:spPr>
          <p:txBody>
            <a:bodyPr anchor="ctr" rtlCol="false" tIns="50800" lIns="50800" bIns="50800" rIns="50800"/>
            <a:lstStyle/>
            <a:p>
              <a:pPr algn="ctr">
                <a:lnSpc>
                  <a:spcPts val="2659"/>
                </a:lnSpc>
                <a:spcBef>
                  <a:spcPct val="0"/>
                </a:spcBef>
              </a:pPr>
            </a:p>
          </p:txBody>
        </p:sp>
      </p:grpSp>
      <p:sp>
        <p:nvSpPr>
          <p:cNvPr name="TextBox 5" id="5"/>
          <p:cNvSpPr txBox="true"/>
          <p:nvPr/>
        </p:nvSpPr>
        <p:spPr>
          <a:xfrm rot="0">
            <a:off x="3310237" y="2263183"/>
            <a:ext cx="13949063" cy="3663558"/>
          </a:xfrm>
          <a:prstGeom prst="rect">
            <a:avLst/>
          </a:prstGeom>
        </p:spPr>
        <p:txBody>
          <a:bodyPr anchor="t" rtlCol="false" tIns="0" lIns="0" bIns="0" rIns="0">
            <a:spAutoFit/>
          </a:bodyPr>
          <a:lstStyle/>
          <a:p>
            <a:pPr algn="l">
              <a:lnSpc>
                <a:spcPts val="4856"/>
              </a:lnSpc>
            </a:pPr>
            <a:r>
              <a:rPr lang="en-US" sz="4336">
                <a:solidFill>
                  <a:srgbClr val="15110F"/>
                </a:solidFill>
                <a:latin typeface="DM Sans"/>
              </a:rPr>
              <a:t>Pendaftar mengakses laman PPDB yang telah disediakan.</a:t>
            </a:r>
          </a:p>
          <a:p>
            <a:pPr algn="l">
              <a:lnSpc>
                <a:spcPts val="4856"/>
              </a:lnSpc>
            </a:pPr>
          </a:p>
          <a:p>
            <a:pPr algn="l">
              <a:lnSpc>
                <a:spcPts val="4856"/>
              </a:lnSpc>
            </a:pPr>
            <a:r>
              <a:rPr lang="en-US" sz="4336">
                <a:solidFill>
                  <a:srgbClr val="15110F"/>
                </a:solidFill>
                <a:latin typeface="DM Sans"/>
              </a:rPr>
              <a:t>Pendaftar login dengan menggunakan Username dan Password yang telah diberikan pada laman PPDB dan mengisi menu yang disediakan.</a:t>
            </a:r>
          </a:p>
        </p:txBody>
      </p:sp>
      <p:sp>
        <p:nvSpPr>
          <p:cNvPr name="Freeform 6" id="6"/>
          <p:cNvSpPr/>
          <p:nvPr/>
        </p:nvSpPr>
        <p:spPr>
          <a:xfrm flipH="false" flipV="false" rot="-9409446">
            <a:off x="15276713" y="-2054616"/>
            <a:ext cx="5127370" cy="4909457"/>
          </a:xfrm>
          <a:custGeom>
            <a:avLst/>
            <a:gdLst/>
            <a:ahLst/>
            <a:cxnLst/>
            <a:rect r="r" b="b" t="t" l="l"/>
            <a:pathLst>
              <a:path h="4909457" w="5127370">
                <a:moveTo>
                  <a:pt x="0" y="0"/>
                </a:moveTo>
                <a:lnTo>
                  <a:pt x="5127370" y="0"/>
                </a:lnTo>
                <a:lnTo>
                  <a:pt x="5127370" y="4909457"/>
                </a:lnTo>
                <a:lnTo>
                  <a:pt x="0" y="4909457"/>
                </a:lnTo>
                <a:lnTo>
                  <a:pt x="0" y="0"/>
                </a:lnTo>
                <a:close/>
              </a:path>
            </a:pathLst>
          </a:custGeom>
          <a:blipFill>
            <a:blip r:embed="rId2"/>
            <a:stretch>
              <a:fillRect l="0" t="0" r="0" b="0"/>
            </a:stretch>
          </a:blipFill>
        </p:spPr>
      </p:sp>
      <p:sp>
        <p:nvSpPr>
          <p:cNvPr name="Freeform 7" id="7"/>
          <p:cNvSpPr/>
          <p:nvPr/>
        </p:nvSpPr>
        <p:spPr>
          <a:xfrm flipH="true" flipV="false" rot="0">
            <a:off x="231991" y="400112"/>
            <a:ext cx="1808318" cy="3265586"/>
          </a:xfrm>
          <a:custGeom>
            <a:avLst/>
            <a:gdLst/>
            <a:ahLst/>
            <a:cxnLst/>
            <a:rect r="r" b="b" t="t" l="l"/>
            <a:pathLst>
              <a:path h="3265586" w="1808318">
                <a:moveTo>
                  <a:pt x="1808318" y="0"/>
                </a:moveTo>
                <a:lnTo>
                  <a:pt x="0" y="0"/>
                </a:lnTo>
                <a:lnTo>
                  <a:pt x="0" y="3265586"/>
                </a:lnTo>
                <a:lnTo>
                  <a:pt x="1808318" y="3265586"/>
                </a:lnTo>
                <a:lnTo>
                  <a:pt x="1808318"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8" id="8"/>
          <p:cNvSpPr/>
          <p:nvPr/>
        </p:nvSpPr>
        <p:spPr>
          <a:xfrm flipH="false" flipV="false" rot="0">
            <a:off x="-826861" y="5279954"/>
            <a:ext cx="4487565" cy="5007046"/>
          </a:xfrm>
          <a:custGeom>
            <a:avLst/>
            <a:gdLst/>
            <a:ahLst/>
            <a:cxnLst/>
            <a:rect r="r" b="b" t="t" l="l"/>
            <a:pathLst>
              <a:path h="5007046" w="4487565">
                <a:moveTo>
                  <a:pt x="0" y="0"/>
                </a:moveTo>
                <a:lnTo>
                  <a:pt x="4487565" y="0"/>
                </a:lnTo>
                <a:lnTo>
                  <a:pt x="4487565" y="5007046"/>
                </a:lnTo>
                <a:lnTo>
                  <a:pt x="0" y="5007046"/>
                </a:lnTo>
                <a:lnTo>
                  <a:pt x="0" y="0"/>
                </a:lnTo>
                <a:close/>
              </a:path>
            </a:pathLst>
          </a:custGeom>
          <a:blipFill>
            <a:blip r:embed="rId5"/>
            <a:stretch>
              <a:fillRect l="0" t="0" r="0" b="0"/>
            </a:stretch>
          </a:blipFill>
        </p:spPr>
      </p:sp>
      <p:sp>
        <p:nvSpPr>
          <p:cNvPr name="Freeform 9" id="9"/>
          <p:cNvSpPr/>
          <p:nvPr/>
        </p:nvSpPr>
        <p:spPr>
          <a:xfrm flipH="false" flipV="false" rot="-2509565">
            <a:off x="2156739" y="2523640"/>
            <a:ext cx="1037067" cy="370752"/>
          </a:xfrm>
          <a:custGeom>
            <a:avLst/>
            <a:gdLst/>
            <a:ahLst/>
            <a:cxnLst/>
            <a:rect r="r" b="b" t="t" l="l"/>
            <a:pathLst>
              <a:path h="370752" w="1037067">
                <a:moveTo>
                  <a:pt x="0" y="0"/>
                </a:moveTo>
                <a:lnTo>
                  <a:pt x="1037068" y="0"/>
                </a:lnTo>
                <a:lnTo>
                  <a:pt x="1037068" y="370752"/>
                </a:lnTo>
                <a:lnTo>
                  <a:pt x="0" y="37075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0" id="10"/>
          <p:cNvSpPr/>
          <p:nvPr/>
        </p:nvSpPr>
        <p:spPr>
          <a:xfrm flipH="false" flipV="false" rot="-2509565">
            <a:off x="2156739" y="4474192"/>
            <a:ext cx="1037067" cy="370752"/>
          </a:xfrm>
          <a:custGeom>
            <a:avLst/>
            <a:gdLst/>
            <a:ahLst/>
            <a:cxnLst/>
            <a:rect r="r" b="b" t="t" l="l"/>
            <a:pathLst>
              <a:path h="370752" w="1037067">
                <a:moveTo>
                  <a:pt x="0" y="0"/>
                </a:moveTo>
                <a:lnTo>
                  <a:pt x="1037068" y="0"/>
                </a:lnTo>
                <a:lnTo>
                  <a:pt x="1037068" y="370751"/>
                </a:lnTo>
                <a:lnTo>
                  <a:pt x="0" y="37075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1" id="11"/>
          <p:cNvSpPr/>
          <p:nvPr/>
        </p:nvSpPr>
        <p:spPr>
          <a:xfrm flipH="false" flipV="false" rot="-2509565">
            <a:off x="3895865" y="6568519"/>
            <a:ext cx="1037067" cy="370752"/>
          </a:xfrm>
          <a:custGeom>
            <a:avLst/>
            <a:gdLst/>
            <a:ahLst/>
            <a:cxnLst/>
            <a:rect r="r" b="b" t="t" l="l"/>
            <a:pathLst>
              <a:path h="370752" w="1037067">
                <a:moveTo>
                  <a:pt x="0" y="0"/>
                </a:moveTo>
                <a:lnTo>
                  <a:pt x="1037067" y="0"/>
                </a:lnTo>
                <a:lnTo>
                  <a:pt x="1037067" y="370751"/>
                </a:lnTo>
                <a:lnTo>
                  <a:pt x="0" y="370751"/>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2" id="12"/>
          <p:cNvSpPr/>
          <p:nvPr/>
        </p:nvSpPr>
        <p:spPr>
          <a:xfrm flipH="false" flipV="false" rot="-2509565">
            <a:off x="3895865" y="8177284"/>
            <a:ext cx="1037067" cy="370752"/>
          </a:xfrm>
          <a:custGeom>
            <a:avLst/>
            <a:gdLst/>
            <a:ahLst/>
            <a:cxnLst/>
            <a:rect r="r" b="b" t="t" l="l"/>
            <a:pathLst>
              <a:path h="370752" w="1037067">
                <a:moveTo>
                  <a:pt x="0" y="0"/>
                </a:moveTo>
                <a:lnTo>
                  <a:pt x="1037067" y="0"/>
                </a:lnTo>
                <a:lnTo>
                  <a:pt x="1037067" y="370751"/>
                </a:lnTo>
                <a:lnTo>
                  <a:pt x="0" y="370751"/>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3" id="13"/>
          <p:cNvSpPr/>
          <p:nvPr/>
        </p:nvSpPr>
        <p:spPr>
          <a:xfrm flipH="false" flipV="false" rot="6102667">
            <a:off x="14580031" y="8229600"/>
            <a:ext cx="4214904" cy="4114800"/>
          </a:xfrm>
          <a:custGeom>
            <a:avLst/>
            <a:gdLst/>
            <a:ahLst/>
            <a:cxnLst/>
            <a:rect r="r" b="b" t="t" l="l"/>
            <a:pathLst>
              <a:path h="4114800" w="4214904">
                <a:moveTo>
                  <a:pt x="0" y="0"/>
                </a:moveTo>
                <a:lnTo>
                  <a:pt x="4214904" y="0"/>
                </a:lnTo>
                <a:lnTo>
                  <a:pt x="4214904" y="4114800"/>
                </a:lnTo>
                <a:lnTo>
                  <a:pt x="0" y="4114800"/>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TextBox 14" id="14"/>
          <p:cNvSpPr txBox="true"/>
          <p:nvPr/>
        </p:nvSpPr>
        <p:spPr>
          <a:xfrm rot="0">
            <a:off x="3660704" y="708095"/>
            <a:ext cx="12688916" cy="1303472"/>
          </a:xfrm>
          <a:prstGeom prst="rect">
            <a:avLst/>
          </a:prstGeom>
        </p:spPr>
        <p:txBody>
          <a:bodyPr anchor="t" rtlCol="false" tIns="0" lIns="0" bIns="0" rIns="0">
            <a:spAutoFit/>
          </a:bodyPr>
          <a:lstStyle/>
          <a:p>
            <a:pPr algn="ctr">
              <a:lnSpc>
                <a:spcPts val="5029"/>
              </a:lnSpc>
            </a:pPr>
            <a:r>
              <a:rPr lang="en-US" sz="5029">
                <a:solidFill>
                  <a:srgbClr val="000000"/>
                </a:solidFill>
                <a:latin typeface="Fredoka"/>
              </a:rPr>
              <a:t>Prosedur dan Proses Pendaftaran </a:t>
            </a:r>
          </a:p>
          <a:p>
            <a:pPr algn="ctr">
              <a:lnSpc>
                <a:spcPts val="5029"/>
              </a:lnSpc>
            </a:pPr>
            <a:r>
              <a:rPr lang="en-US" sz="5029">
                <a:solidFill>
                  <a:srgbClr val="000000"/>
                </a:solidFill>
                <a:latin typeface="Fredoka"/>
              </a:rPr>
              <a:t>Jenjang PNF</a:t>
            </a:r>
          </a:p>
        </p:txBody>
      </p:sp>
      <p:sp>
        <p:nvSpPr>
          <p:cNvPr name="TextBox 15" id="15"/>
          <p:cNvSpPr txBox="true"/>
          <p:nvPr/>
        </p:nvSpPr>
        <p:spPr>
          <a:xfrm rot="0">
            <a:off x="5034755" y="6355687"/>
            <a:ext cx="12056272" cy="2739136"/>
          </a:xfrm>
          <a:prstGeom prst="rect">
            <a:avLst/>
          </a:prstGeom>
        </p:spPr>
        <p:txBody>
          <a:bodyPr anchor="t" rtlCol="false" tIns="0" lIns="0" bIns="0" rIns="0">
            <a:spAutoFit/>
          </a:bodyPr>
          <a:lstStyle/>
          <a:p>
            <a:pPr algn="l">
              <a:lnSpc>
                <a:spcPts val="4340"/>
              </a:lnSpc>
              <a:spcBef>
                <a:spcPct val="0"/>
              </a:spcBef>
            </a:pPr>
            <a:r>
              <a:rPr lang="en-US" sz="4340">
                <a:solidFill>
                  <a:srgbClr val="000000"/>
                </a:solidFill>
                <a:latin typeface="DM Sans"/>
              </a:rPr>
              <a:t>Pendaftar mencetak formulir bukti pendaftaran.</a:t>
            </a:r>
          </a:p>
          <a:p>
            <a:pPr algn="l">
              <a:lnSpc>
                <a:spcPts val="4340"/>
              </a:lnSpc>
              <a:spcBef>
                <a:spcPct val="0"/>
              </a:spcBef>
            </a:pPr>
          </a:p>
          <a:p>
            <a:pPr algn="l">
              <a:lnSpc>
                <a:spcPts val="4340"/>
              </a:lnSpc>
              <a:spcBef>
                <a:spcPct val="0"/>
              </a:spcBef>
            </a:pPr>
            <a:r>
              <a:rPr lang="en-US" sz="4340">
                <a:solidFill>
                  <a:srgbClr val="000000"/>
                </a:solidFill>
                <a:latin typeface="DM Sans"/>
              </a:rPr>
              <a:t>Pendaftar mengunggah berkas yang dipersyaratkan </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CB6CE6"/>
        </a:solidFill>
      </p:bgPr>
    </p:bg>
    <p:spTree>
      <p:nvGrpSpPr>
        <p:cNvPr id="1" name=""/>
        <p:cNvGrpSpPr/>
        <p:nvPr/>
      </p:nvGrpSpPr>
      <p:grpSpPr>
        <a:xfrm>
          <a:off x="0" y="0"/>
          <a:ext cx="0" cy="0"/>
          <a:chOff x="0" y="0"/>
          <a:chExt cx="0" cy="0"/>
        </a:xfrm>
      </p:grpSpPr>
      <p:grpSp>
        <p:nvGrpSpPr>
          <p:cNvPr name="Group 2" id="2"/>
          <p:cNvGrpSpPr/>
          <p:nvPr/>
        </p:nvGrpSpPr>
        <p:grpSpPr>
          <a:xfrm rot="0">
            <a:off x="830869" y="400112"/>
            <a:ext cx="17009528" cy="9228610"/>
            <a:chOff x="0" y="0"/>
            <a:chExt cx="4479876" cy="2430580"/>
          </a:xfrm>
        </p:grpSpPr>
        <p:sp>
          <p:nvSpPr>
            <p:cNvPr name="Freeform 3" id="3"/>
            <p:cNvSpPr/>
            <p:nvPr/>
          </p:nvSpPr>
          <p:spPr>
            <a:xfrm flipH="false" flipV="false" rot="0">
              <a:off x="0" y="0"/>
              <a:ext cx="4479876" cy="2430581"/>
            </a:xfrm>
            <a:custGeom>
              <a:avLst/>
              <a:gdLst/>
              <a:ahLst/>
              <a:cxnLst/>
              <a:rect r="r" b="b" t="t" l="l"/>
              <a:pathLst>
                <a:path h="2430581" w="4479876">
                  <a:moveTo>
                    <a:pt x="23213" y="0"/>
                  </a:moveTo>
                  <a:lnTo>
                    <a:pt x="4456663" y="0"/>
                  </a:lnTo>
                  <a:cubicBezTo>
                    <a:pt x="4469483" y="0"/>
                    <a:pt x="4479876" y="10393"/>
                    <a:pt x="4479876" y="23213"/>
                  </a:cubicBezTo>
                  <a:lnTo>
                    <a:pt x="4479876" y="2407368"/>
                  </a:lnTo>
                  <a:cubicBezTo>
                    <a:pt x="4479876" y="2420188"/>
                    <a:pt x="4469483" y="2430581"/>
                    <a:pt x="4456663" y="2430581"/>
                  </a:cubicBezTo>
                  <a:lnTo>
                    <a:pt x="23213" y="2430581"/>
                  </a:lnTo>
                  <a:cubicBezTo>
                    <a:pt x="10393" y="2430581"/>
                    <a:pt x="0" y="2420188"/>
                    <a:pt x="0" y="2407368"/>
                  </a:cubicBezTo>
                  <a:lnTo>
                    <a:pt x="0" y="23213"/>
                  </a:lnTo>
                  <a:cubicBezTo>
                    <a:pt x="0" y="10393"/>
                    <a:pt x="10393" y="0"/>
                    <a:pt x="23213" y="0"/>
                  </a:cubicBezTo>
                  <a:close/>
                </a:path>
              </a:pathLst>
            </a:custGeom>
            <a:solidFill>
              <a:srgbClr val="EFD5F6"/>
            </a:solidFill>
            <a:ln w="57150" cap="rnd">
              <a:solidFill>
                <a:srgbClr val="000000"/>
              </a:solidFill>
              <a:prstDash val="solid"/>
              <a:round/>
            </a:ln>
          </p:spPr>
        </p:sp>
        <p:sp>
          <p:nvSpPr>
            <p:cNvPr name="TextBox 4" id="4"/>
            <p:cNvSpPr txBox="true"/>
            <p:nvPr/>
          </p:nvSpPr>
          <p:spPr>
            <a:xfrm>
              <a:off x="0" y="-38100"/>
              <a:ext cx="4479876" cy="2468680"/>
            </a:xfrm>
            <a:prstGeom prst="rect">
              <a:avLst/>
            </a:prstGeom>
          </p:spPr>
          <p:txBody>
            <a:bodyPr anchor="ctr" rtlCol="false" tIns="50800" lIns="50800" bIns="50800" rIns="50800"/>
            <a:lstStyle/>
            <a:p>
              <a:pPr algn="ctr">
                <a:lnSpc>
                  <a:spcPts val="2659"/>
                </a:lnSpc>
                <a:spcBef>
                  <a:spcPct val="0"/>
                </a:spcBef>
              </a:pPr>
            </a:p>
          </p:txBody>
        </p:sp>
      </p:grpSp>
      <p:sp>
        <p:nvSpPr>
          <p:cNvPr name="TextBox 5" id="5"/>
          <p:cNvSpPr txBox="true"/>
          <p:nvPr/>
        </p:nvSpPr>
        <p:spPr>
          <a:xfrm rot="0">
            <a:off x="1402382" y="1798025"/>
            <a:ext cx="5919312" cy="2298761"/>
          </a:xfrm>
          <a:prstGeom prst="rect">
            <a:avLst/>
          </a:prstGeom>
        </p:spPr>
        <p:txBody>
          <a:bodyPr anchor="t" rtlCol="false" tIns="0" lIns="0" bIns="0" rIns="0">
            <a:spAutoFit/>
          </a:bodyPr>
          <a:lstStyle/>
          <a:p>
            <a:pPr algn="ctr">
              <a:lnSpc>
                <a:spcPts val="6008"/>
              </a:lnSpc>
            </a:pPr>
            <a:r>
              <a:rPr lang="en-US" sz="6008">
                <a:solidFill>
                  <a:srgbClr val="000000"/>
                </a:solidFill>
                <a:latin typeface="Fredoka"/>
              </a:rPr>
              <a:t>BERKAS YANG </a:t>
            </a:r>
          </a:p>
          <a:p>
            <a:pPr algn="ctr">
              <a:lnSpc>
                <a:spcPts val="6008"/>
              </a:lnSpc>
            </a:pPr>
            <a:r>
              <a:rPr lang="en-US" sz="6008">
                <a:solidFill>
                  <a:srgbClr val="000000"/>
                </a:solidFill>
                <a:latin typeface="Fredoka"/>
              </a:rPr>
              <a:t>HARUS DISIAPKAN </a:t>
            </a:r>
          </a:p>
        </p:txBody>
      </p:sp>
      <p:grpSp>
        <p:nvGrpSpPr>
          <p:cNvPr name="Group 6" id="6"/>
          <p:cNvGrpSpPr/>
          <p:nvPr/>
        </p:nvGrpSpPr>
        <p:grpSpPr>
          <a:xfrm rot="0">
            <a:off x="7321694" y="1354008"/>
            <a:ext cx="9860185" cy="7578985"/>
            <a:chOff x="0" y="0"/>
            <a:chExt cx="13146913" cy="10105313"/>
          </a:xfrm>
        </p:grpSpPr>
        <p:sp>
          <p:nvSpPr>
            <p:cNvPr name="Freeform 7" id="7"/>
            <p:cNvSpPr/>
            <p:nvPr/>
          </p:nvSpPr>
          <p:spPr>
            <a:xfrm flipH="false" flipV="false" rot="0">
              <a:off x="0" y="1675903"/>
              <a:ext cx="886733" cy="795843"/>
            </a:xfrm>
            <a:custGeom>
              <a:avLst/>
              <a:gdLst/>
              <a:ahLst/>
              <a:cxnLst/>
              <a:rect r="r" b="b" t="t" l="l"/>
              <a:pathLst>
                <a:path h="795843" w="886733">
                  <a:moveTo>
                    <a:pt x="0" y="0"/>
                  </a:moveTo>
                  <a:lnTo>
                    <a:pt x="886733" y="0"/>
                  </a:lnTo>
                  <a:lnTo>
                    <a:pt x="886733" y="795843"/>
                  </a:lnTo>
                  <a:lnTo>
                    <a:pt x="0" y="79584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8" id="8"/>
            <p:cNvSpPr txBox="true"/>
            <p:nvPr/>
          </p:nvSpPr>
          <p:spPr>
            <a:xfrm rot="0">
              <a:off x="1302357" y="85725"/>
              <a:ext cx="11626574" cy="1988100"/>
            </a:xfrm>
            <a:prstGeom prst="rect">
              <a:avLst/>
            </a:prstGeom>
          </p:spPr>
          <p:txBody>
            <a:bodyPr anchor="t" rtlCol="false" tIns="0" lIns="0" bIns="0" rIns="0">
              <a:spAutoFit/>
            </a:bodyPr>
            <a:lstStyle/>
            <a:p>
              <a:pPr algn="l">
                <a:lnSpc>
                  <a:spcPts val="4656"/>
                </a:lnSpc>
              </a:pPr>
              <a:r>
                <a:rPr lang="en-US" sz="4656">
                  <a:solidFill>
                    <a:srgbClr val="472900"/>
                  </a:solidFill>
                  <a:latin typeface="Dekko"/>
                </a:rPr>
                <a:t>scan bukti cetak pendaftaran online;</a:t>
              </a:r>
            </a:p>
            <a:p>
              <a:pPr algn="ctr">
                <a:lnSpc>
                  <a:spcPts val="7747"/>
                </a:lnSpc>
              </a:pPr>
            </a:p>
          </p:txBody>
        </p:sp>
        <p:sp>
          <p:nvSpPr>
            <p:cNvPr name="TextBox 9" id="9"/>
            <p:cNvSpPr txBox="true"/>
            <p:nvPr/>
          </p:nvSpPr>
          <p:spPr>
            <a:xfrm rot="0">
              <a:off x="1302357" y="1291516"/>
              <a:ext cx="11626574" cy="3896197"/>
            </a:xfrm>
            <a:prstGeom prst="rect">
              <a:avLst/>
            </a:prstGeom>
          </p:spPr>
          <p:txBody>
            <a:bodyPr anchor="t" rtlCol="false" tIns="0" lIns="0" bIns="0" rIns="0">
              <a:spAutoFit/>
            </a:bodyPr>
            <a:lstStyle/>
            <a:p>
              <a:pPr algn="l">
                <a:lnSpc>
                  <a:spcPts val="4571"/>
                </a:lnSpc>
              </a:pPr>
              <a:r>
                <a:rPr lang="en-US" sz="4571">
                  <a:solidFill>
                    <a:srgbClr val="472900"/>
                  </a:solidFill>
                  <a:latin typeface="Dekko"/>
                </a:rPr>
                <a:t>scan surat Pernyataan Tanggungjawab Mutlak bermaterai yangditandatangani oleh orangtua/wali (diunduh dari laman PPDB)</a:t>
              </a:r>
            </a:p>
          </p:txBody>
        </p:sp>
        <p:sp>
          <p:nvSpPr>
            <p:cNvPr name="TextBox 10" id="10"/>
            <p:cNvSpPr txBox="true"/>
            <p:nvPr/>
          </p:nvSpPr>
          <p:spPr>
            <a:xfrm rot="0">
              <a:off x="1302357" y="5360832"/>
              <a:ext cx="11844557" cy="1631535"/>
            </a:xfrm>
            <a:prstGeom prst="rect">
              <a:avLst/>
            </a:prstGeom>
          </p:spPr>
          <p:txBody>
            <a:bodyPr anchor="t" rtlCol="false" tIns="0" lIns="0" bIns="0" rIns="0">
              <a:spAutoFit/>
            </a:bodyPr>
            <a:lstStyle/>
            <a:p>
              <a:pPr algn="l">
                <a:lnSpc>
                  <a:spcPts val="4656"/>
                </a:lnSpc>
              </a:pPr>
              <a:r>
                <a:rPr lang="en-US" sz="4656">
                  <a:solidFill>
                    <a:srgbClr val="472900"/>
                  </a:solidFill>
                  <a:latin typeface="Dekko"/>
                </a:rPr>
                <a:t>scan pas foto 3x4;</a:t>
              </a:r>
            </a:p>
            <a:p>
              <a:pPr algn="l">
                <a:lnSpc>
                  <a:spcPts val="4656"/>
                </a:lnSpc>
              </a:pPr>
            </a:p>
          </p:txBody>
        </p:sp>
        <p:sp>
          <p:nvSpPr>
            <p:cNvPr name="TextBox 11" id="11"/>
            <p:cNvSpPr txBox="true"/>
            <p:nvPr/>
          </p:nvSpPr>
          <p:spPr>
            <a:xfrm rot="0">
              <a:off x="1302357" y="6586163"/>
              <a:ext cx="9998613" cy="2411307"/>
            </a:xfrm>
            <a:prstGeom prst="rect">
              <a:avLst/>
            </a:prstGeom>
          </p:spPr>
          <p:txBody>
            <a:bodyPr anchor="t" rtlCol="false" tIns="0" lIns="0" bIns="0" rIns="0">
              <a:spAutoFit/>
            </a:bodyPr>
            <a:lstStyle/>
            <a:p>
              <a:pPr algn="l">
                <a:lnSpc>
                  <a:spcPts val="4656"/>
                </a:lnSpc>
              </a:pPr>
              <a:r>
                <a:rPr lang="en-US" sz="4656">
                  <a:solidFill>
                    <a:srgbClr val="472900"/>
                  </a:solidFill>
                  <a:latin typeface="Dekko"/>
                </a:rPr>
                <a:t>scan Akta Kelahiran atau surat keterangan lahir;</a:t>
              </a:r>
            </a:p>
            <a:p>
              <a:pPr algn="l">
                <a:lnSpc>
                  <a:spcPts val="4656"/>
                </a:lnSpc>
              </a:pPr>
            </a:p>
          </p:txBody>
        </p:sp>
        <p:sp>
          <p:nvSpPr>
            <p:cNvPr name="TextBox 12" id="12"/>
            <p:cNvSpPr txBox="true"/>
            <p:nvPr/>
          </p:nvSpPr>
          <p:spPr>
            <a:xfrm rot="0">
              <a:off x="1193365" y="8473778"/>
              <a:ext cx="11844557" cy="1631535"/>
            </a:xfrm>
            <a:prstGeom prst="rect">
              <a:avLst/>
            </a:prstGeom>
          </p:spPr>
          <p:txBody>
            <a:bodyPr anchor="t" rtlCol="false" tIns="0" lIns="0" bIns="0" rIns="0">
              <a:spAutoFit/>
            </a:bodyPr>
            <a:lstStyle/>
            <a:p>
              <a:pPr algn="l">
                <a:lnSpc>
                  <a:spcPts val="4656"/>
                </a:lnSpc>
              </a:pPr>
              <a:r>
                <a:rPr lang="en-US" sz="4656">
                  <a:solidFill>
                    <a:srgbClr val="472900"/>
                  </a:solidFill>
                  <a:latin typeface="Dekko"/>
                </a:rPr>
                <a:t>scan Kartu Keluarga atau Surat Keterangan Domisili;</a:t>
              </a:r>
            </a:p>
          </p:txBody>
        </p:sp>
        <p:sp>
          <p:nvSpPr>
            <p:cNvPr name="Freeform 13" id="13"/>
            <p:cNvSpPr/>
            <p:nvPr/>
          </p:nvSpPr>
          <p:spPr>
            <a:xfrm flipH="false" flipV="false" rot="0">
              <a:off x="0" y="5275107"/>
              <a:ext cx="956691" cy="858630"/>
            </a:xfrm>
            <a:custGeom>
              <a:avLst/>
              <a:gdLst/>
              <a:ahLst/>
              <a:cxnLst/>
              <a:rect r="r" b="b" t="t" l="l"/>
              <a:pathLst>
                <a:path h="858630" w="956691">
                  <a:moveTo>
                    <a:pt x="0" y="0"/>
                  </a:moveTo>
                  <a:lnTo>
                    <a:pt x="956691" y="0"/>
                  </a:lnTo>
                  <a:lnTo>
                    <a:pt x="956691" y="858630"/>
                  </a:lnTo>
                  <a:lnTo>
                    <a:pt x="0" y="85863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4" id="14"/>
            <p:cNvSpPr/>
            <p:nvPr/>
          </p:nvSpPr>
          <p:spPr>
            <a:xfrm flipH="false" flipV="false" rot="0">
              <a:off x="0" y="6890324"/>
              <a:ext cx="956691" cy="858630"/>
            </a:xfrm>
            <a:custGeom>
              <a:avLst/>
              <a:gdLst/>
              <a:ahLst/>
              <a:cxnLst/>
              <a:rect r="r" b="b" t="t" l="l"/>
              <a:pathLst>
                <a:path h="858630" w="956691">
                  <a:moveTo>
                    <a:pt x="0" y="0"/>
                  </a:moveTo>
                  <a:lnTo>
                    <a:pt x="956691" y="0"/>
                  </a:lnTo>
                  <a:lnTo>
                    <a:pt x="956691" y="858630"/>
                  </a:lnTo>
                  <a:lnTo>
                    <a:pt x="0" y="85863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5" id="15"/>
            <p:cNvSpPr/>
            <p:nvPr/>
          </p:nvSpPr>
          <p:spPr>
            <a:xfrm flipH="false" flipV="false" rot="0">
              <a:off x="0" y="0"/>
              <a:ext cx="886733" cy="795843"/>
            </a:xfrm>
            <a:custGeom>
              <a:avLst/>
              <a:gdLst/>
              <a:ahLst/>
              <a:cxnLst/>
              <a:rect r="r" b="b" t="t" l="l"/>
              <a:pathLst>
                <a:path h="795843" w="886733">
                  <a:moveTo>
                    <a:pt x="0" y="0"/>
                  </a:moveTo>
                  <a:lnTo>
                    <a:pt x="886733" y="0"/>
                  </a:lnTo>
                  <a:lnTo>
                    <a:pt x="886733" y="795843"/>
                  </a:lnTo>
                  <a:lnTo>
                    <a:pt x="0" y="79584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6" id="16"/>
            <p:cNvSpPr/>
            <p:nvPr/>
          </p:nvSpPr>
          <p:spPr>
            <a:xfrm flipH="false" flipV="false" rot="0">
              <a:off x="0" y="8506209"/>
              <a:ext cx="886733" cy="795843"/>
            </a:xfrm>
            <a:custGeom>
              <a:avLst/>
              <a:gdLst/>
              <a:ahLst/>
              <a:cxnLst/>
              <a:rect r="r" b="b" t="t" l="l"/>
              <a:pathLst>
                <a:path h="795843" w="886733">
                  <a:moveTo>
                    <a:pt x="0" y="0"/>
                  </a:moveTo>
                  <a:lnTo>
                    <a:pt x="886733" y="0"/>
                  </a:lnTo>
                  <a:lnTo>
                    <a:pt x="886733" y="795844"/>
                  </a:lnTo>
                  <a:lnTo>
                    <a:pt x="0" y="79584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sp>
        <p:nvSpPr>
          <p:cNvPr name="Freeform 17" id="17"/>
          <p:cNvSpPr/>
          <p:nvPr/>
        </p:nvSpPr>
        <p:spPr>
          <a:xfrm flipH="false" flipV="false" rot="0">
            <a:off x="1402382" y="4784777"/>
            <a:ext cx="5333560" cy="4473523"/>
          </a:xfrm>
          <a:custGeom>
            <a:avLst/>
            <a:gdLst/>
            <a:ahLst/>
            <a:cxnLst/>
            <a:rect r="r" b="b" t="t" l="l"/>
            <a:pathLst>
              <a:path h="4473523" w="5333560">
                <a:moveTo>
                  <a:pt x="0" y="0"/>
                </a:moveTo>
                <a:lnTo>
                  <a:pt x="5333560" y="0"/>
                </a:lnTo>
                <a:lnTo>
                  <a:pt x="5333560" y="4473523"/>
                </a:lnTo>
                <a:lnTo>
                  <a:pt x="0" y="4473523"/>
                </a:lnTo>
                <a:lnTo>
                  <a:pt x="0" y="0"/>
                </a:lnTo>
                <a:close/>
              </a:path>
            </a:pathLst>
          </a:custGeom>
          <a:blipFill>
            <a:blip r:embed="rId4"/>
            <a:stretch>
              <a:fillRect l="0" t="0" r="0" b="0"/>
            </a:stretch>
          </a:blipFill>
        </p:spPr>
      </p:sp>
      <p:sp>
        <p:nvSpPr>
          <p:cNvPr name="Freeform 18" id="18"/>
          <p:cNvSpPr/>
          <p:nvPr/>
        </p:nvSpPr>
        <p:spPr>
          <a:xfrm flipH="false" flipV="false" rot="0">
            <a:off x="16400278" y="6698791"/>
            <a:ext cx="1563202" cy="3182090"/>
          </a:xfrm>
          <a:custGeom>
            <a:avLst/>
            <a:gdLst/>
            <a:ahLst/>
            <a:cxnLst/>
            <a:rect r="r" b="b" t="t" l="l"/>
            <a:pathLst>
              <a:path h="3182090" w="1563202">
                <a:moveTo>
                  <a:pt x="0" y="0"/>
                </a:moveTo>
                <a:lnTo>
                  <a:pt x="1563202" y="0"/>
                </a:lnTo>
                <a:lnTo>
                  <a:pt x="1563202" y="3182091"/>
                </a:lnTo>
                <a:lnTo>
                  <a:pt x="0" y="318209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F46F32"/>
        </a:solidFill>
      </p:bgPr>
    </p:bg>
    <p:spTree>
      <p:nvGrpSpPr>
        <p:cNvPr id="1" name=""/>
        <p:cNvGrpSpPr/>
        <p:nvPr/>
      </p:nvGrpSpPr>
      <p:grpSpPr>
        <a:xfrm>
          <a:off x="0" y="0"/>
          <a:ext cx="0" cy="0"/>
          <a:chOff x="0" y="0"/>
          <a:chExt cx="0" cy="0"/>
        </a:xfrm>
      </p:grpSpPr>
      <p:grpSp>
        <p:nvGrpSpPr>
          <p:cNvPr name="Group 2" id="2"/>
          <p:cNvGrpSpPr/>
          <p:nvPr/>
        </p:nvGrpSpPr>
        <p:grpSpPr>
          <a:xfrm rot="0">
            <a:off x="830869" y="400112"/>
            <a:ext cx="17009528" cy="9228610"/>
            <a:chOff x="0" y="0"/>
            <a:chExt cx="4479876" cy="2430580"/>
          </a:xfrm>
        </p:grpSpPr>
        <p:sp>
          <p:nvSpPr>
            <p:cNvPr name="Freeform 3" id="3"/>
            <p:cNvSpPr/>
            <p:nvPr/>
          </p:nvSpPr>
          <p:spPr>
            <a:xfrm flipH="false" flipV="false" rot="0">
              <a:off x="0" y="0"/>
              <a:ext cx="4479876" cy="2430581"/>
            </a:xfrm>
            <a:custGeom>
              <a:avLst/>
              <a:gdLst/>
              <a:ahLst/>
              <a:cxnLst/>
              <a:rect r="r" b="b" t="t" l="l"/>
              <a:pathLst>
                <a:path h="2430581" w="4479876">
                  <a:moveTo>
                    <a:pt x="23213" y="0"/>
                  </a:moveTo>
                  <a:lnTo>
                    <a:pt x="4456663" y="0"/>
                  </a:lnTo>
                  <a:cubicBezTo>
                    <a:pt x="4469483" y="0"/>
                    <a:pt x="4479876" y="10393"/>
                    <a:pt x="4479876" y="23213"/>
                  </a:cubicBezTo>
                  <a:lnTo>
                    <a:pt x="4479876" y="2407368"/>
                  </a:lnTo>
                  <a:cubicBezTo>
                    <a:pt x="4479876" y="2420188"/>
                    <a:pt x="4469483" y="2430581"/>
                    <a:pt x="4456663" y="2430581"/>
                  </a:cubicBezTo>
                  <a:lnTo>
                    <a:pt x="23213" y="2430581"/>
                  </a:lnTo>
                  <a:cubicBezTo>
                    <a:pt x="10393" y="2430581"/>
                    <a:pt x="0" y="2420188"/>
                    <a:pt x="0" y="2407368"/>
                  </a:cubicBezTo>
                  <a:lnTo>
                    <a:pt x="0" y="23213"/>
                  </a:lnTo>
                  <a:cubicBezTo>
                    <a:pt x="0" y="10393"/>
                    <a:pt x="10393" y="0"/>
                    <a:pt x="23213" y="0"/>
                  </a:cubicBezTo>
                  <a:close/>
                </a:path>
              </a:pathLst>
            </a:custGeom>
            <a:solidFill>
              <a:srgbClr val="FAE1D5"/>
            </a:solidFill>
            <a:ln w="57150" cap="rnd">
              <a:solidFill>
                <a:srgbClr val="000000"/>
              </a:solidFill>
              <a:prstDash val="solid"/>
              <a:round/>
            </a:ln>
          </p:spPr>
        </p:sp>
        <p:sp>
          <p:nvSpPr>
            <p:cNvPr name="TextBox 4" id="4"/>
            <p:cNvSpPr txBox="true"/>
            <p:nvPr/>
          </p:nvSpPr>
          <p:spPr>
            <a:xfrm>
              <a:off x="0" y="-38100"/>
              <a:ext cx="4479876" cy="2468680"/>
            </a:xfrm>
            <a:prstGeom prst="rect">
              <a:avLst/>
            </a:prstGeom>
          </p:spPr>
          <p:txBody>
            <a:bodyPr anchor="ctr" rtlCol="false" tIns="50800" lIns="50800" bIns="50800" rIns="50800"/>
            <a:lstStyle/>
            <a:p>
              <a:pPr algn="ctr">
                <a:lnSpc>
                  <a:spcPts val="2659"/>
                </a:lnSpc>
                <a:spcBef>
                  <a:spcPct val="0"/>
                </a:spcBef>
              </a:pPr>
            </a:p>
          </p:txBody>
        </p:sp>
      </p:grpSp>
      <p:sp>
        <p:nvSpPr>
          <p:cNvPr name="Freeform 5" id="5"/>
          <p:cNvSpPr/>
          <p:nvPr/>
        </p:nvSpPr>
        <p:spPr>
          <a:xfrm flipH="true" flipV="false" rot="0">
            <a:off x="231991" y="400112"/>
            <a:ext cx="1808318" cy="3265586"/>
          </a:xfrm>
          <a:custGeom>
            <a:avLst/>
            <a:gdLst/>
            <a:ahLst/>
            <a:cxnLst/>
            <a:rect r="r" b="b" t="t" l="l"/>
            <a:pathLst>
              <a:path h="3265586" w="1808318">
                <a:moveTo>
                  <a:pt x="1808318" y="0"/>
                </a:moveTo>
                <a:lnTo>
                  <a:pt x="0" y="0"/>
                </a:lnTo>
                <a:lnTo>
                  <a:pt x="0" y="3265586"/>
                </a:lnTo>
                <a:lnTo>
                  <a:pt x="1808318" y="3265586"/>
                </a:lnTo>
                <a:lnTo>
                  <a:pt x="1808318"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6" id="6"/>
          <p:cNvSpPr txBox="true"/>
          <p:nvPr/>
        </p:nvSpPr>
        <p:spPr>
          <a:xfrm rot="0">
            <a:off x="4810809" y="2886208"/>
            <a:ext cx="13029589" cy="4946215"/>
          </a:xfrm>
          <a:prstGeom prst="rect">
            <a:avLst/>
          </a:prstGeom>
        </p:spPr>
        <p:txBody>
          <a:bodyPr anchor="t" rtlCol="false" tIns="0" lIns="0" bIns="0" rIns="0">
            <a:spAutoFit/>
          </a:bodyPr>
          <a:lstStyle/>
          <a:p>
            <a:pPr algn="l">
              <a:lnSpc>
                <a:spcPts val="6482"/>
              </a:lnSpc>
            </a:pPr>
            <a:r>
              <a:rPr lang="en-US" sz="6482">
                <a:solidFill>
                  <a:srgbClr val="000000"/>
                </a:solidFill>
                <a:latin typeface="DM Sans"/>
              </a:rPr>
              <a:t>Kelengkapan dan hasil verifikasi persyaratan;</a:t>
            </a:r>
          </a:p>
          <a:p>
            <a:pPr algn="l">
              <a:lnSpc>
                <a:spcPts val="6482"/>
              </a:lnSpc>
            </a:pPr>
          </a:p>
          <a:p>
            <a:pPr algn="l">
              <a:lnSpc>
                <a:spcPts val="6482"/>
              </a:lnSpc>
            </a:pPr>
            <a:r>
              <a:rPr lang="en-US" sz="6482">
                <a:solidFill>
                  <a:srgbClr val="000000"/>
                </a:solidFill>
                <a:latin typeface="DM Sans"/>
              </a:rPr>
              <a:t>W</a:t>
            </a:r>
            <a:r>
              <a:rPr lang="en-US" sz="6482">
                <a:solidFill>
                  <a:srgbClr val="000000"/>
                </a:solidFill>
                <a:latin typeface="DM Sans"/>
              </a:rPr>
              <a:t>aktu mendaftar, yakni yang lebih dulu diprioritaskan.</a:t>
            </a:r>
          </a:p>
          <a:p>
            <a:pPr algn="l">
              <a:lnSpc>
                <a:spcPts val="6482"/>
              </a:lnSpc>
            </a:pPr>
          </a:p>
        </p:txBody>
      </p:sp>
      <p:sp>
        <p:nvSpPr>
          <p:cNvPr name="Freeform 7" id="7"/>
          <p:cNvSpPr/>
          <p:nvPr/>
        </p:nvSpPr>
        <p:spPr>
          <a:xfrm flipH="true" flipV="false" rot="0">
            <a:off x="3660704" y="2910147"/>
            <a:ext cx="888901" cy="888901"/>
          </a:xfrm>
          <a:custGeom>
            <a:avLst/>
            <a:gdLst/>
            <a:ahLst/>
            <a:cxnLst/>
            <a:rect r="r" b="b" t="t" l="l"/>
            <a:pathLst>
              <a:path h="888901" w="888901">
                <a:moveTo>
                  <a:pt x="888901" y="0"/>
                </a:moveTo>
                <a:lnTo>
                  <a:pt x="0" y="0"/>
                </a:lnTo>
                <a:lnTo>
                  <a:pt x="0" y="888901"/>
                </a:lnTo>
                <a:lnTo>
                  <a:pt x="888901" y="888901"/>
                </a:lnTo>
                <a:lnTo>
                  <a:pt x="888901"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8" id="8"/>
          <p:cNvSpPr/>
          <p:nvPr/>
        </p:nvSpPr>
        <p:spPr>
          <a:xfrm flipH="true" flipV="false" rot="0">
            <a:off x="3660704" y="5378365"/>
            <a:ext cx="888901" cy="888901"/>
          </a:xfrm>
          <a:custGeom>
            <a:avLst/>
            <a:gdLst/>
            <a:ahLst/>
            <a:cxnLst/>
            <a:rect r="r" b="b" t="t" l="l"/>
            <a:pathLst>
              <a:path h="888901" w="888901">
                <a:moveTo>
                  <a:pt x="888901" y="0"/>
                </a:moveTo>
                <a:lnTo>
                  <a:pt x="0" y="0"/>
                </a:lnTo>
                <a:lnTo>
                  <a:pt x="0" y="888901"/>
                </a:lnTo>
                <a:lnTo>
                  <a:pt x="888901" y="888901"/>
                </a:lnTo>
                <a:lnTo>
                  <a:pt x="888901"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9" id="9"/>
          <p:cNvSpPr/>
          <p:nvPr/>
        </p:nvSpPr>
        <p:spPr>
          <a:xfrm flipH="false" flipV="false" rot="0">
            <a:off x="231991" y="6267266"/>
            <a:ext cx="6008013" cy="3670349"/>
          </a:xfrm>
          <a:custGeom>
            <a:avLst/>
            <a:gdLst/>
            <a:ahLst/>
            <a:cxnLst/>
            <a:rect r="r" b="b" t="t" l="l"/>
            <a:pathLst>
              <a:path h="3670349" w="6008013">
                <a:moveTo>
                  <a:pt x="0" y="0"/>
                </a:moveTo>
                <a:lnTo>
                  <a:pt x="6008012" y="0"/>
                </a:lnTo>
                <a:lnTo>
                  <a:pt x="6008012" y="3670350"/>
                </a:lnTo>
                <a:lnTo>
                  <a:pt x="0" y="367035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0" id="10"/>
          <p:cNvSpPr/>
          <p:nvPr/>
        </p:nvSpPr>
        <p:spPr>
          <a:xfrm flipH="true" flipV="false" rot="0">
            <a:off x="13703470" y="7668087"/>
            <a:ext cx="4584530" cy="2618913"/>
          </a:xfrm>
          <a:custGeom>
            <a:avLst/>
            <a:gdLst/>
            <a:ahLst/>
            <a:cxnLst/>
            <a:rect r="r" b="b" t="t" l="l"/>
            <a:pathLst>
              <a:path h="2618913" w="4584530">
                <a:moveTo>
                  <a:pt x="4584530" y="0"/>
                </a:moveTo>
                <a:lnTo>
                  <a:pt x="0" y="0"/>
                </a:lnTo>
                <a:lnTo>
                  <a:pt x="0" y="2618913"/>
                </a:lnTo>
                <a:lnTo>
                  <a:pt x="4584530" y="2618913"/>
                </a:lnTo>
                <a:lnTo>
                  <a:pt x="458453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11" id="11"/>
          <p:cNvSpPr txBox="true"/>
          <p:nvPr/>
        </p:nvSpPr>
        <p:spPr>
          <a:xfrm rot="0">
            <a:off x="3660704" y="746195"/>
            <a:ext cx="11902496" cy="894824"/>
          </a:xfrm>
          <a:prstGeom prst="rect">
            <a:avLst/>
          </a:prstGeom>
        </p:spPr>
        <p:txBody>
          <a:bodyPr anchor="t" rtlCol="false" tIns="0" lIns="0" bIns="0" rIns="0">
            <a:spAutoFit/>
          </a:bodyPr>
          <a:lstStyle/>
          <a:p>
            <a:pPr algn="ctr">
              <a:lnSpc>
                <a:spcPts val="6729"/>
              </a:lnSpc>
            </a:pPr>
            <a:r>
              <a:rPr lang="en-US" sz="6729">
                <a:solidFill>
                  <a:srgbClr val="000000"/>
                </a:solidFill>
                <a:latin typeface="Fredoka"/>
              </a:rPr>
              <a:t> Seleksi Jenjang PNF</a:t>
            </a:r>
          </a:p>
        </p:txBody>
      </p:sp>
      <p:sp>
        <p:nvSpPr>
          <p:cNvPr name="Freeform 12" id="12"/>
          <p:cNvSpPr/>
          <p:nvPr/>
        </p:nvSpPr>
        <p:spPr>
          <a:xfrm flipH="false" flipV="false" rot="0">
            <a:off x="16245400" y="622370"/>
            <a:ext cx="1594998" cy="1640101"/>
          </a:xfrm>
          <a:custGeom>
            <a:avLst/>
            <a:gdLst/>
            <a:ahLst/>
            <a:cxnLst/>
            <a:rect r="r" b="b" t="t" l="l"/>
            <a:pathLst>
              <a:path h="1640101" w="1594998">
                <a:moveTo>
                  <a:pt x="0" y="0"/>
                </a:moveTo>
                <a:lnTo>
                  <a:pt x="1594998" y="0"/>
                </a:lnTo>
                <a:lnTo>
                  <a:pt x="1594998" y="1640101"/>
                </a:lnTo>
                <a:lnTo>
                  <a:pt x="0" y="1640101"/>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5400000">
            <a:off x="1351301" y="-1480571"/>
            <a:ext cx="8808259" cy="12421903"/>
          </a:xfrm>
          <a:custGeom>
            <a:avLst/>
            <a:gdLst/>
            <a:ahLst/>
            <a:cxnLst/>
            <a:rect r="r" b="b" t="t" l="l"/>
            <a:pathLst>
              <a:path h="12421903" w="8808259">
                <a:moveTo>
                  <a:pt x="0" y="0"/>
                </a:moveTo>
                <a:lnTo>
                  <a:pt x="8808259" y="0"/>
                </a:lnTo>
                <a:lnTo>
                  <a:pt x="8808259" y="12421903"/>
                </a:lnTo>
                <a:lnTo>
                  <a:pt x="0" y="1242190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true" flipV="true" rot="-5400000">
            <a:off x="8128440" y="-654332"/>
            <a:ext cx="8808259" cy="12421903"/>
          </a:xfrm>
          <a:custGeom>
            <a:avLst/>
            <a:gdLst/>
            <a:ahLst/>
            <a:cxnLst/>
            <a:rect r="r" b="b" t="t" l="l"/>
            <a:pathLst>
              <a:path h="12421903" w="8808259">
                <a:moveTo>
                  <a:pt x="8808259" y="12421903"/>
                </a:moveTo>
                <a:lnTo>
                  <a:pt x="0" y="12421903"/>
                </a:lnTo>
                <a:lnTo>
                  <a:pt x="0" y="0"/>
                </a:lnTo>
                <a:lnTo>
                  <a:pt x="8808259" y="0"/>
                </a:lnTo>
                <a:lnTo>
                  <a:pt x="8808259" y="12421903"/>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12532569" y="5392937"/>
            <a:ext cx="5111224" cy="3865363"/>
          </a:xfrm>
          <a:custGeom>
            <a:avLst/>
            <a:gdLst/>
            <a:ahLst/>
            <a:cxnLst/>
            <a:rect r="r" b="b" t="t" l="l"/>
            <a:pathLst>
              <a:path h="3865363" w="5111224">
                <a:moveTo>
                  <a:pt x="0" y="0"/>
                </a:moveTo>
                <a:lnTo>
                  <a:pt x="5111224" y="0"/>
                </a:lnTo>
                <a:lnTo>
                  <a:pt x="5111224" y="3865363"/>
                </a:lnTo>
                <a:lnTo>
                  <a:pt x="0" y="3865363"/>
                </a:lnTo>
                <a:lnTo>
                  <a:pt x="0" y="0"/>
                </a:lnTo>
                <a:close/>
              </a:path>
            </a:pathLst>
          </a:custGeom>
          <a:blipFill>
            <a:blip r:embed="rId4"/>
            <a:stretch>
              <a:fillRect l="0" t="0" r="0" b="0"/>
            </a:stretch>
          </a:blipFill>
        </p:spPr>
      </p:sp>
      <p:sp>
        <p:nvSpPr>
          <p:cNvPr name="TextBox 5" id="5"/>
          <p:cNvSpPr txBox="true"/>
          <p:nvPr/>
        </p:nvSpPr>
        <p:spPr>
          <a:xfrm rot="0">
            <a:off x="10812305" y="1521514"/>
            <a:ext cx="6831488" cy="3063746"/>
          </a:xfrm>
          <a:prstGeom prst="rect">
            <a:avLst/>
          </a:prstGeom>
        </p:spPr>
        <p:txBody>
          <a:bodyPr anchor="t" rtlCol="false" tIns="0" lIns="0" bIns="0" rIns="0">
            <a:spAutoFit/>
          </a:bodyPr>
          <a:lstStyle/>
          <a:p>
            <a:pPr algn="ctr">
              <a:lnSpc>
                <a:spcPts val="7884"/>
              </a:lnSpc>
            </a:pPr>
            <a:r>
              <a:rPr lang="en-US" sz="8128">
                <a:solidFill>
                  <a:srgbClr val="472900"/>
                </a:solidFill>
                <a:latin typeface="Bobby Jones"/>
              </a:rPr>
              <a:t>VERIFIKASI BERKAS PENDAFTARAN</a:t>
            </a:r>
          </a:p>
        </p:txBody>
      </p:sp>
      <p:sp>
        <p:nvSpPr>
          <p:cNvPr name="TextBox 6" id="6"/>
          <p:cNvSpPr txBox="true"/>
          <p:nvPr/>
        </p:nvSpPr>
        <p:spPr>
          <a:xfrm rot="0">
            <a:off x="1248683" y="1378639"/>
            <a:ext cx="10368126" cy="3299460"/>
          </a:xfrm>
          <a:prstGeom prst="rect">
            <a:avLst/>
          </a:prstGeom>
        </p:spPr>
        <p:txBody>
          <a:bodyPr anchor="t" rtlCol="false" tIns="0" lIns="0" bIns="0" rIns="0">
            <a:spAutoFit/>
          </a:bodyPr>
          <a:lstStyle/>
          <a:p>
            <a:pPr algn="l" marL="971550" indent="-485775" lvl="1">
              <a:lnSpc>
                <a:spcPts val="5220"/>
              </a:lnSpc>
              <a:buFont typeface="Arial"/>
              <a:buChar char="•"/>
            </a:pPr>
            <a:r>
              <a:rPr lang="en-US" sz="4500">
                <a:solidFill>
                  <a:srgbClr val="000000"/>
                </a:solidFill>
                <a:latin typeface="DM Sans"/>
              </a:rPr>
              <a:t>Panitia PPDB sekolah membentuk tim verifikasi yang bertugas memeriksa kelengkapan dan keabsahan berkas pendaftaran calon peserta didik.</a:t>
            </a:r>
          </a:p>
        </p:txBody>
      </p:sp>
      <p:sp>
        <p:nvSpPr>
          <p:cNvPr name="TextBox 7" id="7"/>
          <p:cNvSpPr txBox="true"/>
          <p:nvPr/>
        </p:nvSpPr>
        <p:spPr>
          <a:xfrm rot="0">
            <a:off x="1248683" y="4976317"/>
            <a:ext cx="11862829" cy="3956685"/>
          </a:xfrm>
          <a:prstGeom prst="rect">
            <a:avLst/>
          </a:prstGeom>
        </p:spPr>
        <p:txBody>
          <a:bodyPr anchor="t" rtlCol="false" tIns="0" lIns="0" bIns="0" rIns="0">
            <a:spAutoFit/>
          </a:bodyPr>
          <a:lstStyle/>
          <a:p>
            <a:pPr algn="l" marL="971548" indent="-485774" lvl="1">
              <a:lnSpc>
                <a:spcPts val="5219"/>
              </a:lnSpc>
              <a:buFont typeface="Arial"/>
              <a:buChar char="•"/>
            </a:pPr>
            <a:r>
              <a:rPr lang="en-US" sz="4499">
                <a:solidFill>
                  <a:srgbClr val="000000"/>
                </a:solidFill>
                <a:latin typeface="DM Sans"/>
              </a:rPr>
              <a:t>Prosedur verifikasi berkas dilakukan oleh panitia dengan memeriksa/meneliti berkas yang diberikan oleh pendaftar dan melakukan ceklist kelengkapan di aplikasi PPDB online dengan menggunakan akun Dapodik.</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00BF63"/>
        </a:solidFill>
      </p:bgPr>
    </p:bg>
    <p:spTree>
      <p:nvGrpSpPr>
        <p:cNvPr id="1" name=""/>
        <p:cNvGrpSpPr/>
        <p:nvPr/>
      </p:nvGrpSpPr>
      <p:grpSpPr>
        <a:xfrm>
          <a:off x="0" y="0"/>
          <a:ext cx="0" cy="0"/>
          <a:chOff x="0" y="0"/>
          <a:chExt cx="0" cy="0"/>
        </a:xfrm>
      </p:grpSpPr>
      <p:sp>
        <p:nvSpPr>
          <p:cNvPr name="Freeform 2" id="2"/>
          <p:cNvSpPr/>
          <p:nvPr/>
        </p:nvSpPr>
        <p:spPr>
          <a:xfrm flipH="false" flipV="false" rot="0">
            <a:off x="6201703" y="2028602"/>
            <a:ext cx="11830586" cy="6393633"/>
          </a:xfrm>
          <a:custGeom>
            <a:avLst/>
            <a:gdLst/>
            <a:ahLst/>
            <a:cxnLst/>
            <a:rect r="r" b="b" t="t" l="l"/>
            <a:pathLst>
              <a:path h="6393633" w="11830586">
                <a:moveTo>
                  <a:pt x="0" y="0"/>
                </a:moveTo>
                <a:lnTo>
                  <a:pt x="11830586" y="0"/>
                </a:lnTo>
                <a:lnTo>
                  <a:pt x="11830586" y="6393633"/>
                </a:lnTo>
                <a:lnTo>
                  <a:pt x="0" y="6393633"/>
                </a:lnTo>
                <a:lnTo>
                  <a:pt x="0" y="0"/>
                </a:lnTo>
                <a:close/>
              </a:path>
            </a:pathLst>
          </a:custGeom>
          <a:blipFill>
            <a:blip r:embed="rId2"/>
            <a:stretch>
              <a:fillRect l="-60799" t="0" r="-22397" b="0"/>
            </a:stretch>
          </a:blipFill>
        </p:spPr>
      </p:sp>
      <p:sp>
        <p:nvSpPr>
          <p:cNvPr name="Freeform 3" id="3"/>
          <p:cNvSpPr/>
          <p:nvPr/>
        </p:nvSpPr>
        <p:spPr>
          <a:xfrm flipH="true" flipV="true" rot="0">
            <a:off x="6201703" y="5234944"/>
            <a:ext cx="11830586" cy="4603174"/>
          </a:xfrm>
          <a:custGeom>
            <a:avLst/>
            <a:gdLst/>
            <a:ahLst/>
            <a:cxnLst/>
            <a:rect r="r" b="b" t="t" l="l"/>
            <a:pathLst>
              <a:path h="4603174" w="11830586">
                <a:moveTo>
                  <a:pt x="11830586" y="4603173"/>
                </a:moveTo>
                <a:lnTo>
                  <a:pt x="0" y="4603173"/>
                </a:lnTo>
                <a:lnTo>
                  <a:pt x="0" y="0"/>
                </a:lnTo>
                <a:lnTo>
                  <a:pt x="11830586" y="0"/>
                </a:lnTo>
                <a:lnTo>
                  <a:pt x="11830586" y="4603173"/>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6201703" y="169199"/>
            <a:ext cx="11830586" cy="4603174"/>
          </a:xfrm>
          <a:custGeom>
            <a:avLst/>
            <a:gdLst/>
            <a:ahLst/>
            <a:cxnLst/>
            <a:rect r="r" b="b" t="t" l="l"/>
            <a:pathLst>
              <a:path h="4603174" w="11830586">
                <a:moveTo>
                  <a:pt x="0" y="0"/>
                </a:moveTo>
                <a:lnTo>
                  <a:pt x="11830586" y="0"/>
                </a:lnTo>
                <a:lnTo>
                  <a:pt x="11830586" y="4603174"/>
                </a:lnTo>
                <a:lnTo>
                  <a:pt x="0" y="460317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5" id="5"/>
          <p:cNvSpPr txBox="true"/>
          <p:nvPr/>
        </p:nvSpPr>
        <p:spPr>
          <a:xfrm rot="0">
            <a:off x="6431075" y="1344481"/>
            <a:ext cx="11371842" cy="7101205"/>
          </a:xfrm>
          <a:prstGeom prst="rect">
            <a:avLst/>
          </a:prstGeom>
        </p:spPr>
        <p:txBody>
          <a:bodyPr anchor="t" rtlCol="false" tIns="0" lIns="0" bIns="0" rIns="0">
            <a:spAutoFit/>
          </a:bodyPr>
          <a:lstStyle/>
          <a:p>
            <a:pPr algn="l" marL="863601" indent="-431801" lvl="1">
              <a:lnSpc>
                <a:spcPts val="4880"/>
              </a:lnSpc>
              <a:buFont typeface="Arial"/>
              <a:buChar char="•"/>
            </a:pPr>
            <a:r>
              <a:rPr lang="en-US" sz="4000">
                <a:solidFill>
                  <a:srgbClr val="000000"/>
                </a:solidFill>
                <a:latin typeface="DM Sans"/>
              </a:rPr>
              <a:t>Pengumuman hasil seleksi peserta didik baru dilakukan oleh satuan pendidikan yang melaksanakan PPDB.</a:t>
            </a:r>
          </a:p>
          <a:p>
            <a:pPr algn="l">
              <a:lnSpc>
                <a:spcPts val="4640"/>
              </a:lnSpc>
            </a:pPr>
          </a:p>
          <a:p>
            <a:pPr algn="l" marL="863601" indent="-431801" lvl="1">
              <a:lnSpc>
                <a:spcPts val="4640"/>
              </a:lnSpc>
              <a:buFont typeface="Arial"/>
              <a:buChar char="•"/>
            </a:pPr>
            <a:r>
              <a:rPr lang="en-US" sz="4000">
                <a:solidFill>
                  <a:srgbClr val="000000"/>
                </a:solidFill>
                <a:latin typeface="DM Sans"/>
              </a:rPr>
              <a:t>Satuan pendidikan yang belum terpenuhi daya tampungnya masih dapat menerima peserta didik baru sampai dengan satu hari kerja sebelum hari pertama masuk sekolah setelah melakukan koordinasi dengan Dinas.</a:t>
            </a:r>
          </a:p>
          <a:p>
            <a:pPr algn="l">
              <a:lnSpc>
                <a:spcPts val="4640"/>
              </a:lnSpc>
            </a:pPr>
          </a:p>
          <a:p>
            <a:pPr algn="l" marL="863601" indent="-431801" lvl="1">
              <a:lnSpc>
                <a:spcPts val="4640"/>
              </a:lnSpc>
              <a:buFont typeface="Arial"/>
              <a:buChar char="•"/>
            </a:pPr>
            <a:r>
              <a:rPr lang="en-US" sz="4000">
                <a:solidFill>
                  <a:srgbClr val="000000"/>
                </a:solidFill>
                <a:latin typeface="DM Sans"/>
              </a:rPr>
              <a:t>Satuan pendidikan dilarang menutup PPDB sebelum tanggal akhir pendaftaran selesai.</a:t>
            </a:r>
          </a:p>
        </p:txBody>
      </p:sp>
      <p:sp>
        <p:nvSpPr>
          <p:cNvPr name="Freeform 6" id="6"/>
          <p:cNvSpPr/>
          <p:nvPr/>
        </p:nvSpPr>
        <p:spPr>
          <a:xfrm flipH="false" flipV="false" rot="0">
            <a:off x="0" y="5461184"/>
            <a:ext cx="6758068" cy="4122422"/>
          </a:xfrm>
          <a:custGeom>
            <a:avLst/>
            <a:gdLst/>
            <a:ahLst/>
            <a:cxnLst/>
            <a:rect r="r" b="b" t="t" l="l"/>
            <a:pathLst>
              <a:path h="4122422" w="6758068">
                <a:moveTo>
                  <a:pt x="0" y="0"/>
                </a:moveTo>
                <a:lnTo>
                  <a:pt x="6758068" y="0"/>
                </a:lnTo>
                <a:lnTo>
                  <a:pt x="6758068" y="4122422"/>
                </a:lnTo>
                <a:lnTo>
                  <a:pt x="0" y="4122422"/>
                </a:lnTo>
                <a:lnTo>
                  <a:pt x="0" y="0"/>
                </a:lnTo>
                <a:close/>
              </a:path>
            </a:pathLst>
          </a:custGeom>
          <a:blipFill>
            <a:blip r:embed="rId5"/>
            <a:stretch>
              <a:fillRect l="0" t="0" r="0" b="0"/>
            </a:stretch>
          </a:blipFill>
        </p:spPr>
      </p:sp>
      <p:sp>
        <p:nvSpPr>
          <p:cNvPr name="TextBox 7" id="7"/>
          <p:cNvSpPr txBox="true"/>
          <p:nvPr/>
        </p:nvSpPr>
        <p:spPr>
          <a:xfrm rot="0">
            <a:off x="-157365" y="722356"/>
            <a:ext cx="6463842" cy="2293121"/>
          </a:xfrm>
          <a:prstGeom prst="rect">
            <a:avLst/>
          </a:prstGeom>
        </p:spPr>
        <p:txBody>
          <a:bodyPr anchor="t" rtlCol="false" tIns="0" lIns="0" bIns="0" rIns="0">
            <a:spAutoFit/>
          </a:bodyPr>
          <a:lstStyle/>
          <a:p>
            <a:pPr algn="ctr">
              <a:lnSpc>
                <a:spcPts val="8750"/>
              </a:lnSpc>
            </a:pPr>
            <a:r>
              <a:rPr lang="en-US" sz="8838" spc="-486">
                <a:solidFill>
                  <a:srgbClr val="FFDE59"/>
                </a:solidFill>
                <a:latin typeface="Bobby Jones"/>
              </a:rPr>
              <a:t>pengumuman hasil seleksi</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FF3121"/>
        </a:solidFill>
      </p:bgPr>
    </p:bg>
    <p:spTree>
      <p:nvGrpSpPr>
        <p:cNvPr id="1" name=""/>
        <p:cNvGrpSpPr/>
        <p:nvPr/>
      </p:nvGrpSpPr>
      <p:grpSpPr>
        <a:xfrm>
          <a:off x="0" y="0"/>
          <a:ext cx="0" cy="0"/>
          <a:chOff x="0" y="0"/>
          <a:chExt cx="0" cy="0"/>
        </a:xfrm>
      </p:grpSpPr>
      <p:sp>
        <p:nvSpPr>
          <p:cNvPr name="Freeform 2" id="2"/>
          <p:cNvSpPr/>
          <p:nvPr/>
        </p:nvSpPr>
        <p:spPr>
          <a:xfrm flipH="false" flipV="false" rot="0">
            <a:off x="396894" y="125828"/>
            <a:ext cx="17303298" cy="9906138"/>
          </a:xfrm>
          <a:custGeom>
            <a:avLst/>
            <a:gdLst/>
            <a:ahLst/>
            <a:cxnLst/>
            <a:rect r="r" b="b" t="t" l="l"/>
            <a:pathLst>
              <a:path h="9906138" w="17303298">
                <a:moveTo>
                  <a:pt x="0" y="0"/>
                </a:moveTo>
                <a:lnTo>
                  <a:pt x="17303298" y="0"/>
                </a:lnTo>
                <a:lnTo>
                  <a:pt x="17303298" y="9906138"/>
                </a:lnTo>
                <a:lnTo>
                  <a:pt x="0" y="990613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2141281">
            <a:off x="4619115" y="1363462"/>
            <a:ext cx="8411767" cy="7560075"/>
          </a:xfrm>
          <a:custGeom>
            <a:avLst/>
            <a:gdLst/>
            <a:ahLst/>
            <a:cxnLst/>
            <a:rect r="r" b="b" t="t" l="l"/>
            <a:pathLst>
              <a:path h="7560075" w="8411767">
                <a:moveTo>
                  <a:pt x="0" y="0"/>
                </a:moveTo>
                <a:lnTo>
                  <a:pt x="8411766" y="0"/>
                </a:lnTo>
                <a:lnTo>
                  <a:pt x="8411766" y="7560076"/>
                </a:lnTo>
                <a:lnTo>
                  <a:pt x="0" y="7560076"/>
                </a:lnTo>
                <a:lnTo>
                  <a:pt x="0" y="0"/>
                </a:lnTo>
                <a:close/>
              </a:path>
            </a:pathLst>
          </a:custGeom>
          <a:blipFill>
            <a:blip r:embed="rId4">
              <a:alphaModFix amt="10999"/>
              <a:extLst>
                <a:ext uri="{96DAC541-7B7A-43D3-8B79-37D633B846F1}">
                  <asvg:svgBlip xmlns:asvg="http://schemas.microsoft.com/office/drawing/2016/SVG/main" r:embed="rId5"/>
                </a:ext>
              </a:extLst>
            </a:blip>
            <a:stretch>
              <a:fillRect l="0" t="0" r="0" b="0"/>
            </a:stretch>
          </a:blipFill>
        </p:spPr>
      </p:sp>
      <p:sp>
        <p:nvSpPr>
          <p:cNvPr name="TextBox 4" id="4"/>
          <p:cNvSpPr txBox="true"/>
          <p:nvPr/>
        </p:nvSpPr>
        <p:spPr>
          <a:xfrm rot="0">
            <a:off x="1028700" y="904875"/>
            <a:ext cx="4330973" cy="3980896"/>
          </a:xfrm>
          <a:prstGeom prst="rect">
            <a:avLst/>
          </a:prstGeom>
        </p:spPr>
        <p:txBody>
          <a:bodyPr anchor="t" rtlCol="false" tIns="0" lIns="0" bIns="0" rIns="0">
            <a:spAutoFit/>
          </a:bodyPr>
          <a:lstStyle/>
          <a:p>
            <a:pPr algn="ctr">
              <a:lnSpc>
                <a:spcPts val="7905"/>
              </a:lnSpc>
            </a:pPr>
            <a:r>
              <a:rPr lang="en-US" sz="5646">
                <a:solidFill>
                  <a:srgbClr val="472900"/>
                </a:solidFill>
                <a:latin typeface="Bobby Jones"/>
              </a:rPr>
              <a:t>pendaftaran </a:t>
            </a:r>
          </a:p>
          <a:p>
            <a:pPr algn="ctr">
              <a:lnSpc>
                <a:spcPts val="7905"/>
              </a:lnSpc>
            </a:pPr>
            <a:r>
              <a:rPr lang="en-US" sz="5646">
                <a:solidFill>
                  <a:srgbClr val="472900"/>
                </a:solidFill>
                <a:latin typeface="Bobby Jones"/>
              </a:rPr>
              <a:t>dan </a:t>
            </a:r>
          </a:p>
          <a:p>
            <a:pPr algn="ctr">
              <a:lnSpc>
                <a:spcPts val="7905"/>
              </a:lnSpc>
            </a:pPr>
            <a:r>
              <a:rPr lang="en-US" sz="5646">
                <a:solidFill>
                  <a:srgbClr val="472900"/>
                </a:solidFill>
                <a:latin typeface="Bobby Jones"/>
              </a:rPr>
              <a:t>pendataan </a:t>
            </a:r>
          </a:p>
          <a:p>
            <a:pPr algn="ctr">
              <a:lnSpc>
                <a:spcPts val="7905"/>
              </a:lnSpc>
            </a:pPr>
            <a:r>
              <a:rPr lang="en-US" sz="5646">
                <a:solidFill>
                  <a:srgbClr val="472900"/>
                </a:solidFill>
                <a:latin typeface="Bobby Jones"/>
              </a:rPr>
              <a:t>ulang</a:t>
            </a:r>
          </a:p>
        </p:txBody>
      </p:sp>
      <p:sp>
        <p:nvSpPr>
          <p:cNvPr name="TextBox 5" id="5"/>
          <p:cNvSpPr txBox="true"/>
          <p:nvPr/>
        </p:nvSpPr>
        <p:spPr>
          <a:xfrm rot="0">
            <a:off x="6878892" y="693630"/>
            <a:ext cx="10380408" cy="4192142"/>
          </a:xfrm>
          <a:prstGeom prst="rect">
            <a:avLst/>
          </a:prstGeom>
        </p:spPr>
        <p:txBody>
          <a:bodyPr anchor="t" rtlCol="false" tIns="0" lIns="0" bIns="0" rIns="0">
            <a:spAutoFit/>
          </a:bodyPr>
          <a:lstStyle/>
          <a:p>
            <a:pPr algn="l" marL="753346" indent="-376673" lvl="1">
              <a:lnSpc>
                <a:spcPts val="4152"/>
              </a:lnSpc>
              <a:buFont typeface="Arial"/>
              <a:buChar char="•"/>
            </a:pPr>
            <a:r>
              <a:rPr lang="en-US" sz="3489">
                <a:solidFill>
                  <a:srgbClr val="000000"/>
                </a:solidFill>
                <a:latin typeface="DM Sans"/>
              </a:rPr>
              <a:t>Pendaftaran ulang peserta didik baru yang telah dinyatakan diterima, dilaksanakan di satuan pendidikan penerima.</a:t>
            </a:r>
          </a:p>
          <a:p>
            <a:pPr algn="l">
              <a:lnSpc>
                <a:spcPts val="4152"/>
              </a:lnSpc>
            </a:pPr>
          </a:p>
          <a:p>
            <a:pPr algn="l" marL="753346" indent="-376673" lvl="1">
              <a:lnSpc>
                <a:spcPts val="4152"/>
              </a:lnSpc>
              <a:buFont typeface="Arial"/>
              <a:buChar char="•"/>
            </a:pPr>
            <a:r>
              <a:rPr lang="en-US" sz="3489">
                <a:solidFill>
                  <a:srgbClr val="000000"/>
                </a:solidFill>
                <a:latin typeface="DM Sans"/>
              </a:rPr>
              <a:t>Peserta didik baru dan/atau orang tua/wali calon peserta didik yang melakukan pendaftaran ulang membawa bukti pendaftaran dan verifikasi berkas.</a:t>
            </a:r>
          </a:p>
        </p:txBody>
      </p:sp>
      <p:sp>
        <p:nvSpPr>
          <p:cNvPr name="TextBox 6" id="6"/>
          <p:cNvSpPr txBox="true"/>
          <p:nvPr/>
        </p:nvSpPr>
        <p:spPr>
          <a:xfrm rot="0">
            <a:off x="1028700" y="5480714"/>
            <a:ext cx="12909903" cy="4109379"/>
          </a:xfrm>
          <a:prstGeom prst="rect">
            <a:avLst/>
          </a:prstGeom>
        </p:spPr>
        <p:txBody>
          <a:bodyPr anchor="t" rtlCol="false" tIns="0" lIns="0" bIns="0" rIns="0">
            <a:spAutoFit/>
          </a:bodyPr>
          <a:lstStyle/>
          <a:p>
            <a:pPr algn="l" marL="738471" indent="-369236" lvl="1">
              <a:lnSpc>
                <a:spcPts val="4070"/>
              </a:lnSpc>
              <a:buFont typeface="Arial"/>
              <a:buChar char="•"/>
            </a:pPr>
            <a:r>
              <a:rPr lang="en-US" sz="3420">
                <a:solidFill>
                  <a:srgbClr val="000000"/>
                </a:solidFill>
                <a:latin typeface="DM Sans"/>
              </a:rPr>
              <a:t>Pendataan ulang dilakukan oleh satuan pendidikan untuk memastikan status peserta didik lama pada sekolah yang bersangkutan.</a:t>
            </a:r>
          </a:p>
          <a:p>
            <a:pPr algn="l">
              <a:lnSpc>
                <a:spcPts val="4070"/>
              </a:lnSpc>
            </a:pPr>
          </a:p>
          <a:p>
            <a:pPr algn="l" marL="738471" indent="-369236" lvl="1">
              <a:lnSpc>
                <a:spcPts val="4070"/>
              </a:lnSpc>
              <a:buFont typeface="Arial"/>
              <a:buChar char="•"/>
            </a:pPr>
            <a:r>
              <a:rPr lang="en-US" sz="3420">
                <a:solidFill>
                  <a:srgbClr val="000000"/>
                </a:solidFill>
                <a:latin typeface="DM Sans"/>
              </a:rPr>
              <a:t>Satuan pendidikan wajib melakukan pengisian, pengiriman, dan pemutakhiran data peserta didik dan Rombongan Belajar dalam Dapodik secara berkala sesuai ketentuan yang berlaku.</a:t>
            </a:r>
          </a:p>
        </p:txBody>
      </p:sp>
      <p:sp>
        <p:nvSpPr>
          <p:cNvPr name="Freeform 7" id="7"/>
          <p:cNvSpPr/>
          <p:nvPr/>
        </p:nvSpPr>
        <p:spPr>
          <a:xfrm flipH="false" flipV="false" rot="0">
            <a:off x="13742011" y="5480714"/>
            <a:ext cx="5061647" cy="5218193"/>
          </a:xfrm>
          <a:custGeom>
            <a:avLst/>
            <a:gdLst/>
            <a:ahLst/>
            <a:cxnLst/>
            <a:rect r="r" b="b" t="t" l="l"/>
            <a:pathLst>
              <a:path h="5218193" w="5061647">
                <a:moveTo>
                  <a:pt x="0" y="0"/>
                </a:moveTo>
                <a:lnTo>
                  <a:pt x="5061647" y="0"/>
                </a:lnTo>
                <a:lnTo>
                  <a:pt x="5061647" y="5218193"/>
                </a:lnTo>
                <a:lnTo>
                  <a:pt x="0" y="5218193"/>
                </a:lnTo>
                <a:lnTo>
                  <a:pt x="0" y="0"/>
                </a:lnTo>
                <a:close/>
              </a:path>
            </a:pathLst>
          </a:custGeom>
          <a:blipFill>
            <a:blip r:embed="rId6"/>
            <a:stretch>
              <a:fillRect l="0" t="0" r="0" b="0"/>
            </a:stretch>
          </a:blipFill>
        </p:spPr>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FFDE59"/>
        </a:solidFill>
      </p:bgPr>
    </p:bg>
    <p:spTree>
      <p:nvGrpSpPr>
        <p:cNvPr id="1" name=""/>
        <p:cNvGrpSpPr/>
        <p:nvPr/>
      </p:nvGrpSpPr>
      <p:grpSpPr>
        <a:xfrm>
          <a:off x="0" y="0"/>
          <a:ext cx="0" cy="0"/>
          <a:chOff x="0" y="0"/>
          <a:chExt cx="0" cy="0"/>
        </a:xfrm>
      </p:grpSpPr>
      <p:grpSp>
        <p:nvGrpSpPr>
          <p:cNvPr name="Group 2" id="2"/>
          <p:cNvGrpSpPr/>
          <p:nvPr/>
        </p:nvGrpSpPr>
        <p:grpSpPr>
          <a:xfrm rot="0">
            <a:off x="639236" y="529195"/>
            <a:ext cx="17009528" cy="9228610"/>
            <a:chOff x="0" y="0"/>
            <a:chExt cx="4479876" cy="2430580"/>
          </a:xfrm>
        </p:grpSpPr>
        <p:sp>
          <p:nvSpPr>
            <p:cNvPr name="Freeform 3" id="3"/>
            <p:cNvSpPr/>
            <p:nvPr/>
          </p:nvSpPr>
          <p:spPr>
            <a:xfrm flipH="false" flipV="false" rot="0">
              <a:off x="0" y="0"/>
              <a:ext cx="4479876" cy="2430581"/>
            </a:xfrm>
            <a:custGeom>
              <a:avLst/>
              <a:gdLst/>
              <a:ahLst/>
              <a:cxnLst/>
              <a:rect r="r" b="b" t="t" l="l"/>
              <a:pathLst>
                <a:path h="2430581" w="4479876">
                  <a:moveTo>
                    <a:pt x="23213" y="0"/>
                  </a:moveTo>
                  <a:lnTo>
                    <a:pt x="4456663" y="0"/>
                  </a:lnTo>
                  <a:cubicBezTo>
                    <a:pt x="4469483" y="0"/>
                    <a:pt x="4479876" y="10393"/>
                    <a:pt x="4479876" y="23213"/>
                  </a:cubicBezTo>
                  <a:lnTo>
                    <a:pt x="4479876" y="2407368"/>
                  </a:lnTo>
                  <a:cubicBezTo>
                    <a:pt x="4479876" y="2420188"/>
                    <a:pt x="4469483" y="2430581"/>
                    <a:pt x="4456663" y="2430581"/>
                  </a:cubicBezTo>
                  <a:lnTo>
                    <a:pt x="23213" y="2430581"/>
                  </a:lnTo>
                  <a:cubicBezTo>
                    <a:pt x="10393" y="2430581"/>
                    <a:pt x="0" y="2420188"/>
                    <a:pt x="0" y="2407368"/>
                  </a:cubicBezTo>
                  <a:lnTo>
                    <a:pt x="0" y="23213"/>
                  </a:lnTo>
                  <a:cubicBezTo>
                    <a:pt x="0" y="10393"/>
                    <a:pt x="10393" y="0"/>
                    <a:pt x="23213" y="0"/>
                  </a:cubicBezTo>
                  <a:close/>
                </a:path>
              </a:pathLst>
            </a:custGeom>
            <a:solidFill>
              <a:srgbClr val="FAE1D5"/>
            </a:solidFill>
            <a:ln w="57150" cap="rnd">
              <a:solidFill>
                <a:srgbClr val="000000"/>
              </a:solidFill>
              <a:prstDash val="solid"/>
              <a:round/>
            </a:ln>
          </p:spPr>
        </p:sp>
        <p:sp>
          <p:nvSpPr>
            <p:cNvPr name="TextBox 4" id="4"/>
            <p:cNvSpPr txBox="true"/>
            <p:nvPr/>
          </p:nvSpPr>
          <p:spPr>
            <a:xfrm>
              <a:off x="0" y="-38100"/>
              <a:ext cx="4479876" cy="2468680"/>
            </a:xfrm>
            <a:prstGeom prst="rect">
              <a:avLst/>
            </a:prstGeom>
          </p:spPr>
          <p:txBody>
            <a:bodyPr anchor="ctr" rtlCol="false" tIns="50800" lIns="50800" bIns="50800" rIns="50800"/>
            <a:lstStyle/>
            <a:p>
              <a:pPr algn="ctr">
                <a:lnSpc>
                  <a:spcPts val="2659"/>
                </a:lnSpc>
                <a:spcBef>
                  <a:spcPct val="0"/>
                </a:spcBef>
              </a:pPr>
            </a:p>
          </p:txBody>
        </p:sp>
      </p:grpSp>
      <p:sp>
        <p:nvSpPr>
          <p:cNvPr name="TextBox 5" id="5"/>
          <p:cNvSpPr txBox="true"/>
          <p:nvPr/>
        </p:nvSpPr>
        <p:spPr>
          <a:xfrm rot="0">
            <a:off x="6059357" y="1594762"/>
            <a:ext cx="11199943" cy="7663538"/>
          </a:xfrm>
          <a:prstGeom prst="rect">
            <a:avLst/>
          </a:prstGeom>
        </p:spPr>
        <p:txBody>
          <a:bodyPr anchor="t" rtlCol="false" tIns="0" lIns="0" bIns="0" rIns="0">
            <a:spAutoFit/>
          </a:bodyPr>
          <a:lstStyle/>
          <a:p>
            <a:pPr algn="l">
              <a:lnSpc>
                <a:spcPts val="4654"/>
              </a:lnSpc>
            </a:pPr>
          </a:p>
          <a:p>
            <a:pPr algn="l" marL="844425" indent="-422213" lvl="1">
              <a:lnSpc>
                <a:spcPts val="4654"/>
              </a:lnSpc>
              <a:buFont typeface="Arial"/>
              <a:buChar char="•"/>
            </a:pPr>
            <a:r>
              <a:rPr lang="en-US" sz="3911">
                <a:solidFill>
                  <a:srgbClr val="000000"/>
                </a:solidFill>
                <a:latin typeface="DM Sans"/>
              </a:rPr>
              <a:t>Dalam pelaksanaan PPDB, satuan pendidikan dilarang menambah ruang kelas baru, jumlah rombongan belajar, dan jumlah peserta didik dalam rombongan belajar. </a:t>
            </a:r>
          </a:p>
          <a:p>
            <a:pPr algn="l">
              <a:lnSpc>
                <a:spcPts val="4654"/>
              </a:lnSpc>
            </a:pPr>
          </a:p>
          <a:p>
            <a:pPr algn="l" marL="844425" indent="-422213" lvl="1">
              <a:lnSpc>
                <a:spcPts val="4654"/>
              </a:lnSpc>
              <a:buFont typeface="Arial"/>
              <a:buChar char="•"/>
            </a:pPr>
            <a:r>
              <a:rPr lang="en-US" sz="3911">
                <a:solidFill>
                  <a:srgbClr val="000000"/>
                </a:solidFill>
                <a:latin typeface="DM Sans"/>
              </a:rPr>
              <a:t>Apabila berdasarkan hasil seleksi PPDB, satuan pendidikan memiliki jumlah calon peserta didik yang melebihi daya tampung, maka sekolah wajib melaporkan kelebihan calon peserta agar Dinas dapat menyalurkan kelebihan calon peserta didik pada satuan pendidikan sejenis lain terdekat.</a:t>
            </a:r>
          </a:p>
        </p:txBody>
      </p:sp>
      <p:sp>
        <p:nvSpPr>
          <p:cNvPr name="TextBox 6" id="6"/>
          <p:cNvSpPr txBox="true"/>
          <p:nvPr/>
        </p:nvSpPr>
        <p:spPr>
          <a:xfrm rot="0">
            <a:off x="3706251" y="967903"/>
            <a:ext cx="11902496" cy="894824"/>
          </a:xfrm>
          <a:prstGeom prst="rect">
            <a:avLst/>
          </a:prstGeom>
        </p:spPr>
        <p:txBody>
          <a:bodyPr anchor="t" rtlCol="false" tIns="0" lIns="0" bIns="0" rIns="0">
            <a:spAutoFit/>
          </a:bodyPr>
          <a:lstStyle/>
          <a:p>
            <a:pPr algn="ctr">
              <a:lnSpc>
                <a:spcPts val="6729"/>
              </a:lnSpc>
            </a:pPr>
            <a:r>
              <a:rPr lang="en-US" sz="6729">
                <a:solidFill>
                  <a:srgbClr val="000000"/>
                </a:solidFill>
                <a:latin typeface="Fredoka"/>
              </a:rPr>
              <a:t>Rombongan Belajar</a:t>
            </a:r>
          </a:p>
        </p:txBody>
      </p:sp>
      <p:sp>
        <p:nvSpPr>
          <p:cNvPr name="Freeform 7" id="7"/>
          <p:cNvSpPr/>
          <p:nvPr/>
        </p:nvSpPr>
        <p:spPr>
          <a:xfrm flipH="false" flipV="false" rot="0">
            <a:off x="226640" y="4839889"/>
            <a:ext cx="6222181" cy="4917916"/>
          </a:xfrm>
          <a:custGeom>
            <a:avLst/>
            <a:gdLst/>
            <a:ahLst/>
            <a:cxnLst/>
            <a:rect r="r" b="b" t="t" l="l"/>
            <a:pathLst>
              <a:path h="4917916" w="6222181">
                <a:moveTo>
                  <a:pt x="0" y="0"/>
                </a:moveTo>
                <a:lnTo>
                  <a:pt x="6222181" y="0"/>
                </a:lnTo>
                <a:lnTo>
                  <a:pt x="6222181" y="4917916"/>
                </a:lnTo>
                <a:lnTo>
                  <a:pt x="0" y="4917916"/>
                </a:lnTo>
                <a:lnTo>
                  <a:pt x="0" y="0"/>
                </a:lnTo>
                <a:close/>
              </a:path>
            </a:pathLst>
          </a:custGeom>
          <a:blipFill>
            <a:blip r:embed="rId2"/>
            <a:stretch>
              <a:fillRect l="0" t="0" r="-27224" b="0"/>
            </a:stretch>
          </a:blipFill>
        </p:spPr>
      </p:sp>
      <p:sp>
        <p:nvSpPr>
          <p:cNvPr name="Freeform 8" id="8"/>
          <p:cNvSpPr/>
          <p:nvPr/>
        </p:nvSpPr>
        <p:spPr>
          <a:xfrm flipH="false" flipV="false" rot="-3723429">
            <a:off x="4897265" y="3091640"/>
            <a:ext cx="1207899" cy="2339756"/>
          </a:xfrm>
          <a:custGeom>
            <a:avLst/>
            <a:gdLst/>
            <a:ahLst/>
            <a:cxnLst/>
            <a:rect r="r" b="b" t="t" l="l"/>
            <a:pathLst>
              <a:path h="2339756" w="1207899">
                <a:moveTo>
                  <a:pt x="0" y="0"/>
                </a:moveTo>
                <a:lnTo>
                  <a:pt x="1207899" y="0"/>
                </a:lnTo>
                <a:lnTo>
                  <a:pt x="1207899" y="2339756"/>
                </a:lnTo>
                <a:lnTo>
                  <a:pt x="0" y="233975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9" id="9"/>
          <p:cNvSpPr/>
          <p:nvPr/>
        </p:nvSpPr>
        <p:spPr>
          <a:xfrm flipH="true" flipV="false" rot="-10428135">
            <a:off x="36135" y="46738"/>
            <a:ext cx="3355801" cy="2613330"/>
          </a:xfrm>
          <a:custGeom>
            <a:avLst/>
            <a:gdLst/>
            <a:ahLst/>
            <a:cxnLst/>
            <a:rect r="r" b="b" t="t" l="l"/>
            <a:pathLst>
              <a:path h="2613330" w="3355801">
                <a:moveTo>
                  <a:pt x="3355801" y="0"/>
                </a:moveTo>
                <a:lnTo>
                  <a:pt x="0" y="0"/>
                </a:lnTo>
                <a:lnTo>
                  <a:pt x="0" y="2613330"/>
                </a:lnTo>
                <a:lnTo>
                  <a:pt x="3355801" y="2613330"/>
                </a:lnTo>
                <a:lnTo>
                  <a:pt x="3355801"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0" id="10"/>
          <p:cNvSpPr/>
          <p:nvPr/>
        </p:nvSpPr>
        <p:spPr>
          <a:xfrm flipH="false" flipV="false" rot="0">
            <a:off x="15791801" y="663743"/>
            <a:ext cx="1098613" cy="1102748"/>
          </a:xfrm>
          <a:custGeom>
            <a:avLst/>
            <a:gdLst/>
            <a:ahLst/>
            <a:cxnLst/>
            <a:rect r="r" b="b" t="t" l="l"/>
            <a:pathLst>
              <a:path h="1102748" w="1098613">
                <a:moveTo>
                  <a:pt x="0" y="0"/>
                </a:moveTo>
                <a:lnTo>
                  <a:pt x="1098612" y="0"/>
                </a:lnTo>
                <a:lnTo>
                  <a:pt x="1098612" y="1102748"/>
                </a:lnTo>
                <a:lnTo>
                  <a:pt x="0" y="110274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E5D63D"/>
        </a:solidFill>
      </p:bgPr>
    </p:bg>
    <p:spTree>
      <p:nvGrpSpPr>
        <p:cNvPr id="1" name=""/>
        <p:cNvGrpSpPr/>
        <p:nvPr/>
      </p:nvGrpSpPr>
      <p:grpSpPr>
        <a:xfrm>
          <a:off x="0" y="0"/>
          <a:ext cx="0" cy="0"/>
          <a:chOff x="0" y="0"/>
          <a:chExt cx="0" cy="0"/>
        </a:xfrm>
      </p:grpSpPr>
      <p:sp>
        <p:nvSpPr>
          <p:cNvPr name="Freeform 2" id="2"/>
          <p:cNvSpPr/>
          <p:nvPr/>
        </p:nvSpPr>
        <p:spPr>
          <a:xfrm flipH="false" flipV="false" rot="-5400000">
            <a:off x="1351301" y="-1480571"/>
            <a:ext cx="8808259" cy="12421903"/>
          </a:xfrm>
          <a:custGeom>
            <a:avLst/>
            <a:gdLst/>
            <a:ahLst/>
            <a:cxnLst/>
            <a:rect r="r" b="b" t="t" l="l"/>
            <a:pathLst>
              <a:path h="12421903" w="8808259">
                <a:moveTo>
                  <a:pt x="0" y="0"/>
                </a:moveTo>
                <a:lnTo>
                  <a:pt x="8808259" y="0"/>
                </a:lnTo>
                <a:lnTo>
                  <a:pt x="8808259" y="12421903"/>
                </a:lnTo>
                <a:lnTo>
                  <a:pt x="0" y="1242190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true" flipV="true" rot="-5400000">
            <a:off x="8128440" y="-654332"/>
            <a:ext cx="8808259" cy="12421903"/>
          </a:xfrm>
          <a:custGeom>
            <a:avLst/>
            <a:gdLst/>
            <a:ahLst/>
            <a:cxnLst/>
            <a:rect r="r" b="b" t="t" l="l"/>
            <a:pathLst>
              <a:path h="12421903" w="8808259">
                <a:moveTo>
                  <a:pt x="8808259" y="12421903"/>
                </a:moveTo>
                <a:lnTo>
                  <a:pt x="0" y="12421903"/>
                </a:lnTo>
                <a:lnTo>
                  <a:pt x="0" y="0"/>
                </a:lnTo>
                <a:lnTo>
                  <a:pt x="8808259" y="0"/>
                </a:lnTo>
                <a:lnTo>
                  <a:pt x="8808259" y="12421903"/>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2148076" y="6421637"/>
            <a:ext cx="5111224" cy="3865363"/>
          </a:xfrm>
          <a:custGeom>
            <a:avLst/>
            <a:gdLst/>
            <a:ahLst/>
            <a:cxnLst/>
            <a:rect r="r" b="b" t="t" l="l"/>
            <a:pathLst>
              <a:path h="3865363" w="5111224">
                <a:moveTo>
                  <a:pt x="0" y="0"/>
                </a:moveTo>
                <a:lnTo>
                  <a:pt x="5111224" y="0"/>
                </a:lnTo>
                <a:lnTo>
                  <a:pt x="5111224" y="3865363"/>
                </a:lnTo>
                <a:lnTo>
                  <a:pt x="0" y="3865363"/>
                </a:lnTo>
                <a:lnTo>
                  <a:pt x="0" y="0"/>
                </a:lnTo>
                <a:close/>
              </a:path>
            </a:pathLst>
          </a:custGeom>
          <a:blipFill>
            <a:blip r:embed="rId6"/>
            <a:stretch>
              <a:fillRect l="0" t="0" r="0" b="0"/>
            </a:stretch>
          </a:blipFill>
        </p:spPr>
      </p:sp>
      <p:sp>
        <p:nvSpPr>
          <p:cNvPr name="TextBox 5" id="5"/>
          <p:cNvSpPr txBox="true"/>
          <p:nvPr/>
        </p:nvSpPr>
        <p:spPr>
          <a:xfrm rot="0">
            <a:off x="12148076" y="1998345"/>
            <a:ext cx="4523398" cy="4056648"/>
          </a:xfrm>
          <a:prstGeom prst="rect">
            <a:avLst/>
          </a:prstGeom>
        </p:spPr>
        <p:txBody>
          <a:bodyPr anchor="t" rtlCol="false" tIns="0" lIns="0" bIns="0" rIns="0">
            <a:spAutoFit/>
          </a:bodyPr>
          <a:lstStyle/>
          <a:p>
            <a:pPr algn="ctr">
              <a:lnSpc>
                <a:spcPts val="7884"/>
              </a:lnSpc>
            </a:pPr>
            <a:r>
              <a:rPr lang="en-US" sz="8128">
                <a:solidFill>
                  <a:srgbClr val="472900"/>
                </a:solidFill>
                <a:latin typeface="Bobby Jones"/>
              </a:rPr>
              <a:t>PESERTA DIDIK DALAM ROMBEL</a:t>
            </a:r>
          </a:p>
        </p:txBody>
      </p:sp>
      <p:sp>
        <p:nvSpPr>
          <p:cNvPr name="TextBox 6" id="6"/>
          <p:cNvSpPr txBox="true"/>
          <p:nvPr/>
        </p:nvSpPr>
        <p:spPr>
          <a:xfrm rot="0">
            <a:off x="1598257" y="1855470"/>
            <a:ext cx="10368126" cy="6585585"/>
          </a:xfrm>
          <a:prstGeom prst="rect">
            <a:avLst/>
          </a:prstGeom>
        </p:spPr>
        <p:txBody>
          <a:bodyPr anchor="t" rtlCol="false" tIns="0" lIns="0" bIns="0" rIns="0">
            <a:spAutoFit/>
          </a:bodyPr>
          <a:lstStyle/>
          <a:p>
            <a:pPr algn="l" marL="971550" indent="-485775" lvl="1">
              <a:lnSpc>
                <a:spcPts val="5220"/>
              </a:lnSpc>
              <a:buFont typeface="Arial"/>
              <a:buChar char="•"/>
            </a:pPr>
            <a:r>
              <a:rPr lang="en-US" sz="4500">
                <a:solidFill>
                  <a:srgbClr val="000000"/>
                </a:solidFill>
                <a:latin typeface="DM Sans"/>
              </a:rPr>
              <a:t>PAUD NF (KB, TPA, SPS) dalam satu kelas berjumlah paling sedikit 15 peserta didik dan paling banyak 20 peserta didik;</a:t>
            </a:r>
          </a:p>
          <a:p>
            <a:pPr algn="l">
              <a:lnSpc>
                <a:spcPts val="5220"/>
              </a:lnSpc>
            </a:pPr>
          </a:p>
          <a:p>
            <a:pPr algn="l" marL="971550" indent="-485775" lvl="1">
              <a:lnSpc>
                <a:spcPts val="5220"/>
              </a:lnSpc>
              <a:buFont typeface="Arial"/>
              <a:buChar char="•"/>
            </a:pPr>
            <a:r>
              <a:rPr lang="en-US" sz="4500">
                <a:solidFill>
                  <a:srgbClr val="000000"/>
                </a:solidFill>
                <a:latin typeface="DM Sans"/>
              </a:rPr>
              <a:t>PNF (SKB, PKBM) dalam satu kelas ditentukan sebagai berikut:</a:t>
            </a:r>
          </a:p>
          <a:p>
            <a:pPr algn="l">
              <a:lnSpc>
                <a:spcPts val="5220"/>
              </a:lnSpc>
            </a:pPr>
            <a:r>
              <a:rPr lang="en-US" sz="4500">
                <a:solidFill>
                  <a:srgbClr val="000000"/>
                </a:solidFill>
                <a:latin typeface="DM Sans"/>
              </a:rPr>
              <a:t>      Paket A berjumlah 20 </a:t>
            </a:r>
          </a:p>
          <a:p>
            <a:pPr algn="l">
              <a:lnSpc>
                <a:spcPts val="5220"/>
              </a:lnSpc>
            </a:pPr>
            <a:r>
              <a:rPr lang="en-US" sz="4500">
                <a:solidFill>
                  <a:srgbClr val="000000"/>
                </a:solidFill>
                <a:latin typeface="DM Sans"/>
              </a:rPr>
              <a:t>      </a:t>
            </a:r>
            <a:r>
              <a:rPr lang="en-US" sz="4500">
                <a:solidFill>
                  <a:srgbClr val="000000"/>
                </a:solidFill>
                <a:latin typeface="DM Sans"/>
              </a:rPr>
              <a:t>Paket B berjumlah 25                        </a:t>
            </a:r>
            <a:r>
              <a:rPr lang="en-US" sz="4500">
                <a:solidFill>
                  <a:srgbClr val="000000"/>
                </a:solidFill>
                <a:latin typeface="DM Sans"/>
              </a:rPr>
              <a:t>       </a:t>
            </a:r>
          </a:p>
          <a:p>
            <a:pPr algn="l">
              <a:lnSpc>
                <a:spcPts val="5220"/>
              </a:lnSpc>
            </a:pPr>
            <a:r>
              <a:rPr lang="en-US" sz="4500">
                <a:solidFill>
                  <a:srgbClr val="000000"/>
                </a:solidFill>
                <a:latin typeface="DM Sans"/>
              </a:rPr>
              <a:t>      Paket C berjumlah 30</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EF94A6"/>
        </a:solidFill>
      </p:bgPr>
    </p:bg>
    <p:spTree>
      <p:nvGrpSpPr>
        <p:cNvPr id="1" name=""/>
        <p:cNvGrpSpPr/>
        <p:nvPr/>
      </p:nvGrpSpPr>
      <p:grpSpPr>
        <a:xfrm>
          <a:off x="0" y="0"/>
          <a:ext cx="0" cy="0"/>
          <a:chOff x="0" y="0"/>
          <a:chExt cx="0" cy="0"/>
        </a:xfrm>
      </p:grpSpPr>
      <p:grpSp>
        <p:nvGrpSpPr>
          <p:cNvPr name="Group 2" id="2"/>
          <p:cNvGrpSpPr/>
          <p:nvPr/>
        </p:nvGrpSpPr>
        <p:grpSpPr>
          <a:xfrm rot="0">
            <a:off x="3333406" y="943080"/>
            <a:ext cx="13925894" cy="8431119"/>
            <a:chOff x="0" y="0"/>
            <a:chExt cx="3667725" cy="2220542"/>
          </a:xfrm>
        </p:grpSpPr>
        <p:sp>
          <p:nvSpPr>
            <p:cNvPr name="Freeform 3" id="3"/>
            <p:cNvSpPr/>
            <p:nvPr/>
          </p:nvSpPr>
          <p:spPr>
            <a:xfrm flipH="false" flipV="false" rot="0">
              <a:off x="0" y="0"/>
              <a:ext cx="3667725" cy="2220542"/>
            </a:xfrm>
            <a:custGeom>
              <a:avLst/>
              <a:gdLst/>
              <a:ahLst/>
              <a:cxnLst/>
              <a:rect r="r" b="b" t="t" l="l"/>
              <a:pathLst>
                <a:path h="2220542" w="3667725">
                  <a:moveTo>
                    <a:pt x="28353" y="0"/>
                  </a:moveTo>
                  <a:lnTo>
                    <a:pt x="3639372" y="0"/>
                  </a:lnTo>
                  <a:cubicBezTo>
                    <a:pt x="3646892" y="0"/>
                    <a:pt x="3654104" y="2987"/>
                    <a:pt x="3659421" y="8304"/>
                  </a:cubicBezTo>
                  <a:cubicBezTo>
                    <a:pt x="3664738" y="13622"/>
                    <a:pt x="3667725" y="20833"/>
                    <a:pt x="3667725" y="28353"/>
                  </a:cubicBezTo>
                  <a:lnTo>
                    <a:pt x="3667725" y="2192189"/>
                  </a:lnTo>
                  <a:cubicBezTo>
                    <a:pt x="3667725" y="2199708"/>
                    <a:pt x="3664738" y="2206920"/>
                    <a:pt x="3659421" y="2212237"/>
                  </a:cubicBezTo>
                  <a:cubicBezTo>
                    <a:pt x="3654104" y="2217554"/>
                    <a:pt x="3646892" y="2220542"/>
                    <a:pt x="3639372" y="2220542"/>
                  </a:cubicBezTo>
                  <a:lnTo>
                    <a:pt x="28353" y="2220542"/>
                  </a:lnTo>
                  <a:cubicBezTo>
                    <a:pt x="12694" y="2220542"/>
                    <a:pt x="0" y="2207848"/>
                    <a:pt x="0" y="2192189"/>
                  </a:cubicBezTo>
                  <a:lnTo>
                    <a:pt x="0" y="28353"/>
                  </a:lnTo>
                  <a:cubicBezTo>
                    <a:pt x="0" y="20833"/>
                    <a:pt x="2987" y="13622"/>
                    <a:pt x="8304" y="8304"/>
                  </a:cubicBezTo>
                  <a:cubicBezTo>
                    <a:pt x="13622" y="2987"/>
                    <a:pt x="20833" y="0"/>
                    <a:pt x="28353" y="0"/>
                  </a:cubicBezTo>
                  <a:close/>
                </a:path>
              </a:pathLst>
            </a:custGeom>
            <a:solidFill>
              <a:srgbClr val="F9E8D2"/>
            </a:solidFill>
            <a:ln w="57150" cap="rnd">
              <a:solidFill>
                <a:srgbClr val="000000"/>
              </a:solidFill>
              <a:prstDash val="solid"/>
              <a:round/>
            </a:ln>
          </p:spPr>
        </p:sp>
        <p:sp>
          <p:nvSpPr>
            <p:cNvPr name="TextBox 4" id="4"/>
            <p:cNvSpPr txBox="true"/>
            <p:nvPr/>
          </p:nvSpPr>
          <p:spPr>
            <a:xfrm>
              <a:off x="0" y="-38100"/>
              <a:ext cx="3667725" cy="2258642"/>
            </a:xfrm>
            <a:prstGeom prst="rect">
              <a:avLst/>
            </a:prstGeom>
          </p:spPr>
          <p:txBody>
            <a:bodyPr anchor="ctr" rtlCol="false" tIns="50800" lIns="50800" bIns="50800" rIns="50800"/>
            <a:lstStyle/>
            <a:p>
              <a:pPr algn="ctr">
                <a:lnSpc>
                  <a:spcPts val="2659"/>
                </a:lnSpc>
                <a:spcBef>
                  <a:spcPct val="0"/>
                </a:spcBef>
              </a:pPr>
            </a:p>
          </p:txBody>
        </p:sp>
      </p:grpSp>
      <p:sp>
        <p:nvSpPr>
          <p:cNvPr name="Freeform 5" id="5"/>
          <p:cNvSpPr/>
          <p:nvPr/>
        </p:nvSpPr>
        <p:spPr>
          <a:xfrm flipH="true" flipV="false" rot="0">
            <a:off x="0" y="3281481"/>
            <a:ext cx="4152637" cy="6565433"/>
          </a:xfrm>
          <a:custGeom>
            <a:avLst/>
            <a:gdLst/>
            <a:ahLst/>
            <a:cxnLst/>
            <a:rect r="r" b="b" t="t" l="l"/>
            <a:pathLst>
              <a:path h="6565433" w="4152637">
                <a:moveTo>
                  <a:pt x="4152637" y="0"/>
                </a:moveTo>
                <a:lnTo>
                  <a:pt x="0" y="0"/>
                </a:lnTo>
                <a:lnTo>
                  <a:pt x="0" y="6565433"/>
                </a:lnTo>
                <a:lnTo>
                  <a:pt x="4152637" y="6565433"/>
                </a:lnTo>
                <a:lnTo>
                  <a:pt x="4152637" y="0"/>
                </a:lnTo>
                <a:close/>
              </a:path>
            </a:pathLst>
          </a:custGeom>
          <a:blipFill>
            <a:blip r:embed="rId2"/>
            <a:stretch>
              <a:fillRect l="0" t="0" r="0" b="0"/>
            </a:stretch>
          </a:blipFill>
        </p:spPr>
      </p:sp>
      <p:sp>
        <p:nvSpPr>
          <p:cNvPr name="Freeform 6" id="6"/>
          <p:cNvSpPr/>
          <p:nvPr/>
        </p:nvSpPr>
        <p:spPr>
          <a:xfrm flipH="true" flipV="false" rot="-4078059">
            <a:off x="15134425" y="-70720"/>
            <a:ext cx="3355801" cy="2613330"/>
          </a:xfrm>
          <a:custGeom>
            <a:avLst/>
            <a:gdLst/>
            <a:ahLst/>
            <a:cxnLst/>
            <a:rect r="r" b="b" t="t" l="l"/>
            <a:pathLst>
              <a:path h="2613330" w="3355801">
                <a:moveTo>
                  <a:pt x="3355801" y="0"/>
                </a:moveTo>
                <a:lnTo>
                  <a:pt x="0" y="0"/>
                </a:lnTo>
                <a:lnTo>
                  <a:pt x="0" y="2613330"/>
                </a:lnTo>
                <a:lnTo>
                  <a:pt x="3355801" y="2613330"/>
                </a:lnTo>
                <a:lnTo>
                  <a:pt x="3355801"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false" rot="-3723429">
            <a:off x="10441938" y="8517544"/>
            <a:ext cx="1207899" cy="2339756"/>
          </a:xfrm>
          <a:custGeom>
            <a:avLst/>
            <a:gdLst/>
            <a:ahLst/>
            <a:cxnLst/>
            <a:rect r="r" b="b" t="t" l="l"/>
            <a:pathLst>
              <a:path h="2339756" w="1207899">
                <a:moveTo>
                  <a:pt x="0" y="0"/>
                </a:moveTo>
                <a:lnTo>
                  <a:pt x="1207899" y="0"/>
                </a:lnTo>
                <a:lnTo>
                  <a:pt x="1207899" y="2339756"/>
                </a:lnTo>
                <a:lnTo>
                  <a:pt x="0" y="233975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8" id="8"/>
          <p:cNvSpPr/>
          <p:nvPr/>
        </p:nvSpPr>
        <p:spPr>
          <a:xfrm flipH="false" flipV="false" rot="0">
            <a:off x="1245816" y="1235945"/>
            <a:ext cx="1576685" cy="1582620"/>
          </a:xfrm>
          <a:custGeom>
            <a:avLst/>
            <a:gdLst/>
            <a:ahLst/>
            <a:cxnLst/>
            <a:rect r="r" b="b" t="t" l="l"/>
            <a:pathLst>
              <a:path h="1582620" w="1576685">
                <a:moveTo>
                  <a:pt x="0" y="0"/>
                </a:moveTo>
                <a:lnTo>
                  <a:pt x="1576686" y="0"/>
                </a:lnTo>
                <a:lnTo>
                  <a:pt x="1576686" y="1582620"/>
                </a:lnTo>
                <a:lnTo>
                  <a:pt x="0" y="158262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9" id="9"/>
          <p:cNvSpPr txBox="true"/>
          <p:nvPr/>
        </p:nvSpPr>
        <p:spPr>
          <a:xfrm rot="0">
            <a:off x="3817725" y="1321670"/>
            <a:ext cx="12812931" cy="1172704"/>
          </a:xfrm>
          <a:prstGeom prst="rect">
            <a:avLst/>
          </a:prstGeom>
        </p:spPr>
        <p:txBody>
          <a:bodyPr anchor="t" rtlCol="false" tIns="0" lIns="0" bIns="0" rIns="0">
            <a:spAutoFit/>
          </a:bodyPr>
          <a:lstStyle/>
          <a:p>
            <a:pPr algn="l">
              <a:lnSpc>
                <a:spcPts val="4544"/>
              </a:lnSpc>
            </a:pPr>
            <a:r>
              <a:rPr lang="en-US" sz="4544">
                <a:solidFill>
                  <a:srgbClr val="000000"/>
                </a:solidFill>
                <a:latin typeface="Fredoka"/>
              </a:rPr>
              <a:t>Syarat Ketetuan Pendaftaran</a:t>
            </a:r>
          </a:p>
          <a:p>
            <a:pPr algn="l">
              <a:lnSpc>
                <a:spcPts val="4544"/>
              </a:lnSpc>
            </a:pPr>
            <a:r>
              <a:rPr lang="en-US" sz="4544">
                <a:solidFill>
                  <a:srgbClr val="000000"/>
                </a:solidFill>
                <a:latin typeface="Fredoka"/>
              </a:rPr>
              <a:t>Jenjang PAUD Nonformal (KB, TK, SPS)</a:t>
            </a:r>
          </a:p>
        </p:txBody>
      </p:sp>
      <p:sp>
        <p:nvSpPr>
          <p:cNvPr name="TextBox 10" id="10"/>
          <p:cNvSpPr txBox="true"/>
          <p:nvPr/>
        </p:nvSpPr>
        <p:spPr>
          <a:xfrm rot="0">
            <a:off x="3817725" y="2914376"/>
            <a:ext cx="12812931" cy="6654155"/>
          </a:xfrm>
          <a:prstGeom prst="rect">
            <a:avLst/>
          </a:prstGeom>
        </p:spPr>
        <p:txBody>
          <a:bodyPr anchor="t" rtlCol="false" tIns="0" lIns="0" bIns="0" rIns="0">
            <a:spAutoFit/>
          </a:bodyPr>
          <a:lstStyle/>
          <a:p>
            <a:pPr algn="l" marL="685005" indent="-342503" lvl="1">
              <a:lnSpc>
                <a:spcPts val="4441"/>
              </a:lnSpc>
              <a:buFont typeface="Arial"/>
              <a:buChar char="•"/>
            </a:pPr>
            <a:r>
              <a:rPr lang="en-US" sz="3172">
                <a:solidFill>
                  <a:srgbClr val="000000"/>
                </a:solidFill>
                <a:latin typeface="DM Sans"/>
              </a:rPr>
              <a:t>Berusia 2 (dua) tahun sampai dengan 4 (empat) tahun pada tanggal 1 Juli tahun 2024 untuk KB;</a:t>
            </a:r>
          </a:p>
          <a:p>
            <a:pPr algn="l" marL="685005" indent="-342503" lvl="1">
              <a:lnSpc>
                <a:spcPts val="4441"/>
              </a:lnSpc>
              <a:buFont typeface="Arial"/>
              <a:buChar char="•"/>
            </a:pPr>
            <a:r>
              <a:rPr lang="en-US" sz="3172">
                <a:solidFill>
                  <a:srgbClr val="000000"/>
                </a:solidFill>
                <a:latin typeface="DM Sans"/>
              </a:rPr>
              <a:t>Berusia 0 (nol) tahun sampai dengan 4 (empat) tahun pada tanggal 1 Juli tahun 2024 untuk TPA;</a:t>
            </a:r>
          </a:p>
          <a:p>
            <a:pPr algn="l" marL="685005" indent="-342503" lvl="1">
              <a:lnSpc>
                <a:spcPts val="4441"/>
              </a:lnSpc>
              <a:buFont typeface="Arial"/>
              <a:buChar char="•"/>
            </a:pPr>
            <a:r>
              <a:rPr lang="en-US" sz="3172">
                <a:solidFill>
                  <a:srgbClr val="000000"/>
                </a:solidFill>
                <a:latin typeface="DM Sans"/>
              </a:rPr>
              <a:t>Berusia 0 (nol) tahun sampai dengan 4 (empat) tahun pada tanggal 1 Juli tahun 2024 untuk SPS;</a:t>
            </a:r>
          </a:p>
          <a:p>
            <a:pPr algn="l" marL="685005" indent="-342503" lvl="1">
              <a:lnSpc>
                <a:spcPts val="4441"/>
              </a:lnSpc>
              <a:buFont typeface="Arial"/>
              <a:buChar char="•"/>
            </a:pPr>
            <a:r>
              <a:rPr lang="en-US" sz="3172">
                <a:solidFill>
                  <a:srgbClr val="000000"/>
                </a:solidFill>
                <a:latin typeface="DM Sans"/>
              </a:rPr>
              <a:t>Memiliki Kartu Keluarga yang diterbitkan paling singkat 1 (satu) tahun sebelum pelaksanaan PPDB;</a:t>
            </a:r>
          </a:p>
          <a:p>
            <a:pPr algn="l" marL="685005" indent="-342503" lvl="1">
              <a:lnSpc>
                <a:spcPts val="4441"/>
              </a:lnSpc>
              <a:buFont typeface="Arial"/>
              <a:buChar char="•"/>
            </a:pPr>
            <a:r>
              <a:rPr lang="en-US" sz="3172">
                <a:solidFill>
                  <a:srgbClr val="000000"/>
                </a:solidFill>
                <a:latin typeface="DM Sans"/>
              </a:rPr>
              <a:t>Memiliki akta kelahiran, apabila saat mendaftar belum memiliki maka orang tua/wali harus melampirkan surat pernyataan kesanggupan melengkapi.</a:t>
            </a:r>
          </a:p>
          <a:p>
            <a:pPr algn="l">
              <a:lnSpc>
                <a:spcPts val="4441"/>
              </a:lnSpc>
            </a:pP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599DCD"/>
        </a:solidFill>
      </p:bgPr>
    </p:bg>
    <p:spTree>
      <p:nvGrpSpPr>
        <p:cNvPr id="1" name=""/>
        <p:cNvGrpSpPr/>
        <p:nvPr/>
      </p:nvGrpSpPr>
      <p:grpSpPr>
        <a:xfrm>
          <a:off x="0" y="0"/>
          <a:ext cx="0" cy="0"/>
          <a:chOff x="0" y="0"/>
          <a:chExt cx="0" cy="0"/>
        </a:xfrm>
      </p:grpSpPr>
      <p:grpSp>
        <p:nvGrpSpPr>
          <p:cNvPr name="Group 2" id="2"/>
          <p:cNvGrpSpPr/>
          <p:nvPr/>
        </p:nvGrpSpPr>
        <p:grpSpPr>
          <a:xfrm rot="0">
            <a:off x="1028700" y="552963"/>
            <a:ext cx="16230600" cy="8400841"/>
            <a:chOff x="0" y="0"/>
            <a:chExt cx="4274726" cy="2212567"/>
          </a:xfrm>
        </p:grpSpPr>
        <p:sp>
          <p:nvSpPr>
            <p:cNvPr name="Freeform 3" id="3"/>
            <p:cNvSpPr/>
            <p:nvPr/>
          </p:nvSpPr>
          <p:spPr>
            <a:xfrm flipH="false" flipV="false" rot="0">
              <a:off x="0" y="0"/>
              <a:ext cx="4274726" cy="2212567"/>
            </a:xfrm>
            <a:custGeom>
              <a:avLst/>
              <a:gdLst/>
              <a:ahLst/>
              <a:cxnLst/>
              <a:rect r="r" b="b" t="t" l="l"/>
              <a:pathLst>
                <a:path h="2212567" w="4274726">
                  <a:moveTo>
                    <a:pt x="24327" y="0"/>
                  </a:moveTo>
                  <a:lnTo>
                    <a:pt x="4250399" y="0"/>
                  </a:lnTo>
                  <a:cubicBezTo>
                    <a:pt x="4263834" y="0"/>
                    <a:pt x="4274726" y="10891"/>
                    <a:pt x="4274726" y="24327"/>
                  </a:cubicBezTo>
                  <a:lnTo>
                    <a:pt x="4274726" y="2188240"/>
                  </a:lnTo>
                  <a:cubicBezTo>
                    <a:pt x="4274726" y="2194692"/>
                    <a:pt x="4272163" y="2200880"/>
                    <a:pt x="4267601" y="2205442"/>
                  </a:cubicBezTo>
                  <a:cubicBezTo>
                    <a:pt x="4263039" y="2210004"/>
                    <a:pt x="4256851" y="2212567"/>
                    <a:pt x="4250399" y="2212567"/>
                  </a:cubicBezTo>
                  <a:lnTo>
                    <a:pt x="24327" y="2212567"/>
                  </a:lnTo>
                  <a:cubicBezTo>
                    <a:pt x="10891" y="2212567"/>
                    <a:pt x="0" y="2201676"/>
                    <a:pt x="0" y="2188240"/>
                  </a:cubicBezTo>
                  <a:lnTo>
                    <a:pt x="0" y="24327"/>
                  </a:lnTo>
                  <a:cubicBezTo>
                    <a:pt x="0" y="10891"/>
                    <a:pt x="10891" y="0"/>
                    <a:pt x="24327" y="0"/>
                  </a:cubicBezTo>
                  <a:close/>
                </a:path>
              </a:pathLst>
            </a:custGeom>
            <a:solidFill>
              <a:srgbClr val="E7EEF0"/>
            </a:solidFill>
            <a:ln w="57150" cap="rnd">
              <a:solidFill>
                <a:srgbClr val="000000"/>
              </a:solidFill>
              <a:prstDash val="solid"/>
              <a:round/>
            </a:ln>
          </p:spPr>
        </p:sp>
        <p:sp>
          <p:nvSpPr>
            <p:cNvPr name="TextBox 4" id="4"/>
            <p:cNvSpPr txBox="true"/>
            <p:nvPr/>
          </p:nvSpPr>
          <p:spPr>
            <a:xfrm>
              <a:off x="0" y="-38100"/>
              <a:ext cx="4274726" cy="2250667"/>
            </a:xfrm>
            <a:prstGeom prst="rect">
              <a:avLst/>
            </a:prstGeom>
          </p:spPr>
          <p:txBody>
            <a:bodyPr anchor="ctr" rtlCol="false" tIns="50800" lIns="50800" bIns="50800" rIns="50800"/>
            <a:lstStyle/>
            <a:p>
              <a:pPr algn="ctr">
                <a:lnSpc>
                  <a:spcPts val="2659"/>
                </a:lnSpc>
                <a:spcBef>
                  <a:spcPct val="0"/>
                </a:spcBef>
              </a:pPr>
            </a:p>
          </p:txBody>
        </p:sp>
      </p:grpSp>
      <p:sp>
        <p:nvSpPr>
          <p:cNvPr name="Freeform 5" id="5"/>
          <p:cNvSpPr/>
          <p:nvPr/>
        </p:nvSpPr>
        <p:spPr>
          <a:xfrm flipH="true" flipV="false" rot="-4078059">
            <a:off x="14091022" y="-277965"/>
            <a:ext cx="3355801" cy="2613330"/>
          </a:xfrm>
          <a:custGeom>
            <a:avLst/>
            <a:gdLst/>
            <a:ahLst/>
            <a:cxnLst/>
            <a:rect r="r" b="b" t="t" l="l"/>
            <a:pathLst>
              <a:path h="2613330" w="3355801">
                <a:moveTo>
                  <a:pt x="3355801" y="0"/>
                </a:moveTo>
                <a:lnTo>
                  <a:pt x="0" y="0"/>
                </a:lnTo>
                <a:lnTo>
                  <a:pt x="0" y="2613330"/>
                </a:lnTo>
                <a:lnTo>
                  <a:pt x="3355801" y="2613330"/>
                </a:lnTo>
                <a:lnTo>
                  <a:pt x="3355801"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3723429">
            <a:off x="352944" y="3583505"/>
            <a:ext cx="1207899" cy="2339756"/>
          </a:xfrm>
          <a:custGeom>
            <a:avLst/>
            <a:gdLst/>
            <a:ahLst/>
            <a:cxnLst/>
            <a:rect r="r" b="b" t="t" l="l"/>
            <a:pathLst>
              <a:path h="2339756" w="1207899">
                <a:moveTo>
                  <a:pt x="0" y="0"/>
                </a:moveTo>
                <a:lnTo>
                  <a:pt x="1207900" y="0"/>
                </a:lnTo>
                <a:lnTo>
                  <a:pt x="1207900" y="2339757"/>
                </a:lnTo>
                <a:lnTo>
                  <a:pt x="0" y="233975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1336917">
            <a:off x="8184916" y="666333"/>
            <a:ext cx="808554" cy="1069162"/>
          </a:xfrm>
          <a:custGeom>
            <a:avLst/>
            <a:gdLst/>
            <a:ahLst/>
            <a:cxnLst/>
            <a:rect r="r" b="b" t="t" l="l"/>
            <a:pathLst>
              <a:path h="1069162" w="808554">
                <a:moveTo>
                  <a:pt x="0" y="0"/>
                </a:moveTo>
                <a:lnTo>
                  <a:pt x="808554" y="0"/>
                </a:lnTo>
                <a:lnTo>
                  <a:pt x="808554" y="1069163"/>
                </a:lnTo>
                <a:lnTo>
                  <a:pt x="0" y="106916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8" id="8"/>
          <p:cNvSpPr/>
          <p:nvPr/>
        </p:nvSpPr>
        <p:spPr>
          <a:xfrm flipH="false" flipV="false" rot="0">
            <a:off x="4141838" y="5748617"/>
            <a:ext cx="10004323" cy="7190607"/>
          </a:xfrm>
          <a:custGeom>
            <a:avLst/>
            <a:gdLst/>
            <a:ahLst/>
            <a:cxnLst/>
            <a:rect r="r" b="b" t="t" l="l"/>
            <a:pathLst>
              <a:path h="7190607" w="10004323">
                <a:moveTo>
                  <a:pt x="0" y="0"/>
                </a:moveTo>
                <a:lnTo>
                  <a:pt x="10004324" y="0"/>
                </a:lnTo>
                <a:lnTo>
                  <a:pt x="10004324" y="7190607"/>
                </a:lnTo>
                <a:lnTo>
                  <a:pt x="0" y="7190607"/>
                </a:lnTo>
                <a:lnTo>
                  <a:pt x="0" y="0"/>
                </a:lnTo>
                <a:close/>
              </a:path>
            </a:pathLst>
          </a:custGeom>
          <a:blipFill>
            <a:blip r:embed="rId8"/>
            <a:stretch>
              <a:fillRect l="0" t="0" r="0" b="0"/>
            </a:stretch>
          </a:blipFill>
        </p:spPr>
      </p:sp>
      <p:sp>
        <p:nvSpPr>
          <p:cNvPr name="TextBox 9" id="9"/>
          <p:cNvSpPr txBox="true"/>
          <p:nvPr/>
        </p:nvSpPr>
        <p:spPr>
          <a:xfrm rot="0">
            <a:off x="2031257" y="3331411"/>
            <a:ext cx="14225486" cy="1846682"/>
          </a:xfrm>
          <a:prstGeom prst="rect">
            <a:avLst/>
          </a:prstGeom>
        </p:spPr>
        <p:txBody>
          <a:bodyPr anchor="t" rtlCol="false" tIns="0" lIns="0" bIns="0" rIns="0">
            <a:spAutoFit/>
          </a:bodyPr>
          <a:lstStyle/>
          <a:p>
            <a:pPr algn="ctr">
              <a:lnSpc>
                <a:spcPts val="13829"/>
              </a:lnSpc>
            </a:pPr>
            <a:r>
              <a:rPr lang="en-US" sz="13829" spc="1355">
                <a:solidFill>
                  <a:srgbClr val="342219"/>
                </a:solidFill>
                <a:latin typeface="Fredoka"/>
              </a:rPr>
              <a:t>TERIMAKASIH</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E2964B"/>
        </a:solidFill>
      </p:bgPr>
    </p:bg>
    <p:spTree>
      <p:nvGrpSpPr>
        <p:cNvPr id="1" name=""/>
        <p:cNvGrpSpPr/>
        <p:nvPr/>
      </p:nvGrpSpPr>
      <p:grpSpPr>
        <a:xfrm>
          <a:off x="0" y="0"/>
          <a:ext cx="0" cy="0"/>
          <a:chOff x="0" y="0"/>
          <a:chExt cx="0" cy="0"/>
        </a:xfrm>
      </p:grpSpPr>
      <p:sp>
        <p:nvSpPr>
          <p:cNvPr name="Freeform 2" id="2"/>
          <p:cNvSpPr/>
          <p:nvPr/>
        </p:nvSpPr>
        <p:spPr>
          <a:xfrm flipH="false" flipV="false" rot="0">
            <a:off x="13992792" y="5427677"/>
            <a:ext cx="5561254" cy="6813175"/>
          </a:xfrm>
          <a:custGeom>
            <a:avLst/>
            <a:gdLst/>
            <a:ahLst/>
            <a:cxnLst/>
            <a:rect r="r" b="b" t="t" l="l"/>
            <a:pathLst>
              <a:path h="6813175" w="5561254">
                <a:moveTo>
                  <a:pt x="0" y="0"/>
                </a:moveTo>
                <a:lnTo>
                  <a:pt x="5561254" y="0"/>
                </a:lnTo>
                <a:lnTo>
                  <a:pt x="5561254" y="6813175"/>
                </a:lnTo>
                <a:lnTo>
                  <a:pt x="0" y="681317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1805226">
            <a:off x="-2047818" y="-2604659"/>
            <a:ext cx="5561254" cy="6813175"/>
          </a:xfrm>
          <a:custGeom>
            <a:avLst/>
            <a:gdLst/>
            <a:ahLst/>
            <a:cxnLst/>
            <a:rect r="r" b="b" t="t" l="l"/>
            <a:pathLst>
              <a:path h="6813175" w="5561254">
                <a:moveTo>
                  <a:pt x="0" y="0"/>
                </a:moveTo>
                <a:lnTo>
                  <a:pt x="5561254" y="0"/>
                </a:lnTo>
                <a:lnTo>
                  <a:pt x="5561254" y="6813175"/>
                </a:lnTo>
                <a:lnTo>
                  <a:pt x="0" y="681317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4" id="4"/>
          <p:cNvGrpSpPr/>
          <p:nvPr/>
        </p:nvGrpSpPr>
        <p:grpSpPr>
          <a:xfrm rot="0">
            <a:off x="732809" y="346647"/>
            <a:ext cx="17182441" cy="9499974"/>
            <a:chOff x="0" y="0"/>
            <a:chExt cx="4525417" cy="2502051"/>
          </a:xfrm>
        </p:grpSpPr>
        <p:sp>
          <p:nvSpPr>
            <p:cNvPr name="Freeform 5" id="5"/>
            <p:cNvSpPr/>
            <p:nvPr/>
          </p:nvSpPr>
          <p:spPr>
            <a:xfrm flipH="false" flipV="false" rot="0">
              <a:off x="0" y="0"/>
              <a:ext cx="4525417" cy="2502051"/>
            </a:xfrm>
            <a:custGeom>
              <a:avLst/>
              <a:gdLst/>
              <a:ahLst/>
              <a:cxnLst/>
              <a:rect r="r" b="b" t="t" l="l"/>
              <a:pathLst>
                <a:path h="2502051" w="4525417">
                  <a:moveTo>
                    <a:pt x="22979" y="0"/>
                  </a:moveTo>
                  <a:lnTo>
                    <a:pt x="4502438" y="0"/>
                  </a:lnTo>
                  <a:cubicBezTo>
                    <a:pt x="4515129" y="0"/>
                    <a:pt x="4525417" y="10288"/>
                    <a:pt x="4525417" y="22979"/>
                  </a:cubicBezTo>
                  <a:lnTo>
                    <a:pt x="4525417" y="2479072"/>
                  </a:lnTo>
                  <a:cubicBezTo>
                    <a:pt x="4525417" y="2485166"/>
                    <a:pt x="4522996" y="2491011"/>
                    <a:pt x="4518686" y="2495320"/>
                  </a:cubicBezTo>
                  <a:cubicBezTo>
                    <a:pt x="4514377" y="2499630"/>
                    <a:pt x="4508532" y="2502051"/>
                    <a:pt x="4502438" y="2502051"/>
                  </a:cubicBezTo>
                  <a:lnTo>
                    <a:pt x="22979" y="2502051"/>
                  </a:lnTo>
                  <a:cubicBezTo>
                    <a:pt x="10288" y="2502051"/>
                    <a:pt x="0" y="2491763"/>
                    <a:pt x="0" y="2479072"/>
                  </a:cubicBezTo>
                  <a:lnTo>
                    <a:pt x="0" y="22979"/>
                  </a:lnTo>
                  <a:cubicBezTo>
                    <a:pt x="0" y="10288"/>
                    <a:pt x="10288" y="0"/>
                    <a:pt x="22979" y="0"/>
                  </a:cubicBezTo>
                  <a:close/>
                </a:path>
              </a:pathLst>
            </a:custGeom>
            <a:solidFill>
              <a:srgbClr val="FFD06D"/>
            </a:solidFill>
            <a:ln w="57150" cap="rnd">
              <a:solidFill>
                <a:srgbClr val="000000"/>
              </a:solidFill>
              <a:prstDash val="solid"/>
              <a:round/>
            </a:ln>
          </p:spPr>
        </p:sp>
        <p:sp>
          <p:nvSpPr>
            <p:cNvPr name="TextBox 6" id="6"/>
            <p:cNvSpPr txBox="true"/>
            <p:nvPr/>
          </p:nvSpPr>
          <p:spPr>
            <a:xfrm>
              <a:off x="0" y="-38100"/>
              <a:ext cx="4525417" cy="2540151"/>
            </a:xfrm>
            <a:prstGeom prst="rect">
              <a:avLst/>
            </a:prstGeom>
          </p:spPr>
          <p:txBody>
            <a:bodyPr anchor="ctr" rtlCol="false" tIns="50800" lIns="50800" bIns="50800" rIns="50800"/>
            <a:lstStyle/>
            <a:p>
              <a:pPr algn="ctr">
                <a:lnSpc>
                  <a:spcPts val="2659"/>
                </a:lnSpc>
                <a:spcBef>
                  <a:spcPct val="0"/>
                </a:spcBef>
              </a:pPr>
            </a:p>
          </p:txBody>
        </p:sp>
      </p:grpSp>
      <p:sp>
        <p:nvSpPr>
          <p:cNvPr name="Freeform 7" id="7"/>
          <p:cNvSpPr/>
          <p:nvPr/>
        </p:nvSpPr>
        <p:spPr>
          <a:xfrm flipH="false" flipV="false" rot="102149">
            <a:off x="16487169" y="-361804"/>
            <a:ext cx="2287474" cy="2032993"/>
          </a:xfrm>
          <a:custGeom>
            <a:avLst/>
            <a:gdLst/>
            <a:ahLst/>
            <a:cxnLst/>
            <a:rect r="r" b="b" t="t" l="l"/>
            <a:pathLst>
              <a:path h="2032993" w="2287474">
                <a:moveTo>
                  <a:pt x="0" y="0"/>
                </a:moveTo>
                <a:lnTo>
                  <a:pt x="2287475" y="0"/>
                </a:lnTo>
                <a:lnTo>
                  <a:pt x="2287475" y="2032993"/>
                </a:lnTo>
                <a:lnTo>
                  <a:pt x="0" y="203299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8" id="8"/>
          <p:cNvSpPr/>
          <p:nvPr/>
        </p:nvSpPr>
        <p:spPr>
          <a:xfrm flipH="false" flipV="false" rot="1019162">
            <a:off x="189134" y="8056774"/>
            <a:ext cx="1679132" cy="2403052"/>
          </a:xfrm>
          <a:custGeom>
            <a:avLst/>
            <a:gdLst/>
            <a:ahLst/>
            <a:cxnLst/>
            <a:rect r="r" b="b" t="t" l="l"/>
            <a:pathLst>
              <a:path h="2403052" w="1679132">
                <a:moveTo>
                  <a:pt x="0" y="0"/>
                </a:moveTo>
                <a:lnTo>
                  <a:pt x="1679132" y="0"/>
                </a:lnTo>
                <a:lnTo>
                  <a:pt x="1679132" y="2403052"/>
                </a:lnTo>
                <a:lnTo>
                  <a:pt x="0" y="240305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9" id="9"/>
          <p:cNvSpPr/>
          <p:nvPr/>
        </p:nvSpPr>
        <p:spPr>
          <a:xfrm flipH="false" flipV="false" rot="0">
            <a:off x="332303" y="1510134"/>
            <a:ext cx="4817944" cy="6750185"/>
          </a:xfrm>
          <a:custGeom>
            <a:avLst/>
            <a:gdLst/>
            <a:ahLst/>
            <a:cxnLst/>
            <a:rect r="r" b="b" t="t" l="l"/>
            <a:pathLst>
              <a:path h="6750185" w="4817944">
                <a:moveTo>
                  <a:pt x="0" y="0"/>
                </a:moveTo>
                <a:lnTo>
                  <a:pt x="4817944" y="0"/>
                </a:lnTo>
                <a:lnTo>
                  <a:pt x="4817944" y="6750185"/>
                </a:lnTo>
                <a:lnTo>
                  <a:pt x="0" y="6750185"/>
                </a:lnTo>
                <a:lnTo>
                  <a:pt x="0" y="0"/>
                </a:lnTo>
                <a:close/>
              </a:path>
            </a:pathLst>
          </a:custGeom>
          <a:blipFill>
            <a:blip r:embed="rId8"/>
            <a:stretch>
              <a:fillRect l="0" t="0" r="0" b="0"/>
            </a:stretch>
          </a:blipFill>
        </p:spPr>
      </p:sp>
      <p:sp>
        <p:nvSpPr>
          <p:cNvPr name="Freeform 10" id="10"/>
          <p:cNvSpPr/>
          <p:nvPr/>
        </p:nvSpPr>
        <p:spPr>
          <a:xfrm flipH="false" flipV="false" rot="0">
            <a:off x="732809" y="346647"/>
            <a:ext cx="1283379" cy="1358073"/>
          </a:xfrm>
          <a:custGeom>
            <a:avLst/>
            <a:gdLst/>
            <a:ahLst/>
            <a:cxnLst/>
            <a:rect r="r" b="b" t="t" l="l"/>
            <a:pathLst>
              <a:path h="1358073" w="1283379">
                <a:moveTo>
                  <a:pt x="0" y="0"/>
                </a:moveTo>
                <a:lnTo>
                  <a:pt x="1283379" y="0"/>
                </a:lnTo>
                <a:lnTo>
                  <a:pt x="1283379" y="1358073"/>
                </a:lnTo>
                <a:lnTo>
                  <a:pt x="0" y="1358073"/>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11" id="11"/>
          <p:cNvSpPr txBox="true"/>
          <p:nvPr/>
        </p:nvSpPr>
        <p:spPr>
          <a:xfrm rot="0">
            <a:off x="4106696" y="749943"/>
            <a:ext cx="12784344" cy="1309229"/>
          </a:xfrm>
          <a:prstGeom prst="rect">
            <a:avLst/>
          </a:prstGeom>
        </p:spPr>
        <p:txBody>
          <a:bodyPr anchor="t" rtlCol="false" tIns="0" lIns="0" bIns="0" rIns="0">
            <a:spAutoFit/>
          </a:bodyPr>
          <a:lstStyle/>
          <a:p>
            <a:pPr algn="ctr">
              <a:lnSpc>
                <a:spcPts val="5044"/>
              </a:lnSpc>
            </a:pPr>
            <a:r>
              <a:rPr lang="en-US" sz="5044">
                <a:solidFill>
                  <a:srgbClr val="000000"/>
                </a:solidFill>
                <a:latin typeface="Fredoka"/>
              </a:rPr>
              <a:t>Jadwal Pelaksanaan </a:t>
            </a:r>
          </a:p>
          <a:p>
            <a:pPr algn="ctr">
              <a:lnSpc>
                <a:spcPts val="5044"/>
              </a:lnSpc>
            </a:pPr>
            <a:r>
              <a:rPr lang="en-US" sz="5044">
                <a:solidFill>
                  <a:srgbClr val="000000"/>
                </a:solidFill>
                <a:latin typeface="Fredoka"/>
              </a:rPr>
              <a:t>Jenjang PAUD Nonformal (KB, TK, SPS)</a:t>
            </a:r>
          </a:p>
        </p:txBody>
      </p:sp>
      <p:grpSp>
        <p:nvGrpSpPr>
          <p:cNvPr name="Group 12" id="12"/>
          <p:cNvGrpSpPr/>
          <p:nvPr/>
        </p:nvGrpSpPr>
        <p:grpSpPr>
          <a:xfrm rot="0">
            <a:off x="5009343" y="2805413"/>
            <a:ext cx="12507738" cy="6775393"/>
            <a:chOff x="0" y="0"/>
            <a:chExt cx="16676984" cy="9033858"/>
          </a:xfrm>
        </p:grpSpPr>
        <p:sp>
          <p:nvSpPr>
            <p:cNvPr name="Freeform 13" id="13"/>
            <p:cNvSpPr/>
            <p:nvPr/>
          </p:nvSpPr>
          <p:spPr>
            <a:xfrm flipH="false" flipV="false" rot="5400000">
              <a:off x="5778986" y="-3528700"/>
              <a:ext cx="5270273" cy="16010955"/>
            </a:xfrm>
            <a:custGeom>
              <a:avLst/>
              <a:gdLst/>
              <a:ahLst/>
              <a:cxnLst/>
              <a:rect r="r" b="b" t="t" l="l"/>
              <a:pathLst>
                <a:path h="16010955" w="5270273">
                  <a:moveTo>
                    <a:pt x="0" y="0"/>
                  </a:moveTo>
                  <a:lnTo>
                    <a:pt x="5270273" y="0"/>
                  </a:lnTo>
                  <a:lnTo>
                    <a:pt x="5270273" y="16010955"/>
                  </a:lnTo>
                  <a:lnTo>
                    <a:pt x="0" y="16010955"/>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4" id="14"/>
            <p:cNvSpPr/>
            <p:nvPr/>
          </p:nvSpPr>
          <p:spPr>
            <a:xfrm flipH="false" flipV="false" rot="0">
              <a:off x="7818298" y="3942597"/>
              <a:ext cx="1091097" cy="1091097"/>
            </a:xfrm>
            <a:custGeom>
              <a:avLst/>
              <a:gdLst/>
              <a:ahLst/>
              <a:cxnLst/>
              <a:rect r="r" b="b" t="t" l="l"/>
              <a:pathLst>
                <a:path h="1091097" w="1091097">
                  <a:moveTo>
                    <a:pt x="0" y="0"/>
                  </a:moveTo>
                  <a:lnTo>
                    <a:pt x="1091097" y="0"/>
                  </a:lnTo>
                  <a:lnTo>
                    <a:pt x="1091097" y="1091097"/>
                  </a:lnTo>
                  <a:lnTo>
                    <a:pt x="0" y="1091097"/>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5" id="15"/>
            <p:cNvSpPr/>
            <p:nvPr/>
          </p:nvSpPr>
          <p:spPr>
            <a:xfrm flipH="false" flipV="false" rot="0">
              <a:off x="11188084" y="3919259"/>
              <a:ext cx="1078134" cy="1078134"/>
            </a:xfrm>
            <a:custGeom>
              <a:avLst/>
              <a:gdLst/>
              <a:ahLst/>
              <a:cxnLst/>
              <a:rect r="r" b="b" t="t" l="l"/>
              <a:pathLst>
                <a:path h="1078134" w="1078134">
                  <a:moveTo>
                    <a:pt x="0" y="0"/>
                  </a:moveTo>
                  <a:lnTo>
                    <a:pt x="1078135" y="0"/>
                  </a:lnTo>
                  <a:lnTo>
                    <a:pt x="1078135" y="1078135"/>
                  </a:lnTo>
                  <a:lnTo>
                    <a:pt x="0" y="1078135"/>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6" id="16"/>
            <p:cNvSpPr/>
            <p:nvPr/>
          </p:nvSpPr>
          <p:spPr>
            <a:xfrm flipH="false" flipV="false" rot="0">
              <a:off x="14526456" y="3922667"/>
              <a:ext cx="1130957" cy="1130957"/>
            </a:xfrm>
            <a:custGeom>
              <a:avLst/>
              <a:gdLst/>
              <a:ahLst/>
              <a:cxnLst/>
              <a:rect r="r" b="b" t="t" l="l"/>
              <a:pathLst>
                <a:path h="1130957" w="1130957">
                  <a:moveTo>
                    <a:pt x="0" y="0"/>
                  </a:moveTo>
                  <a:lnTo>
                    <a:pt x="1130958" y="0"/>
                  </a:lnTo>
                  <a:lnTo>
                    <a:pt x="1130958" y="1130957"/>
                  </a:lnTo>
                  <a:lnTo>
                    <a:pt x="0" y="1130957"/>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17" id="17"/>
            <p:cNvSpPr/>
            <p:nvPr/>
          </p:nvSpPr>
          <p:spPr>
            <a:xfrm flipH="false" flipV="false" rot="0">
              <a:off x="1033821" y="3787867"/>
              <a:ext cx="1293765" cy="1400558"/>
            </a:xfrm>
            <a:custGeom>
              <a:avLst/>
              <a:gdLst/>
              <a:ahLst/>
              <a:cxnLst/>
              <a:rect r="r" b="b" t="t" l="l"/>
              <a:pathLst>
                <a:path h="1400558" w="1293765">
                  <a:moveTo>
                    <a:pt x="0" y="0"/>
                  </a:moveTo>
                  <a:lnTo>
                    <a:pt x="1293766" y="0"/>
                  </a:lnTo>
                  <a:lnTo>
                    <a:pt x="1293766" y="1400558"/>
                  </a:lnTo>
                  <a:lnTo>
                    <a:pt x="0" y="1400558"/>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Freeform 18" id="18"/>
            <p:cNvSpPr/>
            <p:nvPr/>
          </p:nvSpPr>
          <p:spPr>
            <a:xfrm flipH="false" flipV="false" rot="0">
              <a:off x="4244370" y="3578387"/>
              <a:ext cx="1475237" cy="1475237"/>
            </a:xfrm>
            <a:custGeom>
              <a:avLst/>
              <a:gdLst/>
              <a:ahLst/>
              <a:cxnLst/>
              <a:rect r="r" b="b" t="t" l="l"/>
              <a:pathLst>
                <a:path h="1475237" w="1475237">
                  <a:moveTo>
                    <a:pt x="0" y="0"/>
                  </a:moveTo>
                  <a:lnTo>
                    <a:pt x="1475237" y="0"/>
                  </a:lnTo>
                  <a:lnTo>
                    <a:pt x="1475237" y="1475237"/>
                  </a:lnTo>
                  <a:lnTo>
                    <a:pt x="0" y="1475237"/>
                  </a:lnTo>
                  <a:lnTo>
                    <a:pt x="0" y="0"/>
                  </a:lnTo>
                  <a:close/>
                </a:path>
              </a:pathLst>
            </a:custGeom>
            <a:blipFill>
              <a:blip r:embed="rId21">
                <a:extLst>
                  <a:ext uri="{96DAC541-7B7A-43D3-8B79-37D633B846F1}">
                    <asvg:svgBlip xmlns:asvg="http://schemas.microsoft.com/office/drawing/2016/SVG/main" r:embed="rId22"/>
                  </a:ext>
                </a:extLst>
              </a:blip>
              <a:stretch>
                <a:fillRect l="0" t="0" r="0" b="0"/>
              </a:stretch>
            </a:blipFill>
          </p:spPr>
        </p:sp>
        <p:sp>
          <p:nvSpPr>
            <p:cNvPr name="TextBox 19" id="19"/>
            <p:cNvSpPr txBox="true"/>
            <p:nvPr/>
          </p:nvSpPr>
          <p:spPr>
            <a:xfrm rot="0">
              <a:off x="0" y="7038316"/>
              <a:ext cx="5142056" cy="1337733"/>
            </a:xfrm>
            <a:prstGeom prst="rect">
              <a:avLst/>
            </a:prstGeom>
          </p:spPr>
          <p:txBody>
            <a:bodyPr anchor="t" rtlCol="false" tIns="0" lIns="0" bIns="0" rIns="0">
              <a:spAutoFit/>
            </a:bodyPr>
            <a:lstStyle/>
            <a:p>
              <a:pPr algn="l">
                <a:lnSpc>
                  <a:spcPts val="3933"/>
                </a:lnSpc>
              </a:pPr>
              <a:r>
                <a:rPr lang="en-US" sz="3146">
                  <a:solidFill>
                    <a:srgbClr val="000000"/>
                  </a:solidFill>
                  <a:latin typeface="Poppins Bold"/>
                </a:rPr>
                <a:t>Pendaftaran </a:t>
              </a:r>
              <a:r>
                <a:rPr lang="en-US" sz="3146">
                  <a:solidFill>
                    <a:srgbClr val="000000"/>
                  </a:solidFill>
                  <a:latin typeface="Poppins"/>
                </a:rPr>
                <a:t> </a:t>
              </a:r>
            </a:p>
            <a:p>
              <a:pPr algn="l" marL="0" indent="0" lvl="0">
                <a:lnSpc>
                  <a:spcPts val="3933"/>
                </a:lnSpc>
              </a:pPr>
              <a:r>
                <a:rPr lang="en-US" sz="3146">
                  <a:solidFill>
                    <a:srgbClr val="000000"/>
                  </a:solidFill>
                  <a:latin typeface="Poppins"/>
                </a:rPr>
                <a:t>3 s.d 26 Juni 2024;</a:t>
              </a:r>
              <a:r>
                <a:rPr lang="en-US" sz="3146">
                  <a:solidFill>
                    <a:srgbClr val="000000"/>
                  </a:solidFill>
                  <a:latin typeface="Poppins"/>
                </a:rPr>
                <a:t> </a:t>
              </a:r>
            </a:p>
          </p:txBody>
        </p:sp>
        <p:sp>
          <p:nvSpPr>
            <p:cNvPr name="TextBox 20" id="20"/>
            <p:cNvSpPr txBox="true"/>
            <p:nvPr/>
          </p:nvSpPr>
          <p:spPr>
            <a:xfrm rot="0">
              <a:off x="2109832" y="-38100"/>
              <a:ext cx="5744313" cy="1995542"/>
            </a:xfrm>
            <a:prstGeom prst="rect">
              <a:avLst/>
            </a:prstGeom>
          </p:spPr>
          <p:txBody>
            <a:bodyPr anchor="t" rtlCol="false" tIns="0" lIns="0" bIns="0" rIns="0">
              <a:spAutoFit/>
            </a:bodyPr>
            <a:lstStyle/>
            <a:p>
              <a:pPr algn="ctr">
                <a:lnSpc>
                  <a:spcPts val="3965"/>
                </a:lnSpc>
              </a:pPr>
              <a:r>
                <a:rPr lang="en-US" sz="3146">
                  <a:solidFill>
                    <a:srgbClr val="000000"/>
                  </a:solidFill>
                  <a:latin typeface="Poppins Bold"/>
                </a:rPr>
                <a:t>Pendaftaran Ditutup </a:t>
              </a:r>
              <a:r>
                <a:rPr lang="en-US" sz="3146">
                  <a:solidFill>
                    <a:srgbClr val="000000"/>
                  </a:solidFill>
                  <a:latin typeface="Poppins"/>
                </a:rPr>
                <a:t>26 Juni 2024 </a:t>
              </a:r>
            </a:p>
            <a:p>
              <a:pPr algn="ctr" marL="0" indent="0" lvl="0">
                <a:lnSpc>
                  <a:spcPts val="3965"/>
                </a:lnSpc>
              </a:pPr>
              <a:r>
                <a:rPr lang="en-US" sz="3146">
                  <a:solidFill>
                    <a:srgbClr val="000000"/>
                  </a:solidFill>
                  <a:latin typeface="Poppins"/>
                </a:rPr>
                <a:t>pukul 15.30 WIB;</a:t>
              </a:r>
            </a:p>
          </p:txBody>
        </p:sp>
        <p:sp>
          <p:nvSpPr>
            <p:cNvPr name="TextBox 21" id="21"/>
            <p:cNvSpPr txBox="true"/>
            <p:nvPr/>
          </p:nvSpPr>
          <p:spPr>
            <a:xfrm rot="0">
              <a:off x="5283117" y="7038316"/>
              <a:ext cx="5744313" cy="1995542"/>
            </a:xfrm>
            <a:prstGeom prst="rect">
              <a:avLst/>
            </a:prstGeom>
          </p:spPr>
          <p:txBody>
            <a:bodyPr anchor="t" rtlCol="false" tIns="0" lIns="0" bIns="0" rIns="0">
              <a:spAutoFit/>
            </a:bodyPr>
            <a:lstStyle/>
            <a:p>
              <a:pPr algn="ctr">
                <a:lnSpc>
                  <a:spcPts val="3965"/>
                </a:lnSpc>
              </a:pPr>
              <a:r>
                <a:rPr lang="en-US" sz="3146">
                  <a:solidFill>
                    <a:srgbClr val="000000"/>
                  </a:solidFill>
                  <a:latin typeface="Poppins Bold"/>
                </a:rPr>
                <a:t>Seleksi Akhir </a:t>
              </a:r>
            </a:p>
            <a:p>
              <a:pPr algn="ctr">
                <a:lnSpc>
                  <a:spcPts val="3965"/>
                </a:lnSpc>
              </a:pPr>
              <a:r>
                <a:rPr lang="en-US" sz="3146">
                  <a:solidFill>
                    <a:srgbClr val="000000"/>
                  </a:solidFill>
                  <a:latin typeface="Poppins"/>
                </a:rPr>
                <a:t>26 Juni 2024 </a:t>
              </a:r>
            </a:p>
            <a:p>
              <a:pPr algn="ctr" marL="0" indent="0" lvl="0">
                <a:lnSpc>
                  <a:spcPts val="3965"/>
                </a:lnSpc>
              </a:pPr>
              <a:r>
                <a:rPr lang="en-US" sz="3146">
                  <a:solidFill>
                    <a:srgbClr val="000000"/>
                  </a:solidFill>
                  <a:latin typeface="Poppins"/>
                </a:rPr>
                <a:t>pukul 15.45 WIB;</a:t>
              </a:r>
              <a:r>
                <a:rPr lang="en-US" sz="3146">
                  <a:solidFill>
                    <a:srgbClr val="000000"/>
                  </a:solidFill>
                  <a:latin typeface="Poppins"/>
                </a:rPr>
                <a:t> </a:t>
              </a:r>
            </a:p>
          </p:txBody>
        </p:sp>
        <p:sp>
          <p:nvSpPr>
            <p:cNvPr name="TextBox 22" id="22"/>
            <p:cNvSpPr txBox="true"/>
            <p:nvPr/>
          </p:nvSpPr>
          <p:spPr>
            <a:xfrm rot="0">
              <a:off x="8837082" y="-38100"/>
              <a:ext cx="5744313" cy="1995542"/>
            </a:xfrm>
            <a:prstGeom prst="rect">
              <a:avLst/>
            </a:prstGeom>
          </p:spPr>
          <p:txBody>
            <a:bodyPr anchor="t" rtlCol="false" tIns="0" lIns="0" bIns="0" rIns="0">
              <a:spAutoFit/>
            </a:bodyPr>
            <a:lstStyle/>
            <a:p>
              <a:pPr algn="ctr">
                <a:lnSpc>
                  <a:spcPts val="3965"/>
                </a:lnSpc>
              </a:pPr>
              <a:r>
                <a:rPr lang="en-US" sz="3146">
                  <a:solidFill>
                    <a:srgbClr val="000000"/>
                  </a:solidFill>
                  <a:latin typeface="Poppins Bold"/>
                </a:rPr>
                <a:t>Pengumuman </a:t>
              </a:r>
            </a:p>
            <a:p>
              <a:pPr algn="ctr" marL="0" indent="0" lvl="0">
                <a:lnSpc>
                  <a:spcPts val="3965"/>
                </a:lnSpc>
              </a:pPr>
              <a:r>
                <a:rPr lang="en-US" sz="3146">
                  <a:solidFill>
                    <a:srgbClr val="000000"/>
                  </a:solidFill>
                  <a:latin typeface="Poppins"/>
                </a:rPr>
                <a:t> 28 Juni 2024, pukul 10.00 WIB.</a:t>
              </a:r>
            </a:p>
          </p:txBody>
        </p:sp>
        <p:sp>
          <p:nvSpPr>
            <p:cNvPr name="TextBox 23" id="23"/>
            <p:cNvSpPr txBox="true"/>
            <p:nvPr/>
          </p:nvSpPr>
          <p:spPr>
            <a:xfrm rot="0">
              <a:off x="11345010" y="7057973"/>
              <a:ext cx="5331974" cy="1332404"/>
            </a:xfrm>
            <a:prstGeom prst="rect">
              <a:avLst/>
            </a:prstGeom>
          </p:spPr>
          <p:txBody>
            <a:bodyPr anchor="t" rtlCol="false" tIns="0" lIns="0" bIns="0" rIns="0">
              <a:spAutoFit/>
            </a:bodyPr>
            <a:lstStyle/>
            <a:p>
              <a:pPr algn="r">
                <a:lnSpc>
                  <a:spcPts val="3965"/>
                </a:lnSpc>
              </a:pPr>
              <a:r>
                <a:rPr lang="en-US" sz="3146">
                  <a:solidFill>
                    <a:srgbClr val="000000"/>
                  </a:solidFill>
                  <a:latin typeface="Poppins Bold"/>
                </a:rPr>
                <a:t>Daftar Ulang </a:t>
              </a:r>
            </a:p>
            <a:p>
              <a:pPr algn="r" marL="0" indent="0" lvl="0">
                <a:lnSpc>
                  <a:spcPts val="3965"/>
                </a:lnSpc>
              </a:pPr>
              <a:r>
                <a:rPr lang="en-US" sz="3146">
                  <a:solidFill>
                    <a:srgbClr val="000000"/>
                  </a:solidFill>
                  <a:latin typeface="Poppins"/>
                </a:rPr>
                <a:t>1 s.d 2 Juni 2024</a:t>
              </a:r>
            </a:p>
          </p:txBody>
        </p:sp>
      </p:gr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739A42"/>
        </a:solidFill>
      </p:bgPr>
    </p:bg>
    <p:spTree>
      <p:nvGrpSpPr>
        <p:cNvPr id="1" name=""/>
        <p:cNvGrpSpPr/>
        <p:nvPr/>
      </p:nvGrpSpPr>
      <p:grpSpPr>
        <a:xfrm>
          <a:off x="0" y="0"/>
          <a:ext cx="0" cy="0"/>
          <a:chOff x="0" y="0"/>
          <a:chExt cx="0" cy="0"/>
        </a:xfrm>
      </p:grpSpPr>
      <p:grpSp>
        <p:nvGrpSpPr>
          <p:cNvPr name="Group 2" id="2"/>
          <p:cNvGrpSpPr/>
          <p:nvPr/>
        </p:nvGrpSpPr>
        <p:grpSpPr>
          <a:xfrm rot="0">
            <a:off x="3333406" y="943080"/>
            <a:ext cx="13925894" cy="8431119"/>
            <a:chOff x="0" y="0"/>
            <a:chExt cx="3667725" cy="2220542"/>
          </a:xfrm>
        </p:grpSpPr>
        <p:sp>
          <p:nvSpPr>
            <p:cNvPr name="Freeform 3" id="3"/>
            <p:cNvSpPr/>
            <p:nvPr/>
          </p:nvSpPr>
          <p:spPr>
            <a:xfrm flipH="false" flipV="false" rot="0">
              <a:off x="0" y="0"/>
              <a:ext cx="3667725" cy="2220542"/>
            </a:xfrm>
            <a:custGeom>
              <a:avLst/>
              <a:gdLst/>
              <a:ahLst/>
              <a:cxnLst/>
              <a:rect r="r" b="b" t="t" l="l"/>
              <a:pathLst>
                <a:path h="2220542" w="3667725">
                  <a:moveTo>
                    <a:pt x="28353" y="0"/>
                  </a:moveTo>
                  <a:lnTo>
                    <a:pt x="3639372" y="0"/>
                  </a:lnTo>
                  <a:cubicBezTo>
                    <a:pt x="3646892" y="0"/>
                    <a:pt x="3654104" y="2987"/>
                    <a:pt x="3659421" y="8304"/>
                  </a:cubicBezTo>
                  <a:cubicBezTo>
                    <a:pt x="3664738" y="13622"/>
                    <a:pt x="3667725" y="20833"/>
                    <a:pt x="3667725" y="28353"/>
                  </a:cubicBezTo>
                  <a:lnTo>
                    <a:pt x="3667725" y="2192189"/>
                  </a:lnTo>
                  <a:cubicBezTo>
                    <a:pt x="3667725" y="2199708"/>
                    <a:pt x="3664738" y="2206920"/>
                    <a:pt x="3659421" y="2212237"/>
                  </a:cubicBezTo>
                  <a:cubicBezTo>
                    <a:pt x="3654104" y="2217554"/>
                    <a:pt x="3646892" y="2220542"/>
                    <a:pt x="3639372" y="2220542"/>
                  </a:cubicBezTo>
                  <a:lnTo>
                    <a:pt x="28353" y="2220542"/>
                  </a:lnTo>
                  <a:cubicBezTo>
                    <a:pt x="12694" y="2220542"/>
                    <a:pt x="0" y="2207848"/>
                    <a:pt x="0" y="2192189"/>
                  </a:cubicBezTo>
                  <a:lnTo>
                    <a:pt x="0" y="28353"/>
                  </a:lnTo>
                  <a:cubicBezTo>
                    <a:pt x="0" y="20833"/>
                    <a:pt x="2987" y="13622"/>
                    <a:pt x="8304" y="8304"/>
                  </a:cubicBezTo>
                  <a:cubicBezTo>
                    <a:pt x="13622" y="2987"/>
                    <a:pt x="20833" y="0"/>
                    <a:pt x="28353" y="0"/>
                  </a:cubicBezTo>
                  <a:close/>
                </a:path>
              </a:pathLst>
            </a:custGeom>
            <a:solidFill>
              <a:srgbClr val="E5D63D"/>
            </a:solidFill>
            <a:ln w="57150" cap="rnd">
              <a:solidFill>
                <a:srgbClr val="000000"/>
              </a:solidFill>
              <a:prstDash val="solid"/>
              <a:round/>
            </a:ln>
          </p:spPr>
        </p:sp>
        <p:sp>
          <p:nvSpPr>
            <p:cNvPr name="TextBox 4" id="4"/>
            <p:cNvSpPr txBox="true"/>
            <p:nvPr/>
          </p:nvSpPr>
          <p:spPr>
            <a:xfrm>
              <a:off x="0" y="-38100"/>
              <a:ext cx="3667725" cy="2258642"/>
            </a:xfrm>
            <a:prstGeom prst="rect">
              <a:avLst/>
            </a:prstGeom>
          </p:spPr>
          <p:txBody>
            <a:bodyPr anchor="ctr" rtlCol="false" tIns="50800" lIns="50800" bIns="50800" rIns="50800"/>
            <a:lstStyle/>
            <a:p>
              <a:pPr algn="ctr">
                <a:lnSpc>
                  <a:spcPts val="2659"/>
                </a:lnSpc>
                <a:spcBef>
                  <a:spcPct val="0"/>
                </a:spcBef>
              </a:pPr>
            </a:p>
          </p:txBody>
        </p:sp>
      </p:grpSp>
      <p:sp>
        <p:nvSpPr>
          <p:cNvPr name="Freeform 5" id="5"/>
          <p:cNvSpPr/>
          <p:nvPr/>
        </p:nvSpPr>
        <p:spPr>
          <a:xfrm flipH="true" flipV="false" rot="0">
            <a:off x="0" y="3281481"/>
            <a:ext cx="4152637" cy="6565433"/>
          </a:xfrm>
          <a:custGeom>
            <a:avLst/>
            <a:gdLst/>
            <a:ahLst/>
            <a:cxnLst/>
            <a:rect r="r" b="b" t="t" l="l"/>
            <a:pathLst>
              <a:path h="6565433" w="4152637">
                <a:moveTo>
                  <a:pt x="4152637" y="0"/>
                </a:moveTo>
                <a:lnTo>
                  <a:pt x="0" y="0"/>
                </a:lnTo>
                <a:lnTo>
                  <a:pt x="0" y="6565433"/>
                </a:lnTo>
                <a:lnTo>
                  <a:pt x="4152637" y="6565433"/>
                </a:lnTo>
                <a:lnTo>
                  <a:pt x="4152637" y="0"/>
                </a:lnTo>
                <a:close/>
              </a:path>
            </a:pathLst>
          </a:custGeom>
          <a:blipFill>
            <a:blip r:embed="rId2"/>
            <a:stretch>
              <a:fillRect l="0" t="0" r="0" b="0"/>
            </a:stretch>
          </a:blipFill>
        </p:spPr>
      </p:sp>
      <p:sp>
        <p:nvSpPr>
          <p:cNvPr name="Freeform 6" id="6"/>
          <p:cNvSpPr/>
          <p:nvPr/>
        </p:nvSpPr>
        <p:spPr>
          <a:xfrm flipH="true" flipV="false" rot="-4078059">
            <a:off x="15134425" y="-70720"/>
            <a:ext cx="3355801" cy="2613330"/>
          </a:xfrm>
          <a:custGeom>
            <a:avLst/>
            <a:gdLst/>
            <a:ahLst/>
            <a:cxnLst/>
            <a:rect r="r" b="b" t="t" l="l"/>
            <a:pathLst>
              <a:path h="2613330" w="3355801">
                <a:moveTo>
                  <a:pt x="3355801" y="0"/>
                </a:moveTo>
                <a:lnTo>
                  <a:pt x="0" y="0"/>
                </a:lnTo>
                <a:lnTo>
                  <a:pt x="0" y="2613330"/>
                </a:lnTo>
                <a:lnTo>
                  <a:pt x="3355801" y="2613330"/>
                </a:lnTo>
                <a:lnTo>
                  <a:pt x="3355801"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false" rot="-3723429">
            <a:off x="10441938" y="8517544"/>
            <a:ext cx="1207899" cy="2339756"/>
          </a:xfrm>
          <a:custGeom>
            <a:avLst/>
            <a:gdLst/>
            <a:ahLst/>
            <a:cxnLst/>
            <a:rect r="r" b="b" t="t" l="l"/>
            <a:pathLst>
              <a:path h="2339756" w="1207899">
                <a:moveTo>
                  <a:pt x="0" y="0"/>
                </a:moveTo>
                <a:lnTo>
                  <a:pt x="1207899" y="0"/>
                </a:lnTo>
                <a:lnTo>
                  <a:pt x="1207899" y="2339756"/>
                </a:lnTo>
                <a:lnTo>
                  <a:pt x="0" y="233975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8" id="8"/>
          <p:cNvSpPr/>
          <p:nvPr/>
        </p:nvSpPr>
        <p:spPr>
          <a:xfrm flipH="false" flipV="false" rot="0">
            <a:off x="1245816" y="1235945"/>
            <a:ext cx="1576685" cy="1582620"/>
          </a:xfrm>
          <a:custGeom>
            <a:avLst/>
            <a:gdLst/>
            <a:ahLst/>
            <a:cxnLst/>
            <a:rect r="r" b="b" t="t" l="l"/>
            <a:pathLst>
              <a:path h="1582620" w="1576685">
                <a:moveTo>
                  <a:pt x="0" y="0"/>
                </a:moveTo>
                <a:lnTo>
                  <a:pt x="1576686" y="0"/>
                </a:lnTo>
                <a:lnTo>
                  <a:pt x="1576686" y="1582620"/>
                </a:lnTo>
                <a:lnTo>
                  <a:pt x="0" y="158262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9" id="9"/>
          <p:cNvSpPr txBox="true"/>
          <p:nvPr/>
        </p:nvSpPr>
        <p:spPr>
          <a:xfrm rot="0">
            <a:off x="4026406" y="1462175"/>
            <a:ext cx="12994600" cy="1225409"/>
          </a:xfrm>
          <a:prstGeom prst="rect">
            <a:avLst/>
          </a:prstGeom>
        </p:spPr>
        <p:txBody>
          <a:bodyPr anchor="t" rtlCol="false" tIns="0" lIns="0" bIns="0" rIns="0">
            <a:spAutoFit/>
          </a:bodyPr>
          <a:lstStyle/>
          <a:p>
            <a:pPr algn="l">
              <a:lnSpc>
                <a:spcPts val="4744"/>
              </a:lnSpc>
            </a:pPr>
            <a:r>
              <a:rPr lang="en-US" sz="4744">
                <a:solidFill>
                  <a:srgbClr val="000000"/>
                </a:solidFill>
                <a:latin typeface="Fredoka"/>
              </a:rPr>
              <a:t>Syarat Ketetuan Pendaftaran</a:t>
            </a:r>
          </a:p>
          <a:p>
            <a:pPr algn="l">
              <a:lnSpc>
                <a:spcPts val="4744"/>
              </a:lnSpc>
            </a:pPr>
            <a:r>
              <a:rPr lang="en-US" sz="4744">
                <a:solidFill>
                  <a:srgbClr val="000000"/>
                </a:solidFill>
                <a:latin typeface="Fredoka"/>
              </a:rPr>
              <a:t>Jenjang PNF (SKB, PKBM)</a:t>
            </a:r>
          </a:p>
        </p:txBody>
      </p:sp>
      <p:sp>
        <p:nvSpPr>
          <p:cNvPr name="TextBox 10" id="10"/>
          <p:cNvSpPr txBox="true"/>
          <p:nvPr/>
        </p:nvSpPr>
        <p:spPr>
          <a:xfrm rot="0">
            <a:off x="3799053" y="3042629"/>
            <a:ext cx="12994600" cy="5806496"/>
          </a:xfrm>
          <a:prstGeom prst="rect">
            <a:avLst/>
          </a:prstGeom>
        </p:spPr>
        <p:txBody>
          <a:bodyPr anchor="t" rtlCol="false" tIns="0" lIns="0" bIns="0" rIns="0">
            <a:spAutoFit/>
          </a:bodyPr>
          <a:lstStyle/>
          <a:p>
            <a:pPr algn="l" marL="598648" indent="-299324" lvl="1">
              <a:lnSpc>
                <a:spcPts val="3881"/>
              </a:lnSpc>
              <a:buFont typeface="Arial"/>
              <a:buChar char="•"/>
            </a:pPr>
            <a:r>
              <a:rPr lang="en-US" sz="2772">
                <a:solidFill>
                  <a:srgbClr val="000000"/>
                </a:solidFill>
                <a:latin typeface="DM Sans"/>
              </a:rPr>
              <a:t>Paket A - Berusia paling rendah 7 (tujuh) pada tanggal 1 Juli tahun 2024;</a:t>
            </a:r>
          </a:p>
          <a:p>
            <a:pPr algn="l" marL="598648" indent="-299324" lvl="1">
              <a:lnSpc>
                <a:spcPts val="3881"/>
              </a:lnSpc>
              <a:buFont typeface="Arial"/>
              <a:buChar char="•"/>
            </a:pPr>
            <a:r>
              <a:rPr lang="en-US" sz="2772">
                <a:solidFill>
                  <a:srgbClr val="000000"/>
                </a:solidFill>
                <a:latin typeface="DM Sans"/>
              </a:rPr>
              <a:t>Paket B - Berusia paling rendah 13 (tiga belas) tahun pada tanggal 1 Juli tahun 2024, telah menyelesaikan kelas 6 (enam) SD/MI/Paket A, dibuktikan dengan ijazah atau dokumen lain;</a:t>
            </a:r>
          </a:p>
          <a:p>
            <a:pPr algn="l" marL="598648" indent="-299324" lvl="1">
              <a:lnSpc>
                <a:spcPts val="3881"/>
              </a:lnSpc>
              <a:buFont typeface="Arial"/>
              <a:buChar char="•"/>
            </a:pPr>
            <a:r>
              <a:rPr lang="en-US" sz="2772">
                <a:solidFill>
                  <a:srgbClr val="000000"/>
                </a:solidFill>
                <a:latin typeface="DM Sans"/>
              </a:rPr>
              <a:t>Paket C - Berusia paling rendah 16 (enam belas) tahun tahun pada tanggal 1 Juli tahun 2024 dan telah menyelesaikan kelas 9 (sembilan) SMP/MTS/Paket B dibuktikan dengan ijazah atau dokumen lain;</a:t>
            </a:r>
          </a:p>
          <a:p>
            <a:pPr algn="l" marL="598648" indent="-299324" lvl="1">
              <a:lnSpc>
                <a:spcPts val="3881"/>
              </a:lnSpc>
              <a:buFont typeface="Arial"/>
              <a:buChar char="•"/>
            </a:pPr>
            <a:r>
              <a:rPr lang="en-US" sz="2772">
                <a:solidFill>
                  <a:srgbClr val="000000"/>
                </a:solidFill>
                <a:latin typeface="DM Sans"/>
              </a:rPr>
              <a:t>Memiliki Kartu Keluarga yang diterbitkan paling singkat 1 (satu) tahun sebelum pelaksanaan PPDB;</a:t>
            </a:r>
          </a:p>
          <a:p>
            <a:pPr algn="l" marL="598648" indent="-299324" lvl="1">
              <a:lnSpc>
                <a:spcPts val="3881"/>
              </a:lnSpc>
              <a:buFont typeface="Arial"/>
              <a:buChar char="•"/>
            </a:pPr>
            <a:r>
              <a:rPr lang="en-US" sz="2772">
                <a:solidFill>
                  <a:srgbClr val="000000"/>
                </a:solidFill>
                <a:latin typeface="DM Sans"/>
              </a:rPr>
              <a:t>Memiliki akta kelahiran, apabila saat mendaftar belum memiliki maka orang tua/wali harus melampirkan surat pernyataan kesanggupan melengkapi.</a:t>
            </a:r>
          </a:p>
          <a:p>
            <a:pPr algn="l">
              <a:lnSpc>
                <a:spcPts val="3881"/>
              </a:lnSpc>
            </a:pP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4AAD"/>
        </a:solidFill>
      </p:bgPr>
    </p:bg>
    <p:spTree>
      <p:nvGrpSpPr>
        <p:cNvPr id="1" name=""/>
        <p:cNvGrpSpPr/>
        <p:nvPr/>
      </p:nvGrpSpPr>
      <p:grpSpPr>
        <a:xfrm>
          <a:off x="0" y="0"/>
          <a:ext cx="0" cy="0"/>
          <a:chOff x="0" y="0"/>
          <a:chExt cx="0" cy="0"/>
        </a:xfrm>
      </p:grpSpPr>
      <p:grpSp>
        <p:nvGrpSpPr>
          <p:cNvPr name="Group 2" id="2"/>
          <p:cNvGrpSpPr/>
          <p:nvPr/>
        </p:nvGrpSpPr>
        <p:grpSpPr>
          <a:xfrm rot="0">
            <a:off x="732809" y="346647"/>
            <a:ext cx="17182441" cy="9499974"/>
            <a:chOff x="0" y="0"/>
            <a:chExt cx="4525417" cy="2502051"/>
          </a:xfrm>
        </p:grpSpPr>
        <p:sp>
          <p:nvSpPr>
            <p:cNvPr name="Freeform 3" id="3"/>
            <p:cNvSpPr/>
            <p:nvPr/>
          </p:nvSpPr>
          <p:spPr>
            <a:xfrm flipH="false" flipV="false" rot="0">
              <a:off x="0" y="0"/>
              <a:ext cx="4525417" cy="2502051"/>
            </a:xfrm>
            <a:custGeom>
              <a:avLst/>
              <a:gdLst/>
              <a:ahLst/>
              <a:cxnLst/>
              <a:rect r="r" b="b" t="t" l="l"/>
              <a:pathLst>
                <a:path h="2502051" w="4525417">
                  <a:moveTo>
                    <a:pt x="22979" y="0"/>
                  </a:moveTo>
                  <a:lnTo>
                    <a:pt x="4502438" y="0"/>
                  </a:lnTo>
                  <a:cubicBezTo>
                    <a:pt x="4515129" y="0"/>
                    <a:pt x="4525417" y="10288"/>
                    <a:pt x="4525417" y="22979"/>
                  </a:cubicBezTo>
                  <a:lnTo>
                    <a:pt x="4525417" y="2479072"/>
                  </a:lnTo>
                  <a:cubicBezTo>
                    <a:pt x="4525417" y="2485166"/>
                    <a:pt x="4522996" y="2491011"/>
                    <a:pt x="4518686" y="2495320"/>
                  </a:cubicBezTo>
                  <a:cubicBezTo>
                    <a:pt x="4514377" y="2499630"/>
                    <a:pt x="4508532" y="2502051"/>
                    <a:pt x="4502438" y="2502051"/>
                  </a:cubicBezTo>
                  <a:lnTo>
                    <a:pt x="22979" y="2502051"/>
                  </a:lnTo>
                  <a:cubicBezTo>
                    <a:pt x="10288" y="2502051"/>
                    <a:pt x="0" y="2491763"/>
                    <a:pt x="0" y="2479072"/>
                  </a:cubicBezTo>
                  <a:lnTo>
                    <a:pt x="0" y="22979"/>
                  </a:lnTo>
                  <a:cubicBezTo>
                    <a:pt x="0" y="10288"/>
                    <a:pt x="10288" y="0"/>
                    <a:pt x="22979" y="0"/>
                  </a:cubicBezTo>
                  <a:close/>
                </a:path>
              </a:pathLst>
            </a:custGeom>
            <a:solidFill>
              <a:srgbClr val="DAFAFF"/>
            </a:solidFill>
            <a:ln w="57150" cap="rnd">
              <a:solidFill>
                <a:srgbClr val="000000"/>
              </a:solidFill>
              <a:prstDash val="solid"/>
              <a:round/>
            </a:ln>
          </p:spPr>
        </p:sp>
        <p:sp>
          <p:nvSpPr>
            <p:cNvPr name="TextBox 4" id="4"/>
            <p:cNvSpPr txBox="true"/>
            <p:nvPr/>
          </p:nvSpPr>
          <p:spPr>
            <a:xfrm>
              <a:off x="0" y="-38100"/>
              <a:ext cx="4525417" cy="2540151"/>
            </a:xfrm>
            <a:prstGeom prst="rect">
              <a:avLst/>
            </a:prstGeom>
          </p:spPr>
          <p:txBody>
            <a:bodyPr anchor="ctr" rtlCol="false" tIns="50800" lIns="50800" bIns="50800" rIns="50800"/>
            <a:lstStyle/>
            <a:p>
              <a:pPr algn="ctr">
                <a:lnSpc>
                  <a:spcPts val="2659"/>
                </a:lnSpc>
                <a:spcBef>
                  <a:spcPct val="0"/>
                </a:spcBef>
              </a:pPr>
            </a:p>
          </p:txBody>
        </p:sp>
      </p:grpSp>
      <p:sp>
        <p:nvSpPr>
          <p:cNvPr name="Freeform 5" id="5"/>
          <p:cNvSpPr/>
          <p:nvPr/>
        </p:nvSpPr>
        <p:spPr>
          <a:xfrm flipH="false" flipV="false" rot="102149">
            <a:off x="16487169" y="-361804"/>
            <a:ext cx="2287474" cy="2032993"/>
          </a:xfrm>
          <a:custGeom>
            <a:avLst/>
            <a:gdLst/>
            <a:ahLst/>
            <a:cxnLst/>
            <a:rect r="r" b="b" t="t" l="l"/>
            <a:pathLst>
              <a:path h="2032993" w="2287474">
                <a:moveTo>
                  <a:pt x="0" y="0"/>
                </a:moveTo>
                <a:lnTo>
                  <a:pt x="2287475" y="0"/>
                </a:lnTo>
                <a:lnTo>
                  <a:pt x="2287475" y="2032993"/>
                </a:lnTo>
                <a:lnTo>
                  <a:pt x="0" y="203299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1019162">
            <a:off x="189134" y="8056774"/>
            <a:ext cx="1679132" cy="2403052"/>
          </a:xfrm>
          <a:custGeom>
            <a:avLst/>
            <a:gdLst/>
            <a:ahLst/>
            <a:cxnLst/>
            <a:rect r="r" b="b" t="t" l="l"/>
            <a:pathLst>
              <a:path h="2403052" w="1679132">
                <a:moveTo>
                  <a:pt x="0" y="0"/>
                </a:moveTo>
                <a:lnTo>
                  <a:pt x="1679132" y="0"/>
                </a:lnTo>
                <a:lnTo>
                  <a:pt x="1679132" y="2403052"/>
                </a:lnTo>
                <a:lnTo>
                  <a:pt x="0" y="240305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0">
            <a:off x="1028700" y="1704720"/>
            <a:ext cx="4817944" cy="6750185"/>
          </a:xfrm>
          <a:custGeom>
            <a:avLst/>
            <a:gdLst/>
            <a:ahLst/>
            <a:cxnLst/>
            <a:rect r="r" b="b" t="t" l="l"/>
            <a:pathLst>
              <a:path h="6750185" w="4817944">
                <a:moveTo>
                  <a:pt x="0" y="0"/>
                </a:moveTo>
                <a:lnTo>
                  <a:pt x="4817944" y="0"/>
                </a:lnTo>
                <a:lnTo>
                  <a:pt x="4817944" y="6750185"/>
                </a:lnTo>
                <a:lnTo>
                  <a:pt x="0" y="6750185"/>
                </a:lnTo>
                <a:lnTo>
                  <a:pt x="0" y="0"/>
                </a:lnTo>
                <a:close/>
              </a:path>
            </a:pathLst>
          </a:custGeom>
          <a:blipFill>
            <a:blip r:embed="rId6"/>
            <a:stretch>
              <a:fillRect l="0" t="0" r="0" b="0"/>
            </a:stretch>
          </a:blipFill>
        </p:spPr>
      </p:sp>
      <p:sp>
        <p:nvSpPr>
          <p:cNvPr name="Freeform 8" id="8"/>
          <p:cNvSpPr/>
          <p:nvPr/>
        </p:nvSpPr>
        <p:spPr>
          <a:xfrm flipH="false" flipV="false" rot="0">
            <a:off x="732809" y="346647"/>
            <a:ext cx="1283379" cy="1358073"/>
          </a:xfrm>
          <a:custGeom>
            <a:avLst/>
            <a:gdLst/>
            <a:ahLst/>
            <a:cxnLst/>
            <a:rect r="r" b="b" t="t" l="l"/>
            <a:pathLst>
              <a:path h="1358073" w="1283379">
                <a:moveTo>
                  <a:pt x="0" y="0"/>
                </a:moveTo>
                <a:lnTo>
                  <a:pt x="1283379" y="0"/>
                </a:lnTo>
                <a:lnTo>
                  <a:pt x="1283379" y="1358073"/>
                </a:lnTo>
                <a:lnTo>
                  <a:pt x="0" y="1358073"/>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9" id="9"/>
          <p:cNvSpPr txBox="true"/>
          <p:nvPr/>
        </p:nvSpPr>
        <p:spPr>
          <a:xfrm rot="0">
            <a:off x="4106696" y="749943"/>
            <a:ext cx="12784344" cy="1309229"/>
          </a:xfrm>
          <a:prstGeom prst="rect">
            <a:avLst/>
          </a:prstGeom>
        </p:spPr>
        <p:txBody>
          <a:bodyPr anchor="t" rtlCol="false" tIns="0" lIns="0" bIns="0" rIns="0">
            <a:spAutoFit/>
          </a:bodyPr>
          <a:lstStyle/>
          <a:p>
            <a:pPr algn="ctr">
              <a:lnSpc>
                <a:spcPts val="5044"/>
              </a:lnSpc>
            </a:pPr>
            <a:r>
              <a:rPr lang="en-US" sz="5044">
                <a:solidFill>
                  <a:srgbClr val="000000"/>
                </a:solidFill>
                <a:latin typeface="Fredoka"/>
              </a:rPr>
              <a:t>Jadwal Pelaksanaan </a:t>
            </a:r>
          </a:p>
          <a:p>
            <a:pPr algn="ctr">
              <a:lnSpc>
                <a:spcPts val="5044"/>
              </a:lnSpc>
            </a:pPr>
            <a:r>
              <a:rPr lang="en-US" sz="5044">
                <a:solidFill>
                  <a:srgbClr val="000000"/>
                </a:solidFill>
                <a:latin typeface="Fredoka"/>
              </a:rPr>
              <a:t>Jenjang PNF (SKB, PKBM</a:t>
            </a:r>
          </a:p>
        </p:txBody>
      </p:sp>
      <p:grpSp>
        <p:nvGrpSpPr>
          <p:cNvPr name="Group 10" id="10"/>
          <p:cNvGrpSpPr/>
          <p:nvPr/>
        </p:nvGrpSpPr>
        <p:grpSpPr>
          <a:xfrm rot="0">
            <a:off x="5009343" y="2805413"/>
            <a:ext cx="12507738" cy="6775393"/>
            <a:chOff x="0" y="0"/>
            <a:chExt cx="16676984" cy="9033858"/>
          </a:xfrm>
        </p:grpSpPr>
        <p:sp>
          <p:nvSpPr>
            <p:cNvPr name="Freeform 11" id="11"/>
            <p:cNvSpPr/>
            <p:nvPr/>
          </p:nvSpPr>
          <p:spPr>
            <a:xfrm flipH="false" flipV="false" rot="5400000">
              <a:off x="5778986" y="-3528700"/>
              <a:ext cx="5270273" cy="16010955"/>
            </a:xfrm>
            <a:custGeom>
              <a:avLst/>
              <a:gdLst/>
              <a:ahLst/>
              <a:cxnLst/>
              <a:rect r="r" b="b" t="t" l="l"/>
              <a:pathLst>
                <a:path h="16010955" w="5270273">
                  <a:moveTo>
                    <a:pt x="0" y="0"/>
                  </a:moveTo>
                  <a:lnTo>
                    <a:pt x="5270273" y="0"/>
                  </a:lnTo>
                  <a:lnTo>
                    <a:pt x="5270273" y="16010955"/>
                  </a:lnTo>
                  <a:lnTo>
                    <a:pt x="0" y="16010955"/>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2" id="12"/>
            <p:cNvSpPr/>
            <p:nvPr/>
          </p:nvSpPr>
          <p:spPr>
            <a:xfrm flipH="false" flipV="false" rot="0">
              <a:off x="7818298" y="3942597"/>
              <a:ext cx="1091097" cy="1091097"/>
            </a:xfrm>
            <a:custGeom>
              <a:avLst/>
              <a:gdLst/>
              <a:ahLst/>
              <a:cxnLst/>
              <a:rect r="r" b="b" t="t" l="l"/>
              <a:pathLst>
                <a:path h="1091097" w="1091097">
                  <a:moveTo>
                    <a:pt x="0" y="0"/>
                  </a:moveTo>
                  <a:lnTo>
                    <a:pt x="1091097" y="0"/>
                  </a:lnTo>
                  <a:lnTo>
                    <a:pt x="1091097" y="1091097"/>
                  </a:lnTo>
                  <a:lnTo>
                    <a:pt x="0" y="1091097"/>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3" id="13"/>
            <p:cNvSpPr/>
            <p:nvPr/>
          </p:nvSpPr>
          <p:spPr>
            <a:xfrm flipH="false" flipV="false" rot="0">
              <a:off x="11188084" y="3919259"/>
              <a:ext cx="1078134" cy="1078134"/>
            </a:xfrm>
            <a:custGeom>
              <a:avLst/>
              <a:gdLst/>
              <a:ahLst/>
              <a:cxnLst/>
              <a:rect r="r" b="b" t="t" l="l"/>
              <a:pathLst>
                <a:path h="1078134" w="1078134">
                  <a:moveTo>
                    <a:pt x="0" y="0"/>
                  </a:moveTo>
                  <a:lnTo>
                    <a:pt x="1078135" y="0"/>
                  </a:lnTo>
                  <a:lnTo>
                    <a:pt x="1078135" y="1078135"/>
                  </a:lnTo>
                  <a:lnTo>
                    <a:pt x="0" y="1078135"/>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4" id="14"/>
            <p:cNvSpPr/>
            <p:nvPr/>
          </p:nvSpPr>
          <p:spPr>
            <a:xfrm flipH="false" flipV="false" rot="0">
              <a:off x="14526456" y="3922667"/>
              <a:ext cx="1130957" cy="1130957"/>
            </a:xfrm>
            <a:custGeom>
              <a:avLst/>
              <a:gdLst/>
              <a:ahLst/>
              <a:cxnLst/>
              <a:rect r="r" b="b" t="t" l="l"/>
              <a:pathLst>
                <a:path h="1130957" w="1130957">
                  <a:moveTo>
                    <a:pt x="0" y="0"/>
                  </a:moveTo>
                  <a:lnTo>
                    <a:pt x="1130958" y="0"/>
                  </a:lnTo>
                  <a:lnTo>
                    <a:pt x="1130958" y="1130957"/>
                  </a:lnTo>
                  <a:lnTo>
                    <a:pt x="0" y="1130957"/>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5" id="15"/>
            <p:cNvSpPr/>
            <p:nvPr/>
          </p:nvSpPr>
          <p:spPr>
            <a:xfrm flipH="false" flipV="false" rot="0">
              <a:off x="1033821" y="3787867"/>
              <a:ext cx="1293765" cy="1400558"/>
            </a:xfrm>
            <a:custGeom>
              <a:avLst/>
              <a:gdLst/>
              <a:ahLst/>
              <a:cxnLst/>
              <a:rect r="r" b="b" t="t" l="l"/>
              <a:pathLst>
                <a:path h="1400558" w="1293765">
                  <a:moveTo>
                    <a:pt x="0" y="0"/>
                  </a:moveTo>
                  <a:lnTo>
                    <a:pt x="1293766" y="0"/>
                  </a:lnTo>
                  <a:lnTo>
                    <a:pt x="1293766" y="1400558"/>
                  </a:lnTo>
                  <a:lnTo>
                    <a:pt x="0" y="1400558"/>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16" id="16"/>
            <p:cNvSpPr/>
            <p:nvPr/>
          </p:nvSpPr>
          <p:spPr>
            <a:xfrm flipH="false" flipV="false" rot="0">
              <a:off x="4244370" y="3578387"/>
              <a:ext cx="1475237" cy="1475237"/>
            </a:xfrm>
            <a:custGeom>
              <a:avLst/>
              <a:gdLst/>
              <a:ahLst/>
              <a:cxnLst/>
              <a:rect r="r" b="b" t="t" l="l"/>
              <a:pathLst>
                <a:path h="1475237" w="1475237">
                  <a:moveTo>
                    <a:pt x="0" y="0"/>
                  </a:moveTo>
                  <a:lnTo>
                    <a:pt x="1475237" y="0"/>
                  </a:lnTo>
                  <a:lnTo>
                    <a:pt x="1475237" y="1475237"/>
                  </a:lnTo>
                  <a:lnTo>
                    <a:pt x="0" y="1475237"/>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TextBox 17" id="17"/>
            <p:cNvSpPr txBox="true"/>
            <p:nvPr/>
          </p:nvSpPr>
          <p:spPr>
            <a:xfrm rot="0">
              <a:off x="0" y="7038316"/>
              <a:ext cx="5142056" cy="1337733"/>
            </a:xfrm>
            <a:prstGeom prst="rect">
              <a:avLst/>
            </a:prstGeom>
          </p:spPr>
          <p:txBody>
            <a:bodyPr anchor="t" rtlCol="false" tIns="0" lIns="0" bIns="0" rIns="0">
              <a:spAutoFit/>
            </a:bodyPr>
            <a:lstStyle/>
            <a:p>
              <a:pPr algn="l">
                <a:lnSpc>
                  <a:spcPts val="3933"/>
                </a:lnSpc>
              </a:pPr>
              <a:r>
                <a:rPr lang="en-US" sz="3146">
                  <a:solidFill>
                    <a:srgbClr val="000000"/>
                  </a:solidFill>
                  <a:latin typeface="Poppins Bold"/>
                </a:rPr>
                <a:t>Pendaftaran </a:t>
              </a:r>
              <a:r>
                <a:rPr lang="en-US" sz="3146">
                  <a:solidFill>
                    <a:srgbClr val="000000"/>
                  </a:solidFill>
                  <a:latin typeface="Poppins"/>
                </a:rPr>
                <a:t> </a:t>
              </a:r>
            </a:p>
            <a:p>
              <a:pPr algn="l" marL="0" indent="0" lvl="0">
                <a:lnSpc>
                  <a:spcPts val="3933"/>
                </a:lnSpc>
              </a:pPr>
              <a:r>
                <a:rPr lang="en-US" sz="3146">
                  <a:solidFill>
                    <a:srgbClr val="000000"/>
                  </a:solidFill>
                  <a:latin typeface="Poppins"/>
                </a:rPr>
                <a:t>3 s.d 26 Juni 2024;</a:t>
              </a:r>
              <a:r>
                <a:rPr lang="en-US" sz="3146">
                  <a:solidFill>
                    <a:srgbClr val="000000"/>
                  </a:solidFill>
                  <a:latin typeface="Poppins"/>
                </a:rPr>
                <a:t> </a:t>
              </a:r>
            </a:p>
          </p:txBody>
        </p:sp>
        <p:sp>
          <p:nvSpPr>
            <p:cNvPr name="TextBox 18" id="18"/>
            <p:cNvSpPr txBox="true"/>
            <p:nvPr/>
          </p:nvSpPr>
          <p:spPr>
            <a:xfrm rot="0">
              <a:off x="2109832" y="-38100"/>
              <a:ext cx="5744313" cy="1995542"/>
            </a:xfrm>
            <a:prstGeom prst="rect">
              <a:avLst/>
            </a:prstGeom>
          </p:spPr>
          <p:txBody>
            <a:bodyPr anchor="t" rtlCol="false" tIns="0" lIns="0" bIns="0" rIns="0">
              <a:spAutoFit/>
            </a:bodyPr>
            <a:lstStyle/>
            <a:p>
              <a:pPr algn="ctr">
                <a:lnSpc>
                  <a:spcPts val="3965"/>
                </a:lnSpc>
              </a:pPr>
              <a:r>
                <a:rPr lang="en-US" sz="3146">
                  <a:solidFill>
                    <a:srgbClr val="000000"/>
                  </a:solidFill>
                  <a:latin typeface="Poppins Bold"/>
                </a:rPr>
                <a:t>Pendaftaran Ditutup </a:t>
              </a:r>
              <a:r>
                <a:rPr lang="en-US" sz="3146">
                  <a:solidFill>
                    <a:srgbClr val="000000"/>
                  </a:solidFill>
                  <a:latin typeface="Poppins"/>
                </a:rPr>
                <a:t>26 Juni 2024 </a:t>
              </a:r>
            </a:p>
            <a:p>
              <a:pPr algn="ctr" marL="0" indent="0" lvl="0">
                <a:lnSpc>
                  <a:spcPts val="3965"/>
                </a:lnSpc>
              </a:pPr>
              <a:r>
                <a:rPr lang="en-US" sz="3146">
                  <a:solidFill>
                    <a:srgbClr val="000000"/>
                  </a:solidFill>
                  <a:latin typeface="Poppins"/>
                </a:rPr>
                <a:t>pukul 15.30 WIB;</a:t>
              </a:r>
            </a:p>
          </p:txBody>
        </p:sp>
        <p:sp>
          <p:nvSpPr>
            <p:cNvPr name="TextBox 19" id="19"/>
            <p:cNvSpPr txBox="true"/>
            <p:nvPr/>
          </p:nvSpPr>
          <p:spPr>
            <a:xfrm rot="0">
              <a:off x="5283117" y="7038316"/>
              <a:ext cx="5744313" cy="1995542"/>
            </a:xfrm>
            <a:prstGeom prst="rect">
              <a:avLst/>
            </a:prstGeom>
          </p:spPr>
          <p:txBody>
            <a:bodyPr anchor="t" rtlCol="false" tIns="0" lIns="0" bIns="0" rIns="0">
              <a:spAutoFit/>
            </a:bodyPr>
            <a:lstStyle/>
            <a:p>
              <a:pPr algn="ctr">
                <a:lnSpc>
                  <a:spcPts val="3965"/>
                </a:lnSpc>
              </a:pPr>
              <a:r>
                <a:rPr lang="en-US" sz="3146">
                  <a:solidFill>
                    <a:srgbClr val="000000"/>
                  </a:solidFill>
                  <a:latin typeface="Poppins Bold"/>
                </a:rPr>
                <a:t>Seleksi Akhir </a:t>
              </a:r>
            </a:p>
            <a:p>
              <a:pPr algn="ctr">
                <a:lnSpc>
                  <a:spcPts val="3965"/>
                </a:lnSpc>
              </a:pPr>
              <a:r>
                <a:rPr lang="en-US" sz="3146">
                  <a:solidFill>
                    <a:srgbClr val="000000"/>
                  </a:solidFill>
                  <a:latin typeface="Poppins"/>
                </a:rPr>
                <a:t>26 Juni 2024 </a:t>
              </a:r>
            </a:p>
            <a:p>
              <a:pPr algn="ctr" marL="0" indent="0" lvl="0">
                <a:lnSpc>
                  <a:spcPts val="3965"/>
                </a:lnSpc>
              </a:pPr>
              <a:r>
                <a:rPr lang="en-US" sz="3146">
                  <a:solidFill>
                    <a:srgbClr val="000000"/>
                  </a:solidFill>
                  <a:latin typeface="Poppins"/>
                </a:rPr>
                <a:t>pukul 15.45 WIB;</a:t>
              </a:r>
              <a:r>
                <a:rPr lang="en-US" sz="3146">
                  <a:solidFill>
                    <a:srgbClr val="000000"/>
                  </a:solidFill>
                  <a:latin typeface="Poppins"/>
                </a:rPr>
                <a:t> </a:t>
              </a:r>
            </a:p>
          </p:txBody>
        </p:sp>
        <p:sp>
          <p:nvSpPr>
            <p:cNvPr name="TextBox 20" id="20"/>
            <p:cNvSpPr txBox="true"/>
            <p:nvPr/>
          </p:nvSpPr>
          <p:spPr>
            <a:xfrm rot="0">
              <a:off x="8837082" y="-38100"/>
              <a:ext cx="5744313" cy="1995542"/>
            </a:xfrm>
            <a:prstGeom prst="rect">
              <a:avLst/>
            </a:prstGeom>
          </p:spPr>
          <p:txBody>
            <a:bodyPr anchor="t" rtlCol="false" tIns="0" lIns="0" bIns="0" rIns="0">
              <a:spAutoFit/>
            </a:bodyPr>
            <a:lstStyle/>
            <a:p>
              <a:pPr algn="ctr">
                <a:lnSpc>
                  <a:spcPts val="3965"/>
                </a:lnSpc>
              </a:pPr>
              <a:r>
                <a:rPr lang="en-US" sz="3146">
                  <a:solidFill>
                    <a:srgbClr val="000000"/>
                  </a:solidFill>
                  <a:latin typeface="Poppins Bold"/>
                </a:rPr>
                <a:t>Pengumuman </a:t>
              </a:r>
            </a:p>
            <a:p>
              <a:pPr algn="ctr" marL="0" indent="0" lvl="0">
                <a:lnSpc>
                  <a:spcPts val="3965"/>
                </a:lnSpc>
              </a:pPr>
              <a:r>
                <a:rPr lang="en-US" sz="3146">
                  <a:solidFill>
                    <a:srgbClr val="000000"/>
                  </a:solidFill>
                  <a:latin typeface="Poppins"/>
                </a:rPr>
                <a:t> 28 Juni 2024, pukul 10.00 WIB.</a:t>
              </a:r>
            </a:p>
          </p:txBody>
        </p:sp>
        <p:sp>
          <p:nvSpPr>
            <p:cNvPr name="TextBox 21" id="21"/>
            <p:cNvSpPr txBox="true"/>
            <p:nvPr/>
          </p:nvSpPr>
          <p:spPr>
            <a:xfrm rot="0">
              <a:off x="11345010" y="7057973"/>
              <a:ext cx="5331974" cy="1332404"/>
            </a:xfrm>
            <a:prstGeom prst="rect">
              <a:avLst/>
            </a:prstGeom>
          </p:spPr>
          <p:txBody>
            <a:bodyPr anchor="t" rtlCol="false" tIns="0" lIns="0" bIns="0" rIns="0">
              <a:spAutoFit/>
            </a:bodyPr>
            <a:lstStyle/>
            <a:p>
              <a:pPr algn="r">
                <a:lnSpc>
                  <a:spcPts val="3965"/>
                </a:lnSpc>
              </a:pPr>
              <a:r>
                <a:rPr lang="en-US" sz="3146">
                  <a:solidFill>
                    <a:srgbClr val="000000"/>
                  </a:solidFill>
                  <a:latin typeface="Poppins Bold"/>
                </a:rPr>
                <a:t>Daftar Ulang </a:t>
              </a:r>
            </a:p>
            <a:p>
              <a:pPr algn="r" marL="0" indent="0" lvl="0">
                <a:lnSpc>
                  <a:spcPts val="3965"/>
                </a:lnSpc>
              </a:pPr>
              <a:r>
                <a:rPr lang="en-US" sz="3146">
                  <a:solidFill>
                    <a:srgbClr val="000000"/>
                  </a:solidFill>
                  <a:latin typeface="Poppins"/>
                </a:rPr>
                <a:t>1 s.d 2 Juni 2024</a:t>
              </a:r>
            </a:p>
          </p:txBody>
        </p:sp>
      </p:gr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E52D27"/>
        </a:solidFill>
      </p:bgPr>
    </p:bg>
    <p:spTree>
      <p:nvGrpSpPr>
        <p:cNvPr id="1" name=""/>
        <p:cNvGrpSpPr/>
        <p:nvPr/>
      </p:nvGrpSpPr>
      <p:grpSpPr>
        <a:xfrm>
          <a:off x="0" y="0"/>
          <a:ext cx="0" cy="0"/>
          <a:chOff x="0" y="0"/>
          <a:chExt cx="0" cy="0"/>
        </a:xfrm>
      </p:grpSpPr>
      <p:grpSp>
        <p:nvGrpSpPr>
          <p:cNvPr name="Group 2" id="2"/>
          <p:cNvGrpSpPr/>
          <p:nvPr/>
        </p:nvGrpSpPr>
        <p:grpSpPr>
          <a:xfrm rot="0">
            <a:off x="741154" y="574528"/>
            <a:ext cx="16805692" cy="8972297"/>
            <a:chOff x="0" y="0"/>
            <a:chExt cx="4426190" cy="2363074"/>
          </a:xfrm>
        </p:grpSpPr>
        <p:sp>
          <p:nvSpPr>
            <p:cNvPr name="Freeform 3" id="3"/>
            <p:cNvSpPr/>
            <p:nvPr/>
          </p:nvSpPr>
          <p:spPr>
            <a:xfrm flipH="false" flipV="false" rot="0">
              <a:off x="0" y="0"/>
              <a:ext cx="4426190" cy="2363074"/>
            </a:xfrm>
            <a:custGeom>
              <a:avLst/>
              <a:gdLst/>
              <a:ahLst/>
              <a:cxnLst/>
              <a:rect r="r" b="b" t="t" l="l"/>
              <a:pathLst>
                <a:path h="2363074" w="4426190">
                  <a:moveTo>
                    <a:pt x="23494" y="0"/>
                  </a:moveTo>
                  <a:lnTo>
                    <a:pt x="4402696" y="0"/>
                  </a:lnTo>
                  <a:cubicBezTo>
                    <a:pt x="4415672" y="0"/>
                    <a:pt x="4426190" y="10519"/>
                    <a:pt x="4426190" y="23494"/>
                  </a:cubicBezTo>
                  <a:lnTo>
                    <a:pt x="4426190" y="2339580"/>
                  </a:lnTo>
                  <a:cubicBezTo>
                    <a:pt x="4426190" y="2352555"/>
                    <a:pt x="4415672" y="2363074"/>
                    <a:pt x="4402696" y="2363074"/>
                  </a:cubicBezTo>
                  <a:lnTo>
                    <a:pt x="23494" y="2363074"/>
                  </a:lnTo>
                  <a:cubicBezTo>
                    <a:pt x="10519" y="2363074"/>
                    <a:pt x="0" y="2352555"/>
                    <a:pt x="0" y="2339580"/>
                  </a:cubicBezTo>
                  <a:lnTo>
                    <a:pt x="0" y="23494"/>
                  </a:lnTo>
                  <a:cubicBezTo>
                    <a:pt x="0" y="10519"/>
                    <a:pt x="10519" y="0"/>
                    <a:pt x="23494" y="0"/>
                  </a:cubicBezTo>
                  <a:close/>
                </a:path>
              </a:pathLst>
            </a:custGeom>
            <a:solidFill>
              <a:srgbClr val="F8D3D3"/>
            </a:solidFill>
            <a:ln w="57150" cap="rnd">
              <a:solidFill>
                <a:srgbClr val="000000"/>
              </a:solidFill>
              <a:prstDash val="solid"/>
              <a:round/>
            </a:ln>
          </p:spPr>
        </p:sp>
        <p:sp>
          <p:nvSpPr>
            <p:cNvPr name="TextBox 4" id="4"/>
            <p:cNvSpPr txBox="true"/>
            <p:nvPr/>
          </p:nvSpPr>
          <p:spPr>
            <a:xfrm>
              <a:off x="0" y="-38100"/>
              <a:ext cx="4426190" cy="2401174"/>
            </a:xfrm>
            <a:prstGeom prst="rect">
              <a:avLst/>
            </a:prstGeom>
          </p:spPr>
          <p:txBody>
            <a:bodyPr anchor="ctr" rtlCol="false" tIns="50800" lIns="50800" bIns="50800" rIns="50800"/>
            <a:lstStyle/>
            <a:p>
              <a:pPr algn="ctr">
                <a:lnSpc>
                  <a:spcPts val="2659"/>
                </a:lnSpc>
                <a:spcBef>
                  <a:spcPct val="0"/>
                </a:spcBef>
              </a:pPr>
            </a:p>
          </p:txBody>
        </p:sp>
      </p:grpSp>
      <p:sp>
        <p:nvSpPr>
          <p:cNvPr name="Freeform 5" id="5"/>
          <p:cNvSpPr/>
          <p:nvPr/>
        </p:nvSpPr>
        <p:spPr>
          <a:xfrm flipH="false" flipV="false" rot="0">
            <a:off x="13493480" y="6613026"/>
            <a:ext cx="5936642" cy="6120250"/>
          </a:xfrm>
          <a:custGeom>
            <a:avLst/>
            <a:gdLst/>
            <a:ahLst/>
            <a:cxnLst/>
            <a:rect r="r" b="b" t="t" l="l"/>
            <a:pathLst>
              <a:path h="6120250" w="5936642">
                <a:moveTo>
                  <a:pt x="0" y="0"/>
                </a:moveTo>
                <a:lnTo>
                  <a:pt x="5936642" y="0"/>
                </a:lnTo>
                <a:lnTo>
                  <a:pt x="5936642" y="6120250"/>
                </a:lnTo>
                <a:lnTo>
                  <a:pt x="0" y="6120250"/>
                </a:lnTo>
                <a:lnTo>
                  <a:pt x="0" y="0"/>
                </a:lnTo>
                <a:close/>
              </a:path>
            </a:pathLst>
          </a:custGeom>
          <a:blipFill>
            <a:blip r:embed="rId2"/>
            <a:stretch>
              <a:fillRect l="0" t="0" r="0" b="0"/>
            </a:stretch>
          </a:blipFill>
        </p:spPr>
      </p:sp>
      <p:sp>
        <p:nvSpPr>
          <p:cNvPr name="Freeform 6" id="6"/>
          <p:cNvSpPr/>
          <p:nvPr/>
        </p:nvSpPr>
        <p:spPr>
          <a:xfrm flipH="false" flipV="false" rot="0">
            <a:off x="15664302" y="1257099"/>
            <a:ext cx="1594998" cy="1640101"/>
          </a:xfrm>
          <a:custGeom>
            <a:avLst/>
            <a:gdLst/>
            <a:ahLst/>
            <a:cxnLst/>
            <a:rect r="r" b="b" t="t" l="l"/>
            <a:pathLst>
              <a:path h="1640101" w="1594998">
                <a:moveTo>
                  <a:pt x="0" y="0"/>
                </a:moveTo>
                <a:lnTo>
                  <a:pt x="1594998" y="0"/>
                </a:lnTo>
                <a:lnTo>
                  <a:pt x="1594998" y="1640101"/>
                </a:lnTo>
                <a:lnTo>
                  <a:pt x="0" y="164010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false" rot="3176562">
            <a:off x="-1656577" y="-773720"/>
            <a:ext cx="3578938" cy="3180781"/>
          </a:xfrm>
          <a:custGeom>
            <a:avLst/>
            <a:gdLst/>
            <a:ahLst/>
            <a:cxnLst/>
            <a:rect r="r" b="b" t="t" l="l"/>
            <a:pathLst>
              <a:path h="3180781" w="3578938">
                <a:moveTo>
                  <a:pt x="0" y="0"/>
                </a:moveTo>
                <a:lnTo>
                  <a:pt x="3578938" y="0"/>
                </a:lnTo>
                <a:lnTo>
                  <a:pt x="3578938" y="3180781"/>
                </a:lnTo>
                <a:lnTo>
                  <a:pt x="0" y="318078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8" id="8"/>
          <p:cNvSpPr/>
          <p:nvPr/>
        </p:nvSpPr>
        <p:spPr>
          <a:xfrm flipH="false" flipV="false" rot="1019162">
            <a:off x="6564611" y="8645095"/>
            <a:ext cx="1679132" cy="2403052"/>
          </a:xfrm>
          <a:custGeom>
            <a:avLst/>
            <a:gdLst/>
            <a:ahLst/>
            <a:cxnLst/>
            <a:rect r="r" b="b" t="t" l="l"/>
            <a:pathLst>
              <a:path h="2403052" w="1679132">
                <a:moveTo>
                  <a:pt x="0" y="0"/>
                </a:moveTo>
                <a:lnTo>
                  <a:pt x="1679132" y="0"/>
                </a:lnTo>
                <a:lnTo>
                  <a:pt x="1679132" y="2403052"/>
                </a:lnTo>
                <a:lnTo>
                  <a:pt x="0" y="240305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9" id="9"/>
          <p:cNvSpPr txBox="true"/>
          <p:nvPr/>
        </p:nvSpPr>
        <p:spPr>
          <a:xfrm rot="0">
            <a:off x="2059985" y="1133475"/>
            <a:ext cx="12996291" cy="731379"/>
          </a:xfrm>
          <a:prstGeom prst="rect">
            <a:avLst/>
          </a:prstGeom>
        </p:spPr>
        <p:txBody>
          <a:bodyPr anchor="t" rtlCol="false" tIns="0" lIns="0" bIns="0" rIns="0">
            <a:spAutoFit/>
          </a:bodyPr>
          <a:lstStyle/>
          <a:p>
            <a:pPr algn="ctr">
              <a:lnSpc>
                <a:spcPts val="5544"/>
              </a:lnSpc>
            </a:pPr>
            <a:r>
              <a:rPr lang="en-US" sz="5544">
                <a:solidFill>
                  <a:srgbClr val="000000"/>
                </a:solidFill>
                <a:latin typeface="Fredoka"/>
              </a:rPr>
              <a:t>Jalur Pendaftaran PAUD Nonformal</a:t>
            </a:r>
          </a:p>
        </p:txBody>
      </p:sp>
      <p:sp>
        <p:nvSpPr>
          <p:cNvPr name="TextBox 10" id="10"/>
          <p:cNvSpPr txBox="true"/>
          <p:nvPr/>
        </p:nvSpPr>
        <p:spPr>
          <a:xfrm rot="0">
            <a:off x="741154" y="2460107"/>
            <a:ext cx="16560417" cy="4627509"/>
          </a:xfrm>
          <a:prstGeom prst="rect">
            <a:avLst/>
          </a:prstGeom>
        </p:spPr>
        <p:txBody>
          <a:bodyPr anchor="t" rtlCol="false" tIns="0" lIns="0" bIns="0" rIns="0">
            <a:spAutoFit/>
          </a:bodyPr>
          <a:lstStyle/>
          <a:p>
            <a:pPr algn="l" marL="949155" indent="-474578" lvl="1">
              <a:lnSpc>
                <a:spcPts val="4440"/>
              </a:lnSpc>
              <a:buFont typeface="Arial"/>
              <a:buChar char="•"/>
            </a:pPr>
            <a:r>
              <a:rPr lang="en-US" sz="4396">
                <a:solidFill>
                  <a:srgbClr val="000000"/>
                </a:solidFill>
                <a:latin typeface="DM Sans"/>
              </a:rPr>
              <a:t>Pendaftaran PPDB pada jenjang PAUD NF dilaksanakan melalui jalur zonasi dan dilakukan secara online oleh orang tua/wali calon peserta didik.</a:t>
            </a:r>
          </a:p>
          <a:p>
            <a:pPr algn="l">
              <a:lnSpc>
                <a:spcPts val="4440"/>
              </a:lnSpc>
            </a:pPr>
          </a:p>
          <a:p>
            <a:pPr algn="l" marL="949155" indent="-474578" lvl="1">
              <a:lnSpc>
                <a:spcPts val="4440"/>
              </a:lnSpc>
              <a:buFont typeface="Arial"/>
              <a:buChar char="•"/>
            </a:pPr>
            <a:r>
              <a:rPr lang="en-US" sz="4396">
                <a:solidFill>
                  <a:srgbClr val="000000"/>
                </a:solidFill>
                <a:latin typeface="DM Sans"/>
              </a:rPr>
              <a:t>S</a:t>
            </a:r>
            <a:r>
              <a:rPr lang="en-US" sz="4396">
                <a:solidFill>
                  <a:srgbClr val="000000"/>
                </a:solidFill>
                <a:latin typeface="DM Sans"/>
              </a:rPr>
              <a:t>ekolah yang diselenggarakan oleh Pemerintah Daerah dilarang membuka jalur pendaftaran penerimaan peserta didik baru selain yang diatur dalam keputusan ini.</a:t>
            </a:r>
          </a:p>
          <a:p>
            <a:pPr algn="l">
              <a:lnSpc>
                <a:spcPts val="6154"/>
              </a:lnSpc>
            </a:pP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92AB75"/>
        </a:solidFill>
      </p:bgPr>
    </p:bg>
    <p:spTree>
      <p:nvGrpSpPr>
        <p:cNvPr id="1" name=""/>
        <p:cNvGrpSpPr/>
        <p:nvPr/>
      </p:nvGrpSpPr>
      <p:grpSpPr>
        <a:xfrm>
          <a:off x="0" y="0"/>
          <a:ext cx="0" cy="0"/>
          <a:chOff x="0" y="0"/>
          <a:chExt cx="0" cy="0"/>
        </a:xfrm>
      </p:grpSpPr>
      <p:grpSp>
        <p:nvGrpSpPr>
          <p:cNvPr name="Group 2" id="2"/>
          <p:cNvGrpSpPr/>
          <p:nvPr/>
        </p:nvGrpSpPr>
        <p:grpSpPr>
          <a:xfrm rot="0">
            <a:off x="383688" y="317038"/>
            <a:ext cx="17539596" cy="9463214"/>
            <a:chOff x="0" y="0"/>
            <a:chExt cx="4619482" cy="2492369"/>
          </a:xfrm>
        </p:grpSpPr>
        <p:sp>
          <p:nvSpPr>
            <p:cNvPr name="Freeform 3" id="3"/>
            <p:cNvSpPr/>
            <p:nvPr/>
          </p:nvSpPr>
          <p:spPr>
            <a:xfrm flipH="false" flipV="false" rot="0">
              <a:off x="0" y="0"/>
              <a:ext cx="4619482" cy="2492369"/>
            </a:xfrm>
            <a:custGeom>
              <a:avLst/>
              <a:gdLst/>
              <a:ahLst/>
              <a:cxnLst/>
              <a:rect r="r" b="b" t="t" l="l"/>
              <a:pathLst>
                <a:path h="2492369" w="4619482">
                  <a:moveTo>
                    <a:pt x="22511" y="0"/>
                  </a:moveTo>
                  <a:lnTo>
                    <a:pt x="4596971" y="0"/>
                  </a:lnTo>
                  <a:cubicBezTo>
                    <a:pt x="4609404" y="0"/>
                    <a:pt x="4619482" y="10079"/>
                    <a:pt x="4619482" y="22511"/>
                  </a:cubicBezTo>
                  <a:lnTo>
                    <a:pt x="4619482" y="2469858"/>
                  </a:lnTo>
                  <a:cubicBezTo>
                    <a:pt x="4619482" y="2475828"/>
                    <a:pt x="4617110" y="2481554"/>
                    <a:pt x="4612889" y="2485776"/>
                  </a:cubicBezTo>
                  <a:cubicBezTo>
                    <a:pt x="4608667" y="2489997"/>
                    <a:pt x="4602941" y="2492369"/>
                    <a:pt x="4596971" y="2492369"/>
                  </a:cubicBezTo>
                  <a:lnTo>
                    <a:pt x="22511" y="2492369"/>
                  </a:lnTo>
                  <a:cubicBezTo>
                    <a:pt x="16541" y="2492369"/>
                    <a:pt x="10815" y="2489997"/>
                    <a:pt x="6593" y="2485776"/>
                  </a:cubicBezTo>
                  <a:cubicBezTo>
                    <a:pt x="2372" y="2481554"/>
                    <a:pt x="0" y="2475828"/>
                    <a:pt x="0" y="2469858"/>
                  </a:cubicBezTo>
                  <a:lnTo>
                    <a:pt x="0" y="22511"/>
                  </a:lnTo>
                  <a:cubicBezTo>
                    <a:pt x="0" y="16541"/>
                    <a:pt x="2372" y="10815"/>
                    <a:pt x="6593" y="6593"/>
                  </a:cubicBezTo>
                  <a:cubicBezTo>
                    <a:pt x="10815" y="2372"/>
                    <a:pt x="16541" y="0"/>
                    <a:pt x="22511" y="0"/>
                  </a:cubicBezTo>
                  <a:close/>
                </a:path>
              </a:pathLst>
            </a:custGeom>
            <a:solidFill>
              <a:srgbClr val="D0FAE6"/>
            </a:solidFill>
            <a:ln w="57150" cap="rnd">
              <a:solidFill>
                <a:srgbClr val="000000"/>
              </a:solidFill>
              <a:prstDash val="solid"/>
              <a:round/>
            </a:ln>
          </p:spPr>
        </p:sp>
        <p:sp>
          <p:nvSpPr>
            <p:cNvPr name="TextBox 4" id="4"/>
            <p:cNvSpPr txBox="true"/>
            <p:nvPr/>
          </p:nvSpPr>
          <p:spPr>
            <a:xfrm>
              <a:off x="0" y="-38100"/>
              <a:ext cx="4619482" cy="2530469"/>
            </a:xfrm>
            <a:prstGeom prst="rect">
              <a:avLst/>
            </a:prstGeom>
          </p:spPr>
          <p:txBody>
            <a:bodyPr anchor="ctr" rtlCol="false" tIns="50800" lIns="50800" bIns="50800" rIns="50800"/>
            <a:lstStyle/>
            <a:p>
              <a:pPr algn="ctr">
                <a:lnSpc>
                  <a:spcPts val="2659"/>
                </a:lnSpc>
                <a:spcBef>
                  <a:spcPct val="0"/>
                </a:spcBef>
              </a:pPr>
            </a:p>
          </p:txBody>
        </p:sp>
      </p:grpSp>
      <p:sp>
        <p:nvSpPr>
          <p:cNvPr name="Freeform 5" id="5"/>
          <p:cNvSpPr/>
          <p:nvPr/>
        </p:nvSpPr>
        <p:spPr>
          <a:xfrm flipH="false" flipV="false" rot="0">
            <a:off x="13715636" y="6787692"/>
            <a:ext cx="5608414" cy="3484227"/>
          </a:xfrm>
          <a:custGeom>
            <a:avLst/>
            <a:gdLst/>
            <a:ahLst/>
            <a:cxnLst/>
            <a:rect r="r" b="b" t="t" l="l"/>
            <a:pathLst>
              <a:path h="3484227" w="5608414">
                <a:moveTo>
                  <a:pt x="0" y="0"/>
                </a:moveTo>
                <a:lnTo>
                  <a:pt x="5608414" y="0"/>
                </a:lnTo>
                <a:lnTo>
                  <a:pt x="5608414" y="3484227"/>
                </a:lnTo>
                <a:lnTo>
                  <a:pt x="0" y="3484227"/>
                </a:lnTo>
                <a:lnTo>
                  <a:pt x="0" y="0"/>
                </a:lnTo>
                <a:close/>
              </a:path>
            </a:pathLst>
          </a:custGeom>
          <a:blipFill>
            <a:blip r:embed="rId2"/>
            <a:stretch>
              <a:fillRect l="0" t="0" r="0" b="0"/>
            </a:stretch>
          </a:blipFill>
        </p:spPr>
      </p:sp>
      <p:sp>
        <p:nvSpPr>
          <p:cNvPr name="Freeform 6" id="6"/>
          <p:cNvSpPr/>
          <p:nvPr/>
        </p:nvSpPr>
        <p:spPr>
          <a:xfrm flipH="true" flipV="false" rot="-4078059">
            <a:off x="16232183" y="-243148"/>
            <a:ext cx="2340673" cy="1822799"/>
          </a:xfrm>
          <a:custGeom>
            <a:avLst/>
            <a:gdLst/>
            <a:ahLst/>
            <a:cxnLst/>
            <a:rect r="r" b="b" t="t" l="l"/>
            <a:pathLst>
              <a:path h="1822799" w="2340673">
                <a:moveTo>
                  <a:pt x="2340673" y="0"/>
                </a:moveTo>
                <a:lnTo>
                  <a:pt x="0" y="0"/>
                </a:lnTo>
                <a:lnTo>
                  <a:pt x="0" y="1822800"/>
                </a:lnTo>
                <a:lnTo>
                  <a:pt x="2340673" y="1822800"/>
                </a:lnTo>
                <a:lnTo>
                  <a:pt x="2340673"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false" rot="-3723429">
            <a:off x="10460909" y="8441660"/>
            <a:ext cx="1207899" cy="2339756"/>
          </a:xfrm>
          <a:custGeom>
            <a:avLst/>
            <a:gdLst/>
            <a:ahLst/>
            <a:cxnLst/>
            <a:rect r="r" b="b" t="t" l="l"/>
            <a:pathLst>
              <a:path h="2339756" w="1207899">
                <a:moveTo>
                  <a:pt x="0" y="0"/>
                </a:moveTo>
                <a:lnTo>
                  <a:pt x="1207899" y="0"/>
                </a:lnTo>
                <a:lnTo>
                  <a:pt x="1207899" y="2339756"/>
                </a:lnTo>
                <a:lnTo>
                  <a:pt x="0" y="233975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8" id="8"/>
          <p:cNvSpPr txBox="true"/>
          <p:nvPr/>
        </p:nvSpPr>
        <p:spPr>
          <a:xfrm rot="0">
            <a:off x="1585711" y="773027"/>
            <a:ext cx="14722647" cy="731379"/>
          </a:xfrm>
          <a:prstGeom prst="rect">
            <a:avLst/>
          </a:prstGeom>
        </p:spPr>
        <p:txBody>
          <a:bodyPr anchor="t" rtlCol="false" tIns="0" lIns="0" bIns="0" rIns="0">
            <a:spAutoFit/>
          </a:bodyPr>
          <a:lstStyle/>
          <a:p>
            <a:pPr algn="ctr">
              <a:lnSpc>
                <a:spcPts val="5544"/>
              </a:lnSpc>
            </a:pPr>
            <a:r>
              <a:rPr lang="en-US" sz="5544">
                <a:solidFill>
                  <a:srgbClr val="000000"/>
                </a:solidFill>
                <a:latin typeface="Fredoka"/>
              </a:rPr>
              <a:t>Ketentuan Jalur Zonasi PAUD Nonformal</a:t>
            </a:r>
          </a:p>
        </p:txBody>
      </p:sp>
      <p:sp>
        <p:nvSpPr>
          <p:cNvPr name="Freeform 9" id="9"/>
          <p:cNvSpPr/>
          <p:nvPr/>
        </p:nvSpPr>
        <p:spPr>
          <a:xfrm flipH="false" flipV="false" rot="0">
            <a:off x="622914" y="1689229"/>
            <a:ext cx="811573" cy="811573"/>
          </a:xfrm>
          <a:custGeom>
            <a:avLst/>
            <a:gdLst/>
            <a:ahLst/>
            <a:cxnLst/>
            <a:rect r="r" b="b" t="t" l="l"/>
            <a:pathLst>
              <a:path h="811573" w="811573">
                <a:moveTo>
                  <a:pt x="0" y="0"/>
                </a:moveTo>
                <a:lnTo>
                  <a:pt x="811572" y="0"/>
                </a:lnTo>
                <a:lnTo>
                  <a:pt x="811572" y="811572"/>
                </a:lnTo>
                <a:lnTo>
                  <a:pt x="0" y="811572"/>
                </a:lnTo>
                <a:lnTo>
                  <a:pt x="0" y="0"/>
                </a:lnTo>
                <a:close/>
              </a:path>
            </a:pathLst>
          </a:custGeom>
          <a:blipFill>
            <a:blip r:embed="rId7"/>
            <a:stretch>
              <a:fillRect l="0" t="0" r="0" b="0"/>
            </a:stretch>
          </a:blipFill>
        </p:spPr>
      </p:sp>
      <p:sp>
        <p:nvSpPr>
          <p:cNvPr name="TextBox 10" id="10"/>
          <p:cNvSpPr txBox="true"/>
          <p:nvPr/>
        </p:nvSpPr>
        <p:spPr>
          <a:xfrm rot="0">
            <a:off x="1585711" y="1869947"/>
            <a:ext cx="15816808" cy="795620"/>
          </a:xfrm>
          <a:prstGeom prst="rect">
            <a:avLst/>
          </a:prstGeom>
        </p:spPr>
        <p:txBody>
          <a:bodyPr anchor="t" rtlCol="false" tIns="0" lIns="0" bIns="0" rIns="0">
            <a:spAutoFit/>
          </a:bodyPr>
          <a:lstStyle/>
          <a:p>
            <a:pPr algn="l">
              <a:lnSpc>
                <a:spcPts val="3368"/>
              </a:lnSpc>
            </a:pPr>
            <a:r>
              <a:rPr lang="en-US" sz="3402">
                <a:solidFill>
                  <a:srgbClr val="472900"/>
                </a:solidFill>
                <a:latin typeface="DM Sans"/>
              </a:rPr>
              <a:t>Menggunakan alamat pada KK yang terbit paling singkat 1 tahun sebelum PPDB.</a:t>
            </a:r>
          </a:p>
          <a:p>
            <a:pPr algn="ctr">
              <a:lnSpc>
                <a:spcPts val="3395"/>
              </a:lnSpc>
            </a:pPr>
          </a:p>
        </p:txBody>
      </p:sp>
      <p:sp>
        <p:nvSpPr>
          <p:cNvPr name="TextBox 11" id="11"/>
          <p:cNvSpPr txBox="true"/>
          <p:nvPr/>
        </p:nvSpPr>
        <p:spPr>
          <a:xfrm rot="0">
            <a:off x="1585711" y="2725973"/>
            <a:ext cx="15673589" cy="1214720"/>
          </a:xfrm>
          <a:prstGeom prst="rect">
            <a:avLst/>
          </a:prstGeom>
        </p:spPr>
        <p:txBody>
          <a:bodyPr anchor="t" rtlCol="false" tIns="0" lIns="0" bIns="0" rIns="0">
            <a:spAutoFit/>
          </a:bodyPr>
          <a:lstStyle/>
          <a:p>
            <a:pPr algn="l">
              <a:lnSpc>
                <a:spcPts val="3368"/>
              </a:lnSpc>
            </a:pPr>
            <a:r>
              <a:rPr lang="en-US" sz="3402">
                <a:solidFill>
                  <a:srgbClr val="472900"/>
                </a:solidFill>
                <a:latin typeface="DM Sans"/>
              </a:rPr>
              <a:t>Terdapat perubahan elemen data kependudukan dapat diganti dengan fotokopi KK sebelum perubahan elemen, KIA atau identitas rapor.</a:t>
            </a:r>
          </a:p>
          <a:p>
            <a:pPr algn="ctr">
              <a:lnSpc>
                <a:spcPts val="3395"/>
              </a:lnSpc>
            </a:pPr>
          </a:p>
        </p:txBody>
      </p:sp>
      <p:sp>
        <p:nvSpPr>
          <p:cNvPr name="TextBox 12" id="12"/>
          <p:cNvSpPr txBox="true"/>
          <p:nvPr/>
        </p:nvSpPr>
        <p:spPr>
          <a:xfrm rot="0">
            <a:off x="1585711" y="3895237"/>
            <a:ext cx="16337572" cy="1248263"/>
          </a:xfrm>
          <a:prstGeom prst="rect">
            <a:avLst/>
          </a:prstGeom>
        </p:spPr>
        <p:txBody>
          <a:bodyPr anchor="t" rtlCol="false" tIns="0" lIns="0" bIns="0" rIns="0">
            <a:spAutoFit/>
          </a:bodyPr>
          <a:lstStyle/>
          <a:p>
            <a:pPr algn="l">
              <a:lnSpc>
                <a:spcPts val="3640"/>
              </a:lnSpc>
            </a:pPr>
            <a:r>
              <a:rPr lang="en-US" sz="3402">
                <a:solidFill>
                  <a:srgbClr val="472900"/>
                </a:solidFill>
                <a:latin typeface="DM Sans"/>
              </a:rPr>
              <a:t>KK tidak dimiliki karena bencana alam/sosial, diganti dengan surat keterangan domisili dari RT RW yang dilegalisir lurah setempat.</a:t>
            </a:r>
          </a:p>
          <a:p>
            <a:pPr algn="ctr">
              <a:lnSpc>
                <a:spcPts val="2595"/>
              </a:lnSpc>
            </a:pPr>
          </a:p>
        </p:txBody>
      </p:sp>
      <p:sp>
        <p:nvSpPr>
          <p:cNvPr name="TextBox 13" id="13"/>
          <p:cNvSpPr txBox="true"/>
          <p:nvPr/>
        </p:nvSpPr>
        <p:spPr>
          <a:xfrm rot="0">
            <a:off x="1585711" y="5074168"/>
            <a:ext cx="16702289" cy="1452046"/>
          </a:xfrm>
          <a:prstGeom prst="rect">
            <a:avLst/>
          </a:prstGeom>
        </p:spPr>
        <p:txBody>
          <a:bodyPr anchor="t" rtlCol="false" tIns="0" lIns="0" bIns="0" rIns="0">
            <a:spAutoFit/>
          </a:bodyPr>
          <a:lstStyle/>
          <a:p>
            <a:pPr algn="l">
              <a:lnSpc>
                <a:spcPts val="4219"/>
              </a:lnSpc>
            </a:pPr>
            <a:r>
              <a:rPr lang="en-US" sz="3402">
                <a:solidFill>
                  <a:srgbClr val="472900"/>
                </a:solidFill>
                <a:latin typeface="DM Sans"/>
              </a:rPr>
              <a:t>Nama orangtua/wali harus sama dengan yang tercantum pada rapor/ijazah sebelumnya, akta kelahiran atau KK.</a:t>
            </a:r>
          </a:p>
          <a:p>
            <a:pPr algn="ctr">
              <a:lnSpc>
                <a:spcPts val="3007"/>
              </a:lnSpc>
            </a:pPr>
          </a:p>
        </p:txBody>
      </p:sp>
      <p:sp>
        <p:nvSpPr>
          <p:cNvPr name="Freeform 14" id="14"/>
          <p:cNvSpPr/>
          <p:nvPr/>
        </p:nvSpPr>
        <p:spPr>
          <a:xfrm flipH="false" flipV="false" rot="0">
            <a:off x="622914" y="2665567"/>
            <a:ext cx="811573" cy="811573"/>
          </a:xfrm>
          <a:custGeom>
            <a:avLst/>
            <a:gdLst/>
            <a:ahLst/>
            <a:cxnLst/>
            <a:rect r="r" b="b" t="t" l="l"/>
            <a:pathLst>
              <a:path h="811573" w="811573">
                <a:moveTo>
                  <a:pt x="0" y="0"/>
                </a:moveTo>
                <a:lnTo>
                  <a:pt x="811572" y="0"/>
                </a:lnTo>
                <a:lnTo>
                  <a:pt x="811572" y="811573"/>
                </a:lnTo>
                <a:lnTo>
                  <a:pt x="0" y="811573"/>
                </a:lnTo>
                <a:lnTo>
                  <a:pt x="0" y="0"/>
                </a:lnTo>
                <a:close/>
              </a:path>
            </a:pathLst>
          </a:custGeom>
          <a:blipFill>
            <a:blip r:embed="rId7"/>
            <a:stretch>
              <a:fillRect l="0" t="0" r="0" b="0"/>
            </a:stretch>
          </a:blipFill>
        </p:spPr>
      </p:sp>
      <p:sp>
        <p:nvSpPr>
          <p:cNvPr name="Freeform 15" id="15"/>
          <p:cNvSpPr/>
          <p:nvPr/>
        </p:nvSpPr>
        <p:spPr>
          <a:xfrm flipH="false" flipV="false" rot="0">
            <a:off x="622914" y="3940693"/>
            <a:ext cx="811573" cy="811573"/>
          </a:xfrm>
          <a:custGeom>
            <a:avLst/>
            <a:gdLst/>
            <a:ahLst/>
            <a:cxnLst/>
            <a:rect r="r" b="b" t="t" l="l"/>
            <a:pathLst>
              <a:path h="811573" w="811573">
                <a:moveTo>
                  <a:pt x="0" y="0"/>
                </a:moveTo>
                <a:lnTo>
                  <a:pt x="811572" y="0"/>
                </a:lnTo>
                <a:lnTo>
                  <a:pt x="811572" y="811573"/>
                </a:lnTo>
                <a:lnTo>
                  <a:pt x="0" y="811573"/>
                </a:lnTo>
                <a:lnTo>
                  <a:pt x="0" y="0"/>
                </a:lnTo>
                <a:close/>
              </a:path>
            </a:pathLst>
          </a:custGeom>
          <a:blipFill>
            <a:blip r:embed="rId7"/>
            <a:stretch>
              <a:fillRect l="0" t="0" r="0" b="0"/>
            </a:stretch>
          </a:blipFill>
        </p:spPr>
      </p:sp>
      <p:sp>
        <p:nvSpPr>
          <p:cNvPr name="Freeform 16" id="16"/>
          <p:cNvSpPr/>
          <p:nvPr/>
        </p:nvSpPr>
        <p:spPr>
          <a:xfrm flipH="false" flipV="false" rot="0">
            <a:off x="622914" y="5218991"/>
            <a:ext cx="811573" cy="811573"/>
          </a:xfrm>
          <a:custGeom>
            <a:avLst/>
            <a:gdLst/>
            <a:ahLst/>
            <a:cxnLst/>
            <a:rect r="r" b="b" t="t" l="l"/>
            <a:pathLst>
              <a:path h="811573" w="811573">
                <a:moveTo>
                  <a:pt x="0" y="0"/>
                </a:moveTo>
                <a:lnTo>
                  <a:pt x="811572" y="0"/>
                </a:lnTo>
                <a:lnTo>
                  <a:pt x="811572" y="811572"/>
                </a:lnTo>
                <a:lnTo>
                  <a:pt x="0" y="811572"/>
                </a:lnTo>
                <a:lnTo>
                  <a:pt x="0" y="0"/>
                </a:lnTo>
                <a:close/>
              </a:path>
            </a:pathLst>
          </a:custGeom>
          <a:blipFill>
            <a:blip r:embed="rId7"/>
            <a:stretch>
              <a:fillRect l="0" t="0" r="0" b="0"/>
            </a:stretch>
          </a:blipFill>
        </p:spPr>
      </p:sp>
      <p:sp>
        <p:nvSpPr>
          <p:cNvPr name="TextBox 17" id="17"/>
          <p:cNvSpPr txBox="true"/>
          <p:nvPr/>
        </p:nvSpPr>
        <p:spPr>
          <a:xfrm rot="0">
            <a:off x="1548832" y="6315075"/>
            <a:ext cx="14759527" cy="4119046"/>
          </a:xfrm>
          <a:prstGeom prst="rect">
            <a:avLst/>
          </a:prstGeom>
        </p:spPr>
        <p:txBody>
          <a:bodyPr anchor="t" rtlCol="false" tIns="0" lIns="0" bIns="0" rIns="0">
            <a:spAutoFit/>
          </a:bodyPr>
          <a:lstStyle/>
          <a:p>
            <a:pPr algn="l">
              <a:lnSpc>
                <a:spcPts val="4219"/>
              </a:lnSpc>
            </a:pPr>
            <a:r>
              <a:rPr lang="en-US" sz="3402">
                <a:solidFill>
                  <a:srgbClr val="472900"/>
                </a:solidFill>
                <a:latin typeface="DM Sans"/>
              </a:rPr>
              <a:t>Dalam hal terdapat perbedaan nama orang tua/wali </a:t>
            </a:r>
          </a:p>
          <a:p>
            <a:pPr algn="l">
              <a:lnSpc>
                <a:spcPts val="4219"/>
              </a:lnSpc>
            </a:pPr>
            <a:r>
              <a:rPr lang="en-US" sz="3402">
                <a:solidFill>
                  <a:srgbClr val="472900"/>
                </a:solidFill>
                <a:latin typeface="DM Sans"/>
              </a:rPr>
              <a:t>calon peserta didik baru disebabkan karena meninggal dunia, </a:t>
            </a:r>
          </a:p>
          <a:p>
            <a:pPr algn="l">
              <a:lnSpc>
                <a:spcPts val="4219"/>
              </a:lnSpc>
            </a:pPr>
            <a:r>
              <a:rPr lang="en-US" sz="3402">
                <a:solidFill>
                  <a:srgbClr val="472900"/>
                </a:solidFill>
                <a:latin typeface="DM Sans"/>
              </a:rPr>
              <a:t>bercerai atau menikah lagi dapat menggunakan KK lama </a:t>
            </a:r>
          </a:p>
          <a:p>
            <a:pPr algn="l">
              <a:lnSpc>
                <a:spcPts val="4219"/>
              </a:lnSpc>
            </a:pPr>
            <a:r>
              <a:rPr lang="en-US" sz="3402">
                <a:solidFill>
                  <a:srgbClr val="472900"/>
                </a:solidFill>
                <a:latin typeface="DM Sans"/>
              </a:rPr>
              <a:t>yang harus dibuktikan dengan surat kematian/surat perceraian/</a:t>
            </a:r>
          </a:p>
          <a:p>
            <a:pPr algn="l">
              <a:lnSpc>
                <a:spcPts val="4219"/>
              </a:lnSpc>
            </a:pPr>
            <a:r>
              <a:rPr lang="en-US" sz="3402">
                <a:solidFill>
                  <a:srgbClr val="472900"/>
                </a:solidFill>
                <a:latin typeface="DM Sans"/>
              </a:rPr>
              <a:t>fotokopi buku nikah yang diterbitkan instansi berwenang.</a:t>
            </a:r>
          </a:p>
          <a:p>
            <a:pPr algn="l">
              <a:lnSpc>
                <a:spcPts val="4219"/>
              </a:lnSpc>
            </a:pPr>
          </a:p>
          <a:p>
            <a:pPr algn="l">
              <a:lnSpc>
                <a:spcPts val="4219"/>
              </a:lnSpc>
            </a:pPr>
          </a:p>
          <a:p>
            <a:pPr algn="ctr">
              <a:lnSpc>
                <a:spcPts val="3007"/>
              </a:lnSpc>
            </a:pPr>
          </a:p>
        </p:txBody>
      </p:sp>
      <p:sp>
        <p:nvSpPr>
          <p:cNvPr name="Freeform 18" id="18"/>
          <p:cNvSpPr/>
          <p:nvPr/>
        </p:nvSpPr>
        <p:spPr>
          <a:xfrm flipH="false" flipV="false" rot="0">
            <a:off x="622914" y="6497288"/>
            <a:ext cx="811573" cy="811573"/>
          </a:xfrm>
          <a:custGeom>
            <a:avLst/>
            <a:gdLst/>
            <a:ahLst/>
            <a:cxnLst/>
            <a:rect r="r" b="b" t="t" l="l"/>
            <a:pathLst>
              <a:path h="811573" w="811573">
                <a:moveTo>
                  <a:pt x="0" y="0"/>
                </a:moveTo>
                <a:lnTo>
                  <a:pt x="811572" y="0"/>
                </a:lnTo>
                <a:lnTo>
                  <a:pt x="811572" y="811573"/>
                </a:lnTo>
                <a:lnTo>
                  <a:pt x="0" y="811573"/>
                </a:lnTo>
                <a:lnTo>
                  <a:pt x="0" y="0"/>
                </a:lnTo>
                <a:close/>
              </a:path>
            </a:pathLst>
          </a:custGeom>
          <a:blipFill>
            <a:blip r:embed="rId7"/>
            <a:stretch>
              <a:fillRect l="0" t="0" r="0" b="0"/>
            </a:stretch>
          </a:blipFill>
        </p:spPr>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C64518"/>
        </a:solidFill>
      </p:bgPr>
    </p:bg>
    <p:spTree>
      <p:nvGrpSpPr>
        <p:cNvPr id="1" name=""/>
        <p:cNvGrpSpPr/>
        <p:nvPr/>
      </p:nvGrpSpPr>
      <p:grpSpPr>
        <a:xfrm>
          <a:off x="0" y="0"/>
          <a:ext cx="0" cy="0"/>
          <a:chOff x="0" y="0"/>
          <a:chExt cx="0" cy="0"/>
        </a:xfrm>
      </p:grpSpPr>
      <p:grpSp>
        <p:nvGrpSpPr>
          <p:cNvPr name="Group 2" id="2"/>
          <p:cNvGrpSpPr/>
          <p:nvPr/>
        </p:nvGrpSpPr>
        <p:grpSpPr>
          <a:xfrm rot="0">
            <a:off x="751542" y="530828"/>
            <a:ext cx="16924572" cy="9260838"/>
            <a:chOff x="0" y="0"/>
            <a:chExt cx="4457500" cy="2439068"/>
          </a:xfrm>
        </p:grpSpPr>
        <p:sp>
          <p:nvSpPr>
            <p:cNvPr name="Freeform 3" id="3"/>
            <p:cNvSpPr/>
            <p:nvPr/>
          </p:nvSpPr>
          <p:spPr>
            <a:xfrm flipH="false" flipV="false" rot="0">
              <a:off x="0" y="0"/>
              <a:ext cx="4457500" cy="2439068"/>
            </a:xfrm>
            <a:custGeom>
              <a:avLst/>
              <a:gdLst/>
              <a:ahLst/>
              <a:cxnLst/>
              <a:rect r="r" b="b" t="t" l="l"/>
              <a:pathLst>
                <a:path h="2439068" w="4457500">
                  <a:moveTo>
                    <a:pt x="23329" y="0"/>
                  </a:moveTo>
                  <a:lnTo>
                    <a:pt x="4434171" y="0"/>
                  </a:lnTo>
                  <a:cubicBezTo>
                    <a:pt x="4440358" y="0"/>
                    <a:pt x="4446292" y="2458"/>
                    <a:pt x="4450667" y="6833"/>
                  </a:cubicBezTo>
                  <a:cubicBezTo>
                    <a:pt x="4455042" y="11208"/>
                    <a:pt x="4457500" y="17142"/>
                    <a:pt x="4457500" y="23329"/>
                  </a:cubicBezTo>
                  <a:lnTo>
                    <a:pt x="4457500" y="2415739"/>
                  </a:lnTo>
                  <a:cubicBezTo>
                    <a:pt x="4457500" y="2428623"/>
                    <a:pt x="4447056" y="2439068"/>
                    <a:pt x="4434171" y="2439068"/>
                  </a:cubicBezTo>
                  <a:lnTo>
                    <a:pt x="23329" y="2439068"/>
                  </a:lnTo>
                  <a:cubicBezTo>
                    <a:pt x="17142" y="2439068"/>
                    <a:pt x="11208" y="2436611"/>
                    <a:pt x="6833" y="2432235"/>
                  </a:cubicBezTo>
                  <a:cubicBezTo>
                    <a:pt x="2458" y="2427860"/>
                    <a:pt x="0" y="2421926"/>
                    <a:pt x="0" y="2415739"/>
                  </a:cubicBezTo>
                  <a:lnTo>
                    <a:pt x="0" y="23329"/>
                  </a:lnTo>
                  <a:cubicBezTo>
                    <a:pt x="0" y="10445"/>
                    <a:pt x="10445" y="0"/>
                    <a:pt x="23329" y="0"/>
                  </a:cubicBezTo>
                  <a:close/>
                </a:path>
              </a:pathLst>
            </a:custGeom>
            <a:solidFill>
              <a:srgbClr val="F8D3D3"/>
            </a:solidFill>
            <a:ln w="57150" cap="rnd">
              <a:solidFill>
                <a:srgbClr val="000000"/>
              </a:solidFill>
              <a:prstDash val="solid"/>
              <a:round/>
            </a:ln>
          </p:spPr>
        </p:sp>
        <p:sp>
          <p:nvSpPr>
            <p:cNvPr name="TextBox 4" id="4"/>
            <p:cNvSpPr txBox="true"/>
            <p:nvPr/>
          </p:nvSpPr>
          <p:spPr>
            <a:xfrm>
              <a:off x="0" y="-38100"/>
              <a:ext cx="4457500" cy="2477168"/>
            </a:xfrm>
            <a:prstGeom prst="rect">
              <a:avLst/>
            </a:prstGeom>
          </p:spPr>
          <p:txBody>
            <a:bodyPr anchor="ctr" rtlCol="false" tIns="50800" lIns="50800" bIns="50800" rIns="50800"/>
            <a:lstStyle/>
            <a:p>
              <a:pPr algn="ctr">
                <a:lnSpc>
                  <a:spcPts val="2659"/>
                </a:lnSpc>
                <a:spcBef>
                  <a:spcPct val="0"/>
                </a:spcBef>
              </a:pPr>
            </a:p>
          </p:txBody>
        </p:sp>
      </p:grpSp>
      <p:sp>
        <p:nvSpPr>
          <p:cNvPr name="Freeform 5" id="5"/>
          <p:cNvSpPr/>
          <p:nvPr/>
        </p:nvSpPr>
        <p:spPr>
          <a:xfrm flipH="false" flipV="false" rot="0">
            <a:off x="403891" y="197194"/>
            <a:ext cx="1617279" cy="1663012"/>
          </a:xfrm>
          <a:custGeom>
            <a:avLst/>
            <a:gdLst/>
            <a:ahLst/>
            <a:cxnLst/>
            <a:rect r="r" b="b" t="t" l="l"/>
            <a:pathLst>
              <a:path h="1663012" w="1617279">
                <a:moveTo>
                  <a:pt x="0" y="0"/>
                </a:moveTo>
                <a:lnTo>
                  <a:pt x="1617279" y="0"/>
                </a:lnTo>
                <a:lnTo>
                  <a:pt x="1617279" y="1663012"/>
                </a:lnTo>
                <a:lnTo>
                  <a:pt x="0" y="166301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102149">
            <a:off x="14983950" y="-684177"/>
            <a:ext cx="3578938" cy="3180781"/>
          </a:xfrm>
          <a:custGeom>
            <a:avLst/>
            <a:gdLst/>
            <a:ahLst/>
            <a:cxnLst/>
            <a:rect r="r" b="b" t="t" l="l"/>
            <a:pathLst>
              <a:path h="3180781" w="3578938">
                <a:moveTo>
                  <a:pt x="0" y="0"/>
                </a:moveTo>
                <a:lnTo>
                  <a:pt x="3578937" y="0"/>
                </a:lnTo>
                <a:lnTo>
                  <a:pt x="3578937" y="3180781"/>
                </a:lnTo>
                <a:lnTo>
                  <a:pt x="0" y="318078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1019162">
            <a:off x="16836548" y="8056774"/>
            <a:ext cx="1679132" cy="2403052"/>
          </a:xfrm>
          <a:custGeom>
            <a:avLst/>
            <a:gdLst/>
            <a:ahLst/>
            <a:cxnLst/>
            <a:rect r="r" b="b" t="t" l="l"/>
            <a:pathLst>
              <a:path h="2403052" w="1679132">
                <a:moveTo>
                  <a:pt x="0" y="0"/>
                </a:moveTo>
                <a:lnTo>
                  <a:pt x="1679132" y="0"/>
                </a:lnTo>
                <a:lnTo>
                  <a:pt x="1679132" y="2403052"/>
                </a:lnTo>
                <a:lnTo>
                  <a:pt x="0" y="240305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8" id="8"/>
          <p:cNvSpPr/>
          <p:nvPr/>
        </p:nvSpPr>
        <p:spPr>
          <a:xfrm flipH="false" flipV="false" rot="0">
            <a:off x="0" y="5650859"/>
            <a:ext cx="3217390" cy="6650934"/>
          </a:xfrm>
          <a:custGeom>
            <a:avLst/>
            <a:gdLst/>
            <a:ahLst/>
            <a:cxnLst/>
            <a:rect r="r" b="b" t="t" l="l"/>
            <a:pathLst>
              <a:path h="6650934" w="3217390">
                <a:moveTo>
                  <a:pt x="0" y="0"/>
                </a:moveTo>
                <a:lnTo>
                  <a:pt x="3217390" y="0"/>
                </a:lnTo>
                <a:lnTo>
                  <a:pt x="3217390" y="6650934"/>
                </a:lnTo>
                <a:lnTo>
                  <a:pt x="0" y="6650934"/>
                </a:lnTo>
                <a:lnTo>
                  <a:pt x="0" y="0"/>
                </a:lnTo>
                <a:close/>
              </a:path>
            </a:pathLst>
          </a:custGeom>
          <a:blipFill>
            <a:blip r:embed="rId8"/>
            <a:stretch>
              <a:fillRect l="0" t="0" r="0" b="0"/>
            </a:stretch>
          </a:blipFill>
        </p:spPr>
      </p:sp>
      <p:sp>
        <p:nvSpPr>
          <p:cNvPr name="Freeform 9" id="9"/>
          <p:cNvSpPr/>
          <p:nvPr/>
        </p:nvSpPr>
        <p:spPr>
          <a:xfrm flipH="false" flipV="false" rot="0">
            <a:off x="2021170" y="3103128"/>
            <a:ext cx="894280" cy="917211"/>
          </a:xfrm>
          <a:custGeom>
            <a:avLst/>
            <a:gdLst/>
            <a:ahLst/>
            <a:cxnLst/>
            <a:rect r="r" b="b" t="t" l="l"/>
            <a:pathLst>
              <a:path h="917211" w="894280">
                <a:moveTo>
                  <a:pt x="0" y="0"/>
                </a:moveTo>
                <a:lnTo>
                  <a:pt x="894281" y="0"/>
                </a:lnTo>
                <a:lnTo>
                  <a:pt x="894281" y="917211"/>
                </a:lnTo>
                <a:lnTo>
                  <a:pt x="0" y="917211"/>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0" id="10"/>
          <p:cNvSpPr/>
          <p:nvPr/>
        </p:nvSpPr>
        <p:spPr>
          <a:xfrm flipH="false" flipV="false" rot="0">
            <a:off x="2021170" y="4354268"/>
            <a:ext cx="913657" cy="937084"/>
          </a:xfrm>
          <a:custGeom>
            <a:avLst/>
            <a:gdLst/>
            <a:ahLst/>
            <a:cxnLst/>
            <a:rect r="r" b="b" t="t" l="l"/>
            <a:pathLst>
              <a:path h="937084" w="913657">
                <a:moveTo>
                  <a:pt x="0" y="0"/>
                </a:moveTo>
                <a:lnTo>
                  <a:pt x="913657" y="0"/>
                </a:lnTo>
                <a:lnTo>
                  <a:pt x="913657" y="937084"/>
                </a:lnTo>
                <a:lnTo>
                  <a:pt x="0" y="937084"/>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1" id="11"/>
          <p:cNvSpPr/>
          <p:nvPr/>
        </p:nvSpPr>
        <p:spPr>
          <a:xfrm flipH="false" flipV="false" rot="0">
            <a:off x="3007847" y="5389578"/>
            <a:ext cx="871559" cy="893907"/>
          </a:xfrm>
          <a:custGeom>
            <a:avLst/>
            <a:gdLst/>
            <a:ahLst/>
            <a:cxnLst/>
            <a:rect r="r" b="b" t="t" l="l"/>
            <a:pathLst>
              <a:path h="893907" w="871559">
                <a:moveTo>
                  <a:pt x="0" y="0"/>
                </a:moveTo>
                <a:lnTo>
                  <a:pt x="871559" y="0"/>
                </a:lnTo>
                <a:lnTo>
                  <a:pt x="871559" y="893907"/>
                </a:lnTo>
                <a:lnTo>
                  <a:pt x="0" y="893907"/>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2" id="12"/>
          <p:cNvSpPr/>
          <p:nvPr/>
        </p:nvSpPr>
        <p:spPr>
          <a:xfrm flipH="false" flipV="false" rot="0">
            <a:off x="1028700" y="2193840"/>
            <a:ext cx="853115" cy="874990"/>
          </a:xfrm>
          <a:custGeom>
            <a:avLst/>
            <a:gdLst/>
            <a:ahLst/>
            <a:cxnLst/>
            <a:rect r="r" b="b" t="t" l="l"/>
            <a:pathLst>
              <a:path h="874990" w="853115">
                <a:moveTo>
                  <a:pt x="0" y="0"/>
                </a:moveTo>
                <a:lnTo>
                  <a:pt x="853115" y="0"/>
                </a:lnTo>
                <a:lnTo>
                  <a:pt x="853115" y="874990"/>
                </a:lnTo>
                <a:lnTo>
                  <a:pt x="0" y="874990"/>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3" id="13"/>
          <p:cNvSpPr/>
          <p:nvPr/>
        </p:nvSpPr>
        <p:spPr>
          <a:xfrm flipH="false" flipV="false" rot="0">
            <a:off x="2965750" y="6672278"/>
            <a:ext cx="913657" cy="937084"/>
          </a:xfrm>
          <a:custGeom>
            <a:avLst/>
            <a:gdLst/>
            <a:ahLst/>
            <a:cxnLst/>
            <a:rect r="r" b="b" t="t" l="l"/>
            <a:pathLst>
              <a:path h="937084" w="913657">
                <a:moveTo>
                  <a:pt x="0" y="0"/>
                </a:moveTo>
                <a:lnTo>
                  <a:pt x="913656" y="0"/>
                </a:lnTo>
                <a:lnTo>
                  <a:pt x="913656" y="937084"/>
                </a:lnTo>
                <a:lnTo>
                  <a:pt x="0" y="937084"/>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14" id="14"/>
          <p:cNvSpPr/>
          <p:nvPr/>
        </p:nvSpPr>
        <p:spPr>
          <a:xfrm flipH="false" flipV="false" rot="0">
            <a:off x="3936467" y="8077568"/>
            <a:ext cx="876289" cy="898758"/>
          </a:xfrm>
          <a:custGeom>
            <a:avLst/>
            <a:gdLst/>
            <a:ahLst/>
            <a:cxnLst/>
            <a:rect r="r" b="b" t="t" l="l"/>
            <a:pathLst>
              <a:path h="898758" w="876289">
                <a:moveTo>
                  <a:pt x="0" y="0"/>
                </a:moveTo>
                <a:lnTo>
                  <a:pt x="876290" y="0"/>
                </a:lnTo>
                <a:lnTo>
                  <a:pt x="876290" y="898758"/>
                </a:lnTo>
                <a:lnTo>
                  <a:pt x="0" y="898758"/>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TextBox 15" id="15"/>
          <p:cNvSpPr txBox="true"/>
          <p:nvPr/>
        </p:nvSpPr>
        <p:spPr>
          <a:xfrm rot="0">
            <a:off x="1608695" y="599546"/>
            <a:ext cx="14722647" cy="1426704"/>
          </a:xfrm>
          <a:prstGeom prst="rect">
            <a:avLst/>
          </a:prstGeom>
        </p:spPr>
        <p:txBody>
          <a:bodyPr anchor="t" rtlCol="false" tIns="0" lIns="0" bIns="0" rIns="0">
            <a:spAutoFit/>
          </a:bodyPr>
          <a:lstStyle/>
          <a:p>
            <a:pPr algn="ctr">
              <a:lnSpc>
                <a:spcPts val="5544"/>
              </a:lnSpc>
            </a:pPr>
            <a:r>
              <a:rPr lang="en-US" sz="5544">
                <a:solidFill>
                  <a:srgbClr val="000000"/>
                </a:solidFill>
                <a:latin typeface="Fredoka"/>
              </a:rPr>
              <a:t>Prosedur dan Proses Pendaftaran </a:t>
            </a:r>
          </a:p>
          <a:p>
            <a:pPr algn="ctr">
              <a:lnSpc>
                <a:spcPts val="5544"/>
              </a:lnSpc>
            </a:pPr>
            <a:r>
              <a:rPr lang="en-US" sz="5544">
                <a:solidFill>
                  <a:srgbClr val="000000"/>
                </a:solidFill>
                <a:latin typeface="Fredoka"/>
              </a:rPr>
              <a:t>Jenjang PAUD Nonformal</a:t>
            </a:r>
          </a:p>
        </p:txBody>
      </p:sp>
      <p:sp>
        <p:nvSpPr>
          <p:cNvPr name="TextBox 16" id="16"/>
          <p:cNvSpPr txBox="true"/>
          <p:nvPr/>
        </p:nvSpPr>
        <p:spPr>
          <a:xfrm rot="0">
            <a:off x="2021170" y="2367155"/>
            <a:ext cx="13482232" cy="530225"/>
          </a:xfrm>
          <a:prstGeom prst="rect">
            <a:avLst/>
          </a:prstGeom>
        </p:spPr>
        <p:txBody>
          <a:bodyPr anchor="t" rtlCol="false" tIns="0" lIns="0" bIns="0" rIns="0">
            <a:spAutoFit/>
          </a:bodyPr>
          <a:lstStyle/>
          <a:p>
            <a:pPr algn="ctr">
              <a:lnSpc>
                <a:spcPts val="3999"/>
              </a:lnSpc>
            </a:pPr>
            <a:r>
              <a:rPr lang="en-US" sz="3999">
                <a:solidFill>
                  <a:srgbClr val="15110F"/>
                </a:solidFill>
                <a:latin typeface="DM Sans"/>
              </a:rPr>
              <a:t>Pendaftar mengakses laman PPDB yang telah disediakan</a:t>
            </a:r>
          </a:p>
        </p:txBody>
      </p:sp>
      <p:sp>
        <p:nvSpPr>
          <p:cNvPr name="TextBox 17" id="17"/>
          <p:cNvSpPr txBox="true"/>
          <p:nvPr/>
        </p:nvSpPr>
        <p:spPr>
          <a:xfrm rot="0">
            <a:off x="3175124" y="3145030"/>
            <a:ext cx="14500990" cy="1035050"/>
          </a:xfrm>
          <a:prstGeom prst="rect">
            <a:avLst/>
          </a:prstGeom>
        </p:spPr>
        <p:txBody>
          <a:bodyPr anchor="t" rtlCol="false" tIns="0" lIns="0" bIns="0" rIns="0">
            <a:spAutoFit/>
          </a:bodyPr>
          <a:lstStyle/>
          <a:p>
            <a:pPr algn="l">
              <a:lnSpc>
                <a:spcPts val="3999"/>
              </a:lnSpc>
            </a:pPr>
            <a:r>
              <a:rPr lang="en-US" sz="3999">
                <a:solidFill>
                  <a:srgbClr val="15110F"/>
                </a:solidFill>
                <a:latin typeface="DM Sans"/>
              </a:rPr>
              <a:t>login dengan menggunakan Username dan Password yang telah diberikan</a:t>
            </a:r>
          </a:p>
        </p:txBody>
      </p:sp>
      <p:sp>
        <p:nvSpPr>
          <p:cNvPr name="TextBox 18" id="18"/>
          <p:cNvSpPr txBox="true"/>
          <p:nvPr/>
        </p:nvSpPr>
        <p:spPr>
          <a:xfrm rot="0">
            <a:off x="3145749" y="4592653"/>
            <a:ext cx="12167240" cy="530225"/>
          </a:xfrm>
          <a:prstGeom prst="rect">
            <a:avLst/>
          </a:prstGeom>
        </p:spPr>
        <p:txBody>
          <a:bodyPr anchor="t" rtlCol="false" tIns="0" lIns="0" bIns="0" rIns="0">
            <a:spAutoFit/>
          </a:bodyPr>
          <a:lstStyle/>
          <a:p>
            <a:pPr algn="l">
              <a:lnSpc>
                <a:spcPts val="3999"/>
              </a:lnSpc>
            </a:pPr>
            <a:r>
              <a:rPr lang="en-US" sz="3999">
                <a:solidFill>
                  <a:srgbClr val="15110F"/>
                </a:solidFill>
                <a:latin typeface="DM Sans"/>
              </a:rPr>
              <a:t>Pendaftar mencetak formulir bukti pendaftaran</a:t>
            </a:r>
          </a:p>
        </p:txBody>
      </p:sp>
      <p:sp>
        <p:nvSpPr>
          <p:cNvPr name="TextBox 19" id="19"/>
          <p:cNvSpPr txBox="true"/>
          <p:nvPr/>
        </p:nvSpPr>
        <p:spPr>
          <a:xfrm rot="0">
            <a:off x="4108357" y="5370528"/>
            <a:ext cx="14500990" cy="1035050"/>
          </a:xfrm>
          <a:prstGeom prst="rect">
            <a:avLst/>
          </a:prstGeom>
        </p:spPr>
        <p:txBody>
          <a:bodyPr anchor="t" rtlCol="false" tIns="0" lIns="0" bIns="0" rIns="0">
            <a:spAutoFit/>
          </a:bodyPr>
          <a:lstStyle/>
          <a:p>
            <a:pPr algn="l">
              <a:lnSpc>
                <a:spcPts val="3999"/>
              </a:lnSpc>
            </a:pPr>
            <a:r>
              <a:rPr lang="en-US" sz="3999">
                <a:solidFill>
                  <a:srgbClr val="15110F"/>
                </a:solidFill>
                <a:latin typeface="DM Sans"/>
              </a:rPr>
              <a:t>Pendaftar mengunggah berkas yang dipersyaratkan untuk diverifikasi pada laman PPDB</a:t>
            </a:r>
          </a:p>
        </p:txBody>
      </p:sp>
      <p:sp>
        <p:nvSpPr>
          <p:cNvPr name="TextBox 20" id="20"/>
          <p:cNvSpPr txBox="true"/>
          <p:nvPr/>
        </p:nvSpPr>
        <p:spPr>
          <a:xfrm rot="0">
            <a:off x="4108357" y="6748478"/>
            <a:ext cx="13150943" cy="1035050"/>
          </a:xfrm>
          <a:prstGeom prst="rect">
            <a:avLst/>
          </a:prstGeom>
        </p:spPr>
        <p:txBody>
          <a:bodyPr anchor="t" rtlCol="false" tIns="0" lIns="0" bIns="0" rIns="0">
            <a:spAutoFit/>
          </a:bodyPr>
          <a:lstStyle/>
          <a:p>
            <a:pPr algn="l">
              <a:lnSpc>
                <a:spcPts val="3999"/>
              </a:lnSpc>
            </a:pPr>
            <a:r>
              <a:rPr lang="en-US" sz="3999">
                <a:solidFill>
                  <a:srgbClr val="15110F"/>
                </a:solidFill>
                <a:latin typeface="DM Sans"/>
              </a:rPr>
              <a:t>Panitia PPDB sekolah melakukan verifikasi dokumen pendaftaran </a:t>
            </a:r>
          </a:p>
        </p:txBody>
      </p:sp>
      <p:sp>
        <p:nvSpPr>
          <p:cNvPr name="TextBox 21" id="21"/>
          <p:cNvSpPr txBox="true"/>
          <p:nvPr/>
        </p:nvSpPr>
        <p:spPr>
          <a:xfrm rot="0">
            <a:off x="5114625" y="7940120"/>
            <a:ext cx="12144675" cy="1539875"/>
          </a:xfrm>
          <a:prstGeom prst="rect">
            <a:avLst/>
          </a:prstGeom>
        </p:spPr>
        <p:txBody>
          <a:bodyPr anchor="t" rtlCol="false" tIns="0" lIns="0" bIns="0" rIns="0">
            <a:spAutoFit/>
          </a:bodyPr>
          <a:lstStyle/>
          <a:p>
            <a:pPr algn="l">
              <a:lnSpc>
                <a:spcPts val="3999"/>
              </a:lnSpc>
            </a:pPr>
            <a:r>
              <a:rPr lang="en-US" sz="3999">
                <a:solidFill>
                  <a:srgbClr val="15110F"/>
                </a:solidFill>
                <a:latin typeface="DM Sans"/>
              </a:rPr>
              <a:t>Panitia PPDB sekolah mencentang kelengkapan berkas, jika telah sesuai  memberikan bukti verifikasi berkas</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FD9F43"/>
        </a:solidFill>
      </p:bgPr>
    </p:bg>
    <p:spTree>
      <p:nvGrpSpPr>
        <p:cNvPr id="1" name=""/>
        <p:cNvGrpSpPr/>
        <p:nvPr/>
      </p:nvGrpSpPr>
      <p:grpSpPr>
        <a:xfrm>
          <a:off x="0" y="0"/>
          <a:ext cx="0" cy="0"/>
          <a:chOff x="0" y="0"/>
          <a:chExt cx="0" cy="0"/>
        </a:xfrm>
      </p:grpSpPr>
      <p:grpSp>
        <p:nvGrpSpPr>
          <p:cNvPr name="Group 2" id="2"/>
          <p:cNvGrpSpPr/>
          <p:nvPr/>
        </p:nvGrpSpPr>
        <p:grpSpPr>
          <a:xfrm rot="0">
            <a:off x="1182592" y="921406"/>
            <a:ext cx="16230600" cy="8400841"/>
            <a:chOff x="0" y="0"/>
            <a:chExt cx="4274726" cy="2212567"/>
          </a:xfrm>
        </p:grpSpPr>
        <p:sp>
          <p:nvSpPr>
            <p:cNvPr name="Freeform 3" id="3"/>
            <p:cNvSpPr/>
            <p:nvPr/>
          </p:nvSpPr>
          <p:spPr>
            <a:xfrm flipH="false" flipV="false" rot="0">
              <a:off x="0" y="0"/>
              <a:ext cx="4274726" cy="2212567"/>
            </a:xfrm>
            <a:custGeom>
              <a:avLst/>
              <a:gdLst/>
              <a:ahLst/>
              <a:cxnLst/>
              <a:rect r="r" b="b" t="t" l="l"/>
              <a:pathLst>
                <a:path h="2212567" w="4274726">
                  <a:moveTo>
                    <a:pt x="24327" y="0"/>
                  </a:moveTo>
                  <a:lnTo>
                    <a:pt x="4250399" y="0"/>
                  </a:lnTo>
                  <a:cubicBezTo>
                    <a:pt x="4263834" y="0"/>
                    <a:pt x="4274726" y="10891"/>
                    <a:pt x="4274726" y="24327"/>
                  </a:cubicBezTo>
                  <a:lnTo>
                    <a:pt x="4274726" y="2188240"/>
                  </a:lnTo>
                  <a:cubicBezTo>
                    <a:pt x="4274726" y="2194692"/>
                    <a:pt x="4272163" y="2200880"/>
                    <a:pt x="4267601" y="2205442"/>
                  </a:cubicBezTo>
                  <a:cubicBezTo>
                    <a:pt x="4263039" y="2210004"/>
                    <a:pt x="4256851" y="2212567"/>
                    <a:pt x="4250399" y="2212567"/>
                  </a:cubicBezTo>
                  <a:lnTo>
                    <a:pt x="24327" y="2212567"/>
                  </a:lnTo>
                  <a:cubicBezTo>
                    <a:pt x="10891" y="2212567"/>
                    <a:pt x="0" y="2201676"/>
                    <a:pt x="0" y="2188240"/>
                  </a:cubicBezTo>
                  <a:lnTo>
                    <a:pt x="0" y="24327"/>
                  </a:lnTo>
                  <a:cubicBezTo>
                    <a:pt x="0" y="10891"/>
                    <a:pt x="10891" y="0"/>
                    <a:pt x="24327" y="0"/>
                  </a:cubicBezTo>
                  <a:close/>
                </a:path>
              </a:pathLst>
            </a:custGeom>
            <a:solidFill>
              <a:srgbClr val="E4CA7D"/>
            </a:solidFill>
            <a:ln w="57150" cap="rnd">
              <a:solidFill>
                <a:srgbClr val="000000"/>
              </a:solidFill>
              <a:prstDash val="solid"/>
              <a:round/>
            </a:ln>
          </p:spPr>
        </p:sp>
        <p:sp>
          <p:nvSpPr>
            <p:cNvPr name="TextBox 4" id="4"/>
            <p:cNvSpPr txBox="true"/>
            <p:nvPr/>
          </p:nvSpPr>
          <p:spPr>
            <a:xfrm>
              <a:off x="0" y="-38100"/>
              <a:ext cx="4274726" cy="2250667"/>
            </a:xfrm>
            <a:prstGeom prst="rect">
              <a:avLst/>
            </a:prstGeom>
          </p:spPr>
          <p:txBody>
            <a:bodyPr anchor="ctr" rtlCol="false" tIns="50800" lIns="50800" bIns="50800" rIns="50800"/>
            <a:lstStyle/>
            <a:p>
              <a:pPr algn="ctr">
                <a:lnSpc>
                  <a:spcPts val="2659"/>
                </a:lnSpc>
                <a:spcBef>
                  <a:spcPct val="0"/>
                </a:spcBef>
              </a:pPr>
            </a:p>
          </p:txBody>
        </p:sp>
      </p:grpSp>
      <p:sp>
        <p:nvSpPr>
          <p:cNvPr name="Freeform 5" id="5"/>
          <p:cNvSpPr/>
          <p:nvPr/>
        </p:nvSpPr>
        <p:spPr>
          <a:xfrm flipH="true" flipV="false" rot="-1270461">
            <a:off x="15727255" y="-211383"/>
            <a:ext cx="2909249" cy="2265578"/>
          </a:xfrm>
          <a:custGeom>
            <a:avLst/>
            <a:gdLst/>
            <a:ahLst/>
            <a:cxnLst/>
            <a:rect r="r" b="b" t="t" l="l"/>
            <a:pathLst>
              <a:path h="2265578" w="2909249">
                <a:moveTo>
                  <a:pt x="2909249" y="0"/>
                </a:moveTo>
                <a:lnTo>
                  <a:pt x="0" y="0"/>
                </a:lnTo>
                <a:lnTo>
                  <a:pt x="0" y="2265578"/>
                </a:lnTo>
                <a:lnTo>
                  <a:pt x="2909249" y="2265578"/>
                </a:lnTo>
                <a:lnTo>
                  <a:pt x="2909249"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3723429">
            <a:off x="16367557" y="7943112"/>
            <a:ext cx="1207899" cy="2339756"/>
          </a:xfrm>
          <a:custGeom>
            <a:avLst/>
            <a:gdLst/>
            <a:ahLst/>
            <a:cxnLst/>
            <a:rect r="r" b="b" t="t" l="l"/>
            <a:pathLst>
              <a:path h="2339756" w="1207899">
                <a:moveTo>
                  <a:pt x="0" y="0"/>
                </a:moveTo>
                <a:lnTo>
                  <a:pt x="1207899" y="0"/>
                </a:lnTo>
                <a:lnTo>
                  <a:pt x="1207899" y="2339756"/>
                </a:lnTo>
                <a:lnTo>
                  <a:pt x="0" y="233975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true" flipV="false" rot="0">
            <a:off x="162373" y="4495328"/>
            <a:ext cx="5274368" cy="5261182"/>
          </a:xfrm>
          <a:custGeom>
            <a:avLst/>
            <a:gdLst/>
            <a:ahLst/>
            <a:cxnLst/>
            <a:rect r="r" b="b" t="t" l="l"/>
            <a:pathLst>
              <a:path h="5261182" w="5274368">
                <a:moveTo>
                  <a:pt x="5274368" y="0"/>
                </a:moveTo>
                <a:lnTo>
                  <a:pt x="0" y="0"/>
                </a:lnTo>
                <a:lnTo>
                  <a:pt x="0" y="5261182"/>
                </a:lnTo>
                <a:lnTo>
                  <a:pt x="5274368" y="5261182"/>
                </a:lnTo>
                <a:lnTo>
                  <a:pt x="5274368" y="0"/>
                </a:lnTo>
                <a:close/>
              </a:path>
            </a:pathLst>
          </a:custGeom>
          <a:blipFill>
            <a:blip r:embed="rId6"/>
            <a:stretch>
              <a:fillRect l="0" t="0" r="0" b="0"/>
            </a:stretch>
          </a:blipFill>
        </p:spPr>
      </p:sp>
      <p:sp>
        <p:nvSpPr>
          <p:cNvPr name="Freeform 8" id="8"/>
          <p:cNvSpPr/>
          <p:nvPr/>
        </p:nvSpPr>
        <p:spPr>
          <a:xfrm flipH="false" flipV="false" rot="0">
            <a:off x="4775268" y="5143500"/>
            <a:ext cx="1466171" cy="1233417"/>
          </a:xfrm>
          <a:custGeom>
            <a:avLst/>
            <a:gdLst/>
            <a:ahLst/>
            <a:cxnLst/>
            <a:rect r="r" b="b" t="t" l="l"/>
            <a:pathLst>
              <a:path h="1233417" w="1466171">
                <a:moveTo>
                  <a:pt x="0" y="0"/>
                </a:moveTo>
                <a:lnTo>
                  <a:pt x="1466171" y="0"/>
                </a:lnTo>
                <a:lnTo>
                  <a:pt x="1466171" y="1233417"/>
                </a:lnTo>
                <a:lnTo>
                  <a:pt x="0" y="1233417"/>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9" id="9"/>
          <p:cNvSpPr txBox="true"/>
          <p:nvPr/>
        </p:nvSpPr>
        <p:spPr>
          <a:xfrm rot="0">
            <a:off x="1402382" y="1798025"/>
            <a:ext cx="5919312" cy="2298761"/>
          </a:xfrm>
          <a:prstGeom prst="rect">
            <a:avLst/>
          </a:prstGeom>
        </p:spPr>
        <p:txBody>
          <a:bodyPr anchor="t" rtlCol="false" tIns="0" lIns="0" bIns="0" rIns="0">
            <a:spAutoFit/>
          </a:bodyPr>
          <a:lstStyle/>
          <a:p>
            <a:pPr algn="ctr">
              <a:lnSpc>
                <a:spcPts val="6008"/>
              </a:lnSpc>
            </a:pPr>
            <a:r>
              <a:rPr lang="en-US" sz="6008">
                <a:solidFill>
                  <a:srgbClr val="000000"/>
                </a:solidFill>
                <a:latin typeface="Fredoka"/>
              </a:rPr>
              <a:t>BERKAS YANG </a:t>
            </a:r>
          </a:p>
          <a:p>
            <a:pPr algn="ctr">
              <a:lnSpc>
                <a:spcPts val="6008"/>
              </a:lnSpc>
            </a:pPr>
            <a:r>
              <a:rPr lang="en-US" sz="6008">
                <a:solidFill>
                  <a:srgbClr val="000000"/>
                </a:solidFill>
                <a:latin typeface="Fredoka"/>
              </a:rPr>
              <a:t>HARUS DISIAPKAN </a:t>
            </a:r>
          </a:p>
        </p:txBody>
      </p:sp>
      <p:grpSp>
        <p:nvGrpSpPr>
          <p:cNvPr name="Group 10" id="10"/>
          <p:cNvGrpSpPr/>
          <p:nvPr/>
        </p:nvGrpSpPr>
        <p:grpSpPr>
          <a:xfrm rot="0">
            <a:off x="7321694" y="1354008"/>
            <a:ext cx="9860185" cy="7578985"/>
            <a:chOff x="0" y="0"/>
            <a:chExt cx="13146913" cy="10105313"/>
          </a:xfrm>
        </p:grpSpPr>
        <p:sp>
          <p:nvSpPr>
            <p:cNvPr name="Freeform 11" id="11"/>
            <p:cNvSpPr/>
            <p:nvPr/>
          </p:nvSpPr>
          <p:spPr>
            <a:xfrm flipH="false" flipV="false" rot="0">
              <a:off x="0" y="1675903"/>
              <a:ext cx="886733" cy="795843"/>
            </a:xfrm>
            <a:custGeom>
              <a:avLst/>
              <a:gdLst/>
              <a:ahLst/>
              <a:cxnLst/>
              <a:rect r="r" b="b" t="t" l="l"/>
              <a:pathLst>
                <a:path h="795843" w="886733">
                  <a:moveTo>
                    <a:pt x="0" y="0"/>
                  </a:moveTo>
                  <a:lnTo>
                    <a:pt x="886733" y="0"/>
                  </a:lnTo>
                  <a:lnTo>
                    <a:pt x="886733" y="795843"/>
                  </a:lnTo>
                  <a:lnTo>
                    <a:pt x="0" y="795843"/>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12" id="12"/>
            <p:cNvSpPr txBox="true"/>
            <p:nvPr/>
          </p:nvSpPr>
          <p:spPr>
            <a:xfrm rot="0">
              <a:off x="1302357" y="85725"/>
              <a:ext cx="11626574" cy="1988100"/>
            </a:xfrm>
            <a:prstGeom prst="rect">
              <a:avLst/>
            </a:prstGeom>
          </p:spPr>
          <p:txBody>
            <a:bodyPr anchor="t" rtlCol="false" tIns="0" lIns="0" bIns="0" rIns="0">
              <a:spAutoFit/>
            </a:bodyPr>
            <a:lstStyle/>
            <a:p>
              <a:pPr algn="l">
                <a:lnSpc>
                  <a:spcPts val="4656"/>
                </a:lnSpc>
              </a:pPr>
              <a:r>
                <a:rPr lang="en-US" sz="4656">
                  <a:solidFill>
                    <a:srgbClr val="472900"/>
                  </a:solidFill>
                  <a:latin typeface="Dekko"/>
                </a:rPr>
                <a:t>scan bukti cetak pendaftaran online;</a:t>
              </a:r>
            </a:p>
            <a:p>
              <a:pPr algn="ctr">
                <a:lnSpc>
                  <a:spcPts val="7747"/>
                </a:lnSpc>
              </a:pPr>
            </a:p>
          </p:txBody>
        </p:sp>
        <p:sp>
          <p:nvSpPr>
            <p:cNvPr name="TextBox 13" id="13"/>
            <p:cNvSpPr txBox="true"/>
            <p:nvPr/>
          </p:nvSpPr>
          <p:spPr>
            <a:xfrm rot="0">
              <a:off x="1302357" y="1291516"/>
              <a:ext cx="11626574" cy="3896197"/>
            </a:xfrm>
            <a:prstGeom prst="rect">
              <a:avLst/>
            </a:prstGeom>
          </p:spPr>
          <p:txBody>
            <a:bodyPr anchor="t" rtlCol="false" tIns="0" lIns="0" bIns="0" rIns="0">
              <a:spAutoFit/>
            </a:bodyPr>
            <a:lstStyle/>
            <a:p>
              <a:pPr algn="l">
                <a:lnSpc>
                  <a:spcPts val="4571"/>
                </a:lnSpc>
              </a:pPr>
              <a:r>
                <a:rPr lang="en-US" sz="4571">
                  <a:solidFill>
                    <a:srgbClr val="472900"/>
                  </a:solidFill>
                  <a:latin typeface="Dekko"/>
                </a:rPr>
                <a:t>scan surat Pernyataan Tanggungjawab Mutlak bermaterai yangditandatangani oleh orangtua/wali (diunduh dari laman PPDB)</a:t>
              </a:r>
            </a:p>
          </p:txBody>
        </p:sp>
        <p:sp>
          <p:nvSpPr>
            <p:cNvPr name="TextBox 14" id="14"/>
            <p:cNvSpPr txBox="true"/>
            <p:nvPr/>
          </p:nvSpPr>
          <p:spPr>
            <a:xfrm rot="0">
              <a:off x="1302357" y="5360832"/>
              <a:ext cx="11844557" cy="1631535"/>
            </a:xfrm>
            <a:prstGeom prst="rect">
              <a:avLst/>
            </a:prstGeom>
          </p:spPr>
          <p:txBody>
            <a:bodyPr anchor="t" rtlCol="false" tIns="0" lIns="0" bIns="0" rIns="0">
              <a:spAutoFit/>
            </a:bodyPr>
            <a:lstStyle/>
            <a:p>
              <a:pPr algn="l">
                <a:lnSpc>
                  <a:spcPts val="4656"/>
                </a:lnSpc>
              </a:pPr>
              <a:r>
                <a:rPr lang="en-US" sz="4656">
                  <a:solidFill>
                    <a:srgbClr val="472900"/>
                  </a:solidFill>
                  <a:latin typeface="Dekko"/>
                </a:rPr>
                <a:t>scan pas foto 3x4;</a:t>
              </a:r>
            </a:p>
            <a:p>
              <a:pPr algn="l">
                <a:lnSpc>
                  <a:spcPts val="4656"/>
                </a:lnSpc>
              </a:pPr>
            </a:p>
          </p:txBody>
        </p:sp>
        <p:sp>
          <p:nvSpPr>
            <p:cNvPr name="TextBox 15" id="15"/>
            <p:cNvSpPr txBox="true"/>
            <p:nvPr/>
          </p:nvSpPr>
          <p:spPr>
            <a:xfrm rot="0">
              <a:off x="1302357" y="6586163"/>
              <a:ext cx="9998613" cy="2411307"/>
            </a:xfrm>
            <a:prstGeom prst="rect">
              <a:avLst/>
            </a:prstGeom>
          </p:spPr>
          <p:txBody>
            <a:bodyPr anchor="t" rtlCol="false" tIns="0" lIns="0" bIns="0" rIns="0">
              <a:spAutoFit/>
            </a:bodyPr>
            <a:lstStyle/>
            <a:p>
              <a:pPr algn="l">
                <a:lnSpc>
                  <a:spcPts val="4656"/>
                </a:lnSpc>
              </a:pPr>
              <a:r>
                <a:rPr lang="en-US" sz="4656">
                  <a:solidFill>
                    <a:srgbClr val="472900"/>
                  </a:solidFill>
                  <a:latin typeface="Dekko"/>
                </a:rPr>
                <a:t>scan Akta Kelahiran atau surat keterangan lahir;</a:t>
              </a:r>
            </a:p>
            <a:p>
              <a:pPr algn="l">
                <a:lnSpc>
                  <a:spcPts val="4656"/>
                </a:lnSpc>
              </a:pPr>
            </a:p>
          </p:txBody>
        </p:sp>
        <p:sp>
          <p:nvSpPr>
            <p:cNvPr name="TextBox 16" id="16"/>
            <p:cNvSpPr txBox="true"/>
            <p:nvPr/>
          </p:nvSpPr>
          <p:spPr>
            <a:xfrm rot="0">
              <a:off x="1193365" y="8473778"/>
              <a:ext cx="11844557" cy="1631535"/>
            </a:xfrm>
            <a:prstGeom prst="rect">
              <a:avLst/>
            </a:prstGeom>
          </p:spPr>
          <p:txBody>
            <a:bodyPr anchor="t" rtlCol="false" tIns="0" lIns="0" bIns="0" rIns="0">
              <a:spAutoFit/>
            </a:bodyPr>
            <a:lstStyle/>
            <a:p>
              <a:pPr algn="l">
                <a:lnSpc>
                  <a:spcPts val="4656"/>
                </a:lnSpc>
              </a:pPr>
              <a:r>
                <a:rPr lang="en-US" sz="4656">
                  <a:solidFill>
                    <a:srgbClr val="472900"/>
                  </a:solidFill>
                  <a:latin typeface="Dekko"/>
                </a:rPr>
                <a:t>scan Kartu Keluarga atau Surat Keterangan Domisili;</a:t>
              </a:r>
            </a:p>
          </p:txBody>
        </p:sp>
        <p:sp>
          <p:nvSpPr>
            <p:cNvPr name="Freeform 17" id="17"/>
            <p:cNvSpPr/>
            <p:nvPr/>
          </p:nvSpPr>
          <p:spPr>
            <a:xfrm flipH="false" flipV="false" rot="0">
              <a:off x="0" y="5275107"/>
              <a:ext cx="956691" cy="858630"/>
            </a:xfrm>
            <a:custGeom>
              <a:avLst/>
              <a:gdLst/>
              <a:ahLst/>
              <a:cxnLst/>
              <a:rect r="r" b="b" t="t" l="l"/>
              <a:pathLst>
                <a:path h="858630" w="956691">
                  <a:moveTo>
                    <a:pt x="0" y="0"/>
                  </a:moveTo>
                  <a:lnTo>
                    <a:pt x="956691" y="0"/>
                  </a:lnTo>
                  <a:lnTo>
                    <a:pt x="956691" y="858630"/>
                  </a:lnTo>
                  <a:lnTo>
                    <a:pt x="0" y="85863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8" id="18"/>
            <p:cNvSpPr/>
            <p:nvPr/>
          </p:nvSpPr>
          <p:spPr>
            <a:xfrm flipH="false" flipV="false" rot="0">
              <a:off x="0" y="6890324"/>
              <a:ext cx="956691" cy="858630"/>
            </a:xfrm>
            <a:custGeom>
              <a:avLst/>
              <a:gdLst/>
              <a:ahLst/>
              <a:cxnLst/>
              <a:rect r="r" b="b" t="t" l="l"/>
              <a:pathLst>
                <a:path h="858630" w="956691">
                  <a:moveTo>
                    <a:pt x="0" y="0"/>
                  </a:moveTo>
                  <a:lnTo>
                    <a:pt x="956691" y="0"/>
                  </a:lnTo>
                  <a:lnTo>
                    <a:pt x="956691" y="858630"/>
                  </a:lnTo>
                  <a:lnTo>
                    <a:pt x="0" y="85863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9" id="19"/>
            <p:cNvSpPr/>
            <p:nvPr/>
          </p:nvSpPr>
          <p:spPr>
            <a:xfrm flipH="false" flipV="false" rot="0">
              <a:off x="0" y="0"/>
              <a:ext cx="886733" cy="795843"/>
            </a:xfrm>
            <a:custGeom>
              <a:avLst/>
              <a:gdLst/>
              <a:ahLst/>
              <a:cxnLst/>
              <a:rect r="r" b="b" t="t" l="l"/>
              <a:pathLst>
                <a:path h="795843" w="886733">
                  <a:moveTo>
                    <a:pt x="0" y="0"/>
                  </a:moveTo>
                  <a:lnTo>
                    <a:pt x="886733" y="0"/>
                  </a:lnTo>
                  <a:lnTo>
                    <a:pt x="886733" y="795843"/>
                  </a:lnTo>
                  <a:lnTo>
                    <a:pt x="0" y="795843"/>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20" id="20"/>
            <p:cNvSpPr/>
            <p:nvPr/>
          </p:nvSpPr>
          <p:spPr>
            <a:xfrm flipH="false" flipV="false" rot="0">
              <a:off x="0" y="8506209"/>
              <a:ext cx="886733" cy="795843"/>
            </a:xfrm>
            <a:custGeom>
              <a:avLst/>
              <a:gdLst/>
              <a:ahLst/>
              <a:cxnLst/>
              <a:rect r="r" b="b" t="t" l="l"/>
              <a:pathLst>
                <a:path h="795843" w="886733">
                  <a:moveTo>
                    <a:pt x="0" y="0"/>
                  </a:moveTo>
                  <a:lnTo>
                    <a:pt x="886733" y="0"/>
                  </a:lnTo>
                  <a:lnTo>
                    <a:pt x="886733" y="795844"/>
                  </a:lnTo>
                  <a:lnTo>
                    <a:pt x="0" y="795844"/>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DAGF7EiLwMY</dc:identifier>
  <dcterms:modified xsi:type="dcterms:W3CDTF">2011-08-01T06:04:30Z</dcterms:modified>
  <cp:revision>1</cp:revision>
  <dc:title>PPDB NF DAN PNF</dc:title>
</cp:coreProperties>
</file>