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3" r:id="rId10"/>
    <p:sldId id="274" r:id="rId11"/>
    <p:sldId id="275" r:id="rId12"/>
    <p:sldId id="276" r:id="rId13"/>
    <p:sldId id="277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</p:sldIdLst>
  <p:sldSz cx="18288000" cy="10287000"/>
  <p:notesSz cx="6858000" cy="9144000"/>
  <p:embeddedFontLst>
    <p:embeddedFont>
      <p:font typeface="Ahkio" panose="020B0604020202020204" charset="0"/>
      <p:regular r:id="rId37"/>
    </p:embeddedFont>
    <p:embeddedFont>
      <p:font typeface="Ahkio Heavy" panose="020B0604020202020204" charset="0"/>
      <p:regular r:id="rId38"/>
    </p:embeddedFont>
    <p:embeddedFont>
      <p:font typeface="Bobby Jones" panose="020B0604020202020204" charset="0"/>
      <p:regular r:id="rId39"/>
    </p:embeddedFont>
    <p:embeddedFont>
      <p:font typeface="Bobby Jones Condensed Soft" panose="020B0604020202020204" charset="0"/>
      <p:regular r:id="rId40"/>
    </p:embeddedFont>
    <p:embeddedFont>
      <p:font typeface="Bobby Jones Soft" panose="020B0604020202020204" charset="0"/>
      <p:regular r:id="rId41"/>
    </p:embeddedFont>
    <p:embeddedFont>
      <p:font typeface="Bree Serif" panose="020B0604020202020204" charset="0"/>
      <p:regular r:id="rId42"/>
    </p:embeddedFont>
    <p:embeddedFont>
      <p:font typeface="Calibri" panose="020F0502020204030204" pitchFamily="34" charset="0"/>
      <p:regular r:id="rId43"/>
      <p:bold r:id="rId44"/>
      <p:italic r:id="rId45"/>
      <p:boldItalic r:id="rId46"/>
    </p:embeddedFont>
    <p:embeddedFont>
      <p:font typeface="Dekko" panose="020B0604020202020204" charset="0"/>
      <p:regular r:id="rId47"/>
    </p:embeddedFont>
    <p:embeddedFont>
      <p:font typeface="Loubag Bold" panose="020B0604020202020204" charset="0"/>
      <p:regular r:id="rId48"/>
    </p:embeddedFont>
    <p:embeddedFont>
      <p:font typeface="Lucidity Condensed" panose="020B0604020202020204" charset="0"/>
      <p:regular r:id="rId49"/>
    </p:embeddedFont>
    <p:embeddedFont>
      <p:font typeface="Meteoritika" panose="020B0604020202020204" charset="0"/>
      <p:regular r:id="rId50"/>
    </p:embeddedFont>
    <p:embeddedFont>
      <p:font typeface="Open Sans" panose="020B0604020202020204" charset="0"/>
      <p:regular r:id="rId51"/>
    </p:embeddedFont>
    <p:embeddedFont>
      <p:font typeface="Open Sans Bold" panose="020B0604020202020204" charset="0"/>
      <p:regular r:id="rId52"/>
    </p:embeddedFont>
    <p:embeddedFont>
      <p:font typeface="Rubik Spray Paint" panose="020B0604020202020204" charset="-79"/>
      <p:regular r:id="rId53"/>
    </p:embeddedFont>
    <p:embeddedFont>
      <p:font typeface="Sarabun Bold" panose="020B0604020202020204" charset="-34"/>
      <p:regular r:id="rId54"/>
    </p:embeddedFont>
    <p:embeddedFont>
      <p:font typeface="Sarabun Ultra-Bold" panose="020B0604020202020204" charset="-34"/>
      <p:regular r:id="rId5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534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3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6.fntdata"/><Relationship Id="rId47" Type="http://schemas.openxmlformats.org/officeDocument/2006/relationships/font" Target="fonts/font11.fntdata"/><Relationship Id="rId50" Type="http://schemas.openxmlformats.org/officeDocument/2006/relationships/font" Target="fonts/font14.fntdata"/><Relationship Id="rId55" Type="http://schemas.openxmlformats.org/officeDocument/2006/relationships/font" Target="fonts/font19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font" Target="fonts/font9.fntdata"/><Relationship Id="rId53" Type="http://schemas.openxmlformats.org/officeDocument/2006/relationships/font" Target="fonts/font17.fntdata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7.fntdata"/><Relationship Id="rId48" Type="http://schemas.openxmlformats.org/officeDocument/2006/relationships/font" Target="fonts/font12.fntdata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font" Target="fonts/font15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2.fntdata"/><Relationship Id="rId46" Type="http://schemas.openxmlformats.org/officeDocument/2006/relationships/font" Target="fonts/font10.fntdata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font" Target="fonts/font5.fntdata"/><Relationship Id="rId54" Type="http://schemas.openxmlformats.org/officeDocument/2006/relationships/font" Target="fonts/font1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3.fntdata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8.fntdata"/><Relationship Id="rId52" Type="http://schemas.openxmlformats.org/officeDocument/2006/relationships/font" Target="fonts/font16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4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4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4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svg"/><Relationship Id="rId13" Type="http://schemas.openxmlformats.org/officeDocument/2006/relationships/image" Target="../media/image41.png"/><Relationship Id="rId18" Type="http://schemas.openxmlformats.org/officeDocument/2006/relationships/image" Target="../media/image46.svg"/><Relationship Id="rId3" Type="http://schemas.openxmlformats.org/officeDocument/2006/relationships/image" Target="../media/image31.png"/><Relationship Id="rId21" Type="http://schemas.openxmlformats.org/officeDocument/2006/relationships/hyperlink" Target="https://spmb.pendidikan.gunungkidulkab.go.id" TargetMode="External"/><Relationship Id="rId7" Type="http://schemas.openxmlformats.org/officeDocument/2006/relationships/image" Target="../media/image35.png"/><Relationship Id="rId12" Type="http://schemas.openxmlformats.org/officeDocument/2006/relationships/image" Target="../media/image40.svg"/><Relationship Id="rId17" Type="http://schemas.openxmlformats.org/officeDocument/2006/relationships/image" Target="../media/image45.png"/><Relationship Id="rId2" Type="http://schemas.openxmlformats.org/officeDocument/2006/relationships/image" Target="../media/image1.jpeg"/><Relationship Id="rId16" Type="http://schemas.openxmlformats.org/officeDocument/2006/relationships/image" Target="../media/image44.svg"/><Relationship Id="rId20" Type="http://schemas.openxmlformats.org/officeDocument/2006/relationships/image" Target="../media/image48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sv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5" Type="http://schemas.openxmlformats.org/officeDocument/2006/relationships/image" Target="../media/image43.png"/><Relationship Id="rId10" Type="http://schemas.openxmlformats.org/officeDocument/2006/relationships/image" Target="../media/image38.svg"/><Relationship Id="rId19" Type="http://schemas.openxmlformats.org/officeDocument/2006/relationships/image" Target="../media/image47.png"/><Relationship Id="rId4" Type="http://schemas.openxmlformats.org/officeDocument/2006/relationships/image" Target="../media/image32.svg"/><Relationship Id="rId9" Type="http://schemas.openxmlformats.org/officeDocument/2006/relationships/image" Target="../media/image37.png"/><Relationship Id="rId14" Type="http://schemas.openxmlformats.org/officeDocument/2006/relationships/image" Target="../media/image42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svg"/><Relationship Id="rId5" Type="http://schemas.openxmlformats.org/officeDocument/2006/relationships/image" Target="../media/image51.png"/><Relationship Id="rId4" Type="http://schemas.openxmlformats.org/officeDocument/2006/relationships/image" Target="../media/image50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svg"/><Relationship Id="rId5" Type="http://schemas.openxmlformats.org/officeDocument/2006/relationships/image" Target="../media/image51.png"/><Relationship Id="rId4" Type="http://schemas.openxmlformats.org/officeDocument/2006/relationships/image" Target="../media/image50.sv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svg"/><Relationship Id="rId13" Type="http://schemas.openxmlformats.org/officeDocument/2006/relationships/image" Target="../media/image63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12" Type="http://schemas.openxmlformats.org/officeDocument/2006/relationships/image" Target="../media/image62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svg"/><Relationship Id="rId11" Type="http://schemas.openxmlformats.org/officeDocument/2006/relationships/image" Target="../media/image61.png"/><Relationship Id="rId5" Type="http://schemas.openxmlformats.org/officeDocument/2006/relationships/image" Target="../media/image55.png"/><Relationship Id="rId10" Type="http://schemas.openxmlformats.org/officeDocument/2006/relationships/image" Target="../media/image60.svg"/><Relationship Id="rId4" Type="http://schemas.openxmlformats.org/officeDocument/2006/relationships/image" Target="../media/image54.png"/><Relationship Id="rId9" Type="http://schemas.openxmlformats.org/officeDocument/2006/relationships/image" Target="../media/image59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svg"/><Relationship Id="rId13" Type="http://schemas.openxmlformats.org/officeDocument/2006/relationships/image" Target="../media/image63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12" Type="http://schemas.openxmlformats.org/officeDocument/2006/relationships/image" Target="../media/image62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svg"/><Relationship Id="rId11" Type="http://schemas.openxmlformats.org/officeDocument/2006/relationships/image" Target="../media/image61.png"/><Relationship Id="rId5" Type="http://schemas.openxmlformats.org/officeDocument/2006/relationships/image" Target="../media/image55.png"/><Relationship Id="rId10" Type="http://schemas.openxmlformats.org/officeDocument/2006/relationships/image" Target="../media/image60.svg"/><Relationship Id="rId4" Type="http://schemas.openxmlformats.org/officeDocument/2006/relationships/image" Target="../media/image54.png"/><Relationship Id="rId9" Type="http://schemas.openxmlformats.org/officeDocument/2006/relationships/image" Target="../media/image59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svg"/><Relationship Id="rId13" Type="http://schemas.openxmlformats.org/officeDocument/2006/relationships/image" Target="../media/image63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12" Type="http://schemas.openxmlformats.org/officeDocument/2006/relationships/image" Target="../media/image62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svg"/><Relationship Id="rId11" Type="http://schemas.openxmlformats.org/officeDocument/2006/relationships/image" Target="../media/image61.png"/><Relationship Id="rId5" Type="http://schemas.openxmlformats.org/officeDocument/2006/relationships/image" Target="../media/image55.png"/><Relationship Id="rId10" Type="http://schemas.openxmlformats.org/officeDocument/2006/relationships/image" Target="../media/image60.svg"/><Relationship Id="rId4" Type="http://schemas.openxmlformats.org/officeDocument/2006/relationships/image" Target="../media/image54.png"/><Relationship Id="rId9" Type="http://schemas.openxmlformats.org/officeDocument/2006/relationships/image" Target="../media/image59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svg"/><Relationship Id="rId13" Type="http://schemas.openxmlformats.org/officeDocument/2006/relationships/image" Target="../media/image63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12" Type="http://schemas.openxmlformats.org/officeDocument/2006/relationships/image" Target="../media/image62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svg"/><Relationship Id="rId11" Type="http://schemas.openxmlformats.org/officeDocument/2006/relationships/image" Target="../media/image61.png"/><Relationship Id="rId5" Type="http://schemas.openxmlformats.org/officeDocument/2006/relationships/image" Target="../media/image55.png"/><Relationship Id="rId10" Type="http://schemas.openxmlformats.org/officeDocument/2006/relationships/image" Target="../media/image60.svg"/><Relationship Id="rId4" Type="http://schemas.openxmlformats.org/officeDocument/2006/relationships/image" Target="../media/image54.png"/><Relationship Id="rId9" Type="http://schemas.openxmlformats.org/officeDocument/2006/relationships/image" Target="../media/image5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svg"/><Relationship Id="rId5" Type="http://schemas.openxmlformats.org/officeDocument/2006/relationships/image" Target="../media/image66.png"/><Relationship Id="rId4" Type="http://schemas.openxmlformats.org/officeDocument/2006/relationships/image" Target="../media/image65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sv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svg"/><Relationship Id="rId13" Type="http://schemas.openxmlformats.org/officeDocument/2006/relationships/image" Target="../media/image82.png"/><Relationship Id="rId3" Type="http://schemas.openxmlformats.org/officeDocument/2006/relationships/image" Target="../media/image72.png"/><Relationship Id="rId7" Type="http://schemas.openxmlformats.org/officeDocument/2006/relationships/image" Target="../media/image76.png"/><Relationship Id="rId12" Type="http://schemas.openxmlformats.org/officeDocument/2006/relationships/image" Target="../media/image81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5.svg"/><Relationship Id="rId11" Type="http://schemas.openxmlformats.org/officeDocument/2006/relationships/image" Target="../media/image80.png"/><Relationship Id="rId5" Type="http://schemas.openxmlformats.org/officeDocument/2006/relationships/image" Target="../media/image74.png"/><Relationship Id="rId15" Type="http://schemas.openxmlformats.org/officeDocument/2006/relationships/image" Target="../media/image84.svg"/><Relationship Id="rId10" Type="http://schemas.openxmlformats.org/officeDocument/2006/relationships/image" Target="../media/image79.svg"/><Relationship Id="rId4" Type="http://schemas.openxmlformats.org/officeDocument/2006/relationships/image" Target="../media/image73.svg"/><Relationship Id="rId9" Type="http://schemas.openxmlformats.org/officeDocument/2006/relationships/image" Target="../media/image78.png"/><Relationship Id="rId14" Type="http://schemas.openxmlformats.org/officeDocument/2006/relationships/image" Target="../media/image8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8.svg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hyperlink" Target="mailto:pendidikan@gunungkidulkab.go.id" TargetMode="External"/><Relationship Id="rId3" Type="http://schemas.openxmlformats.org/officeDocument/2006/relationships/image" Target="../media/image89.png"/><Relationship Id="rId7" Type="http://schemas.openxmlformats.org/officeDocument/2006/relationships/image" Target="../media/image93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2.png"/><Relationship Id="rId5" Type="http://schemas.openxmlformats.org/officeDocument/2006/relationships/image" Target="../media/image91.svg"/><Relationship Id="rId4" Type="http://schemas.openxmlformats.org/officeDocument/2006/relationships/image" Target="../media/image9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8.png"/><Relationship Id="rId5" Type="http://schemas.openxmlformats.org/officeDocument/2006/relationships/image" Target="../media/image97.png"/><Relationship Id="rId4" Type="http://schemas.openxmlformats.org/officeDocument/2006/relationships/image" Target="../media/image9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Relationship Id="rId9" Type="http://schemas.openxmlformats.org/officeDocument/2006/relationships/image" Target="../media/image20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370" b="-13370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3748641" y="-6331746"/>
            <a:ext cx="10637275" cy="10637275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508C9B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0" y="6172200"/>
            <a:ext cx="4047934" cy="4114800"/>
          </a:xfrm>
          <a:custGeom>
            <a:avLst/>
            <a:gdLst/>
            <a:ahLst/>
            <a:cxnLst/>
            <a:rect l="l" t="t" r="r" b="b"/>
            <a:pathLst>
              <a:path w="4047934" h="4114800">
                <a:moveTo>
                  <a:pt x="0" y="0"/>
                </a:moveTo>
                <a:lnTo>
                  <a:pt x="4047934" y="0"/>
                </a:lnTo>
                <a:lnTo>
                  <a:pt x="404793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0" y="214496"/>
            <a:ext cx="1319866" cy="1319866"/>
          </a:xfrm>
          <a:custGeom>
            <a:avLst/>
            <a:gdLst/>
            <a:ahLst/>
            <a:cxnLst/>
            <a:rect l="l" t="t" r="r" b="b"/>
            <a:pathLst>
              <a:path w="1319866" h="1319866">
                <a:moveTo>
                  <a:pt x="0" y="0"/>
                </a:moveTo>
                <a:lnTo>
                  <a:pt x="1319866" y="0"/>
                </a:lnTo>
                <a:lnTo>
                  <a:pt x="1319866" y="1319866"/>
                </a:lnTo>
                <a:lnTo>
                  <a:pt x="0" y="131986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grpSp>
        <p:nvGrpSpPr>
          <p:cNvPr id="8" name="Group 8"/>
          <p:cNvGrpSpPr/>
          <p:nvPr/>
        </p:nvGrpSpPr>
        <p:grpSpPr>
          <a:xfrm rot="-747896">
            <a:off x="7609515" y="164694"/>
            <a:ext cx="10889244" cy="9357944"/>
            <a:chOff x="0" y="0"/>
            <a:chExt cx="812800" cy="6985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698500"/>
            </a:xfrm>
            <a:custGeom>
              <a:avLst/>
              <a:gdLst/>
              <a:ahLst/>
              <a:cxnLst/>
              <a:rect l="l" t="t" r="r" b="b"/>
              <a:pathLst>
                <a:path w="812800" h="6985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blipFill>
              <a:blip r:embed="rId6"/>
              <a:stretch>
                <a:fillRect l="-2241" r="-2241"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 rot="3499547">
            <a:off x="15567587" y="8391401"/>
            <a:ext cx="4392250" cy="4392250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508C9B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468204" y="3181917"/>
            <a:ext cx="9228733" cy="14284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778"/>
              </a:lnSpc>
            </a:pPr>
            <a:r>
              <a:rPr lang="en-US" sz="9980">
                <a:solidFill>
                  <a:srgbClr val="134B70"/>
                </a:solidFill>
                <a:latin typeface="Bobby Jones"/>
                <a:ea typeface="Bobby Jones"/>
                <a:cs typeface="Bobby Jones"/>
                <a:sym typeface="Bobby Jones"/>
              </a:rPr>
              <a:t>SOSIALISASI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319866" y="845439"/>
            <a:ext cx="8602562" cy="4377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47"/>
              </a:lnSpc>
            </a:pPr>
            <a:r>
              <a:rPr lang="en-US" sz="3099" spc="-61">
                <a:solidFill>
                  <a:srgbClr val="134B70"/>
                </a:solidFill>
                <a:latin typeface="Bobby Jones"/>
                <a:ea typeface="Bobby Jones"/>
                <a:cs typeface="Bobby Jones"/>
                <a:sym typeface="Bobby Jones"/>
              </a:rPr>
              <a:t>DINAS PENDIDIKAN KABUPATEN GUNUNGKIDUL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-2269737" y="4576498"/>
            <a:ext cx="8408748" cy="14284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778"/>
              </a:lnSpc>
            </a:pPr>
            <a:r>
              <a:rPr lang="en-US" sz="9980">
                <a:solidFill>
                  <a:srgbClr val="134B70"/>
                </a:solidFill>
                <a:latin typeface="Bobby Jones"/>
                <a:ea typeface="Bobby Jones"/>
                <a:cs typeface="Bobby Jones"/>
                <a:sym typeface="Bobby Jones"/>
              </a:rPr>
              <a:t>SPMB 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468204" y="5788544"/>
            <a:ext cx="9228733" cy="12909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807"/>
              </a:lnSpc>
            </a:pPr>
            <a:r>
              <a:rPr lang="en-US" sz="9080">
                <a:solidFill>
                  <a:srgbClr val="134B70"/>
                </a:solidFill>
                <a:latin typeface="Bobby Jones"/>
                <a:ea typeface="Bobby Jones"/>
                <a:cs typeface="Bobby Jones"/>
                <a:sym typeface="Bobby Jones"/>
              </a:rPr>
              <a:t>JENJANG SMP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468204" y="7117559"/>
            <a:ext cx="9228733" cy="7776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832"/>
              </a:lnSpc>
            </a:pPr>
            <a:r>
              <a:rPr lang="en-US" sz="5400">
                <a:solidFill>
                  <a:srgbClr val="134B70"/>
                </a:solidFill>
                <a:latin typeface="Bobby Jones"/>
                <a:ea typeface="Bobby Jones"/>
                <a:cs typeface="Bobby Jones"/>
                <a:sym typeface="Bobby Jones"/>
              </a:rPr>
              <a:t>TAHUN AJARAN 2025/2026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370" b="-13370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91510" y="23382"/>
            <a:ext cx="17067790" cy="10510116"/>
          </a:xfrm>
          <a:custGeom>
            <a:avLst/>
            <a:gdLst/>
            <a:ahLst/>
            <a:cxnLst/>
            <a:rect l="l" t="t" r="r" b="b"/>
            <a:pathLst>
              <a:path w="17067790" h="10510116">
                <a:moveTo>
                  <a:pt x="0" y="0"/>
                </a:moveTo>
                <a:lnTo>
                  <a:pt x="17067790" y="0"/>
                </a:lnTo>
                <a:lnTo>
                  <a:pt x="17067790" y="10510116"/>
                </a:lnTo>
                <a:lnTo>
                  <a:pt x="0" y="1051011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146" t="-1402" r="-5923"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-1029189" y="9146150"/>
            <a:ext cx="3086100" cy="3086100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134B70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5849733" y="-1519668"/>
            <a:ext cx="3086100" cy="3086100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508C9B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1028700" y="1566432"/>
            <a:ext cx="572915" cy="575072"/>
          </a:xfrm>
          <a:custGeom>
            <a:avLst/>
            <a:gdLst/>
            <a:ahLst/>
            <a:cxnLst/>
            <a:rect l="l" t="t" r="r" b="b"/>
            <a:pathLst>
              <a:path w="572915" h="575072">
                <a:moveTo>
                  <a:pt x="0" y="0"/>
                </a:moveTo>
                <a:lnTo>
                  <a:pt x="572915" y="0"/>
                </a:lnTo>
                <a:lnTo>
                  <a:pt x="572915" y="575072"/>
                </a:lnTo>
                <a:lnTo>
                  <a:pt x="0" y="57507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2254412" y="402004"/>
            <a:ext cx="11623860" cy="8729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565"/>
              </a:lnSpc>
            </a:pPr>
            <a:r>
              <a:rPr lang="en-US" sz="6699" b="1">
                <a:solidFill>
                  <a:srgbClr val="0171D3"/>
                </a:solidFill>
                <a:latin typeface="Sarabun Bold"/>
                <a:ea typeface="Sarabun Bold"/>
                <a:cs typeface="Sarabun Bold"/>
                <a:sym typeface="Sarabun Bold"/>
              </a:rPr>
              <a:t>TAMBAHAN NILAI PRESTASI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877863" y="1461657"/>
            <a:ext cx="14771870" cy="66351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7559"/>
              </a:lnSpc>
            </a:pPr>
            <a:r>
              <a:rPr lang="en-US" sz="5399">
                <a:solidFill>
                  <a:srgbClr val="0171D3"/>
                </a:solidFill>
                <a:latin typeface="Dekko"/>
                <a:ea typeface="Dekko"/>
                <a:cs typeface="Dekko"/>
                <a:sym typeface="Dekko"/>
              </a:rPr>
              <a:t>Pemberian nilai prestasi perlombaan dan/atau penghargaan pada calon murid baru yang memiliki lebih dari satu prestasi pada bidang yang sama ditentukan pada prestasi tertinggi yang sudah diberikan validasi/kurasi dan diterbitkan Surat Keterangan Penambahan Nilai oleh Dinas Pendidikan Kabupaten Gunungkidul.</a:t>
            </a:r>
          </a:p>
        </p:txBody>
      </p:sp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370" b="-13370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91510" y="23382"/>
            <a:ext cx="17067790" cy="10510116"/>
          </a:xfrm>
          <a:custGeom>
            <a:avLst/>
            <a:gdLst/>
            <a:ahLst/>
            <a:cxnLst/>
            <a:rect l="l" t="t" r="r" b="b"/>
            <a:pathLst>
              <a:path w="17067790" h="10510116">
                <a:moveTo>
                  <a:pt x="0" y="0"/>
                </a:moveTo>
                <a:lnTo>
                  <a:pt x="17067790" y="0"/>
                </a:lnTo>
                <a:lnTo>
                  <a:pt x="17067790" y="10510116"/>
                </a:lnTo>
                <a:lnTo>
                  <a:pt x="0" y="1051011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146" t="-1402" r="-5923"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-1029189" y="9146150"/>
            <a:ext cx="3086100" cy="3086100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134B70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5849733" y="-1519668"/>
            <a:ext cx="3086100" cy="3086100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508C9B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1028700" y="2335305"/>
            <a:ext cx="572915" cy="575072"/>
          </a:xfrm>
          <a:custGeom>
            <a:avLst/>
            <a:gdLst/>
            <a:ahLst/>
            <a:cxnLst/>
            <a:rect l="l" t="t" r="r" b="b"/>
            <a:pathLst>
              <a:path w="572915" h="575072">
                <a:moveTo>
                  <a:pt x="0" y="0"/>
                </a:moveTo>
                <a:lnTo>
                  <a:pt x="572915" y="0"/>
                </a:lnTo>
                <a:lnTo>
                  <a:pt x="572915" y="575072"/>
                </a:lnTo>
                <a:lnTo>
                  <a:pt x="0" y="57507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1352917" y="663639"/>
            <a:ext cx="13351587" cy="8729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565"/>
              </a:lnSpc>
            </a:pPr>
            <a:r>
              <a:rPr lang="en-US" sz="6699" b="1">
                <a:solidFill>
                  <a:srgbClr val="0171D3"/>
                </a:solidFill>
                <a:latin typeface="Sarabun Bold"/>
                <a:ea typeface="Sarabun Bold"/>
                <a:cs typeface="Sarabun Bold"/>
                <a:sym typeface="Sarabun Bold"/>
              </a:rPr>
              <a:t>KETENTUAN PIAGAM/SERTIFIKAT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601615" y="3631238"/>
            <a:ext cx="14771870" cy="54540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42007" lvl="1" indent="-421003" algn="just">
              <a:lnSpc>
                <a:spcPts val="5459"/>
              </a:lnSpc>
              <a:buAutoNum type="arabicPeriod"/>
            </a:pPr>
            <a:r>
              <a:rPr lang="en-US" sz="3899">
                <a:solidFill>
                  <a:srgbClr val="0171D3"/>
                </a:solidFill>
                <a:latin typeface="Dekko"/>
                <a:ea typeface="Dekko"/>
                <a:cs typeface="Dekko"/>
                <a:sym typeface="Dekko"/>
              </a:rPr>
              <a:t>Pemerintah Pusat, Pemerintah Provinsi, Pemerintah Kabupaten/kota</a:t>
            </a:r>
          </a:p>
          <a:p>
            <a:pPr marL="842007" lvl="1" indent="-421003" algn="just">
              <a:lnSpc>
                <a:spcPts val="5459"/>
              </a:lnSpc>
              <a:buAutoNum type="arabicPeriod"/>
            </a:pPr>
            <a:r>
              <a:rPr lang="en-US" sz="3899">
                <a:solidFill>
                  <a:srgbClr val="0171D3"/>
                </a:solidFill>
                <a:latin typeface="Dekko"/>
                <a:ea typeface="Dekko"/>
                <a:cs typeface="Dekko"/>
                <a:sym typeface="Dekko"/>
              </a:rPr>
              <a:t> Komite Olahraga Nasional Indonesia (KONI), National Paralympic Committee (NPC), Induk Organisasi Cabang Olahraga yang diakui oleh KONI,.</a:t>
            </a:r>
          </a:p>
          <a:p>
            <a:pPr marL="842007" lvl="1" indent="-421003" algn="just">
              <a:lnSpc>
                <a:spcPts val="5459"/>
              </a:lnSpc>
              <a:buAutoNum type="arabicPeriod"/>
            </a:pPr>
            <a:r>
              <a:rPr lang="en-US" sz="3899">
                <a:solidFill>
                  <a:srgbClr val="0171D3"/>
                </a:solidFill>
                <a:latin typeface="Dekko"/>
                <a:ea typeface="Dekko"/>
                <a:cs typeface="Dekko"/>
                <a:sym typeface="Dekko"/>
              </a:rPr>
              <a:t>Organisasi Profesi Seni dan Sains, Kwartir Cabang, Kwartir Daerah, Kwartir Nasional</a:t>
            </a:r>
          </a:p>
          <a:p>
            <a:pPr marL="842007" lvl="1" indent="-421003" algn="just">
              <a:lnSpc>
                <a:spcPts val="5459"/>
              </a:lnSpc>
              <a:buAutoNum type="arabicPeriod"/>
            </a:pPr>
            <a:r>
              <a:rPr lang="en-US" sz="3899">
                <a:solidFill>
                  <a:srgbClr val="0171D3"/>
                </a:solidFill>
                <a:latin typeface="Dekko"/>
                <a:ea typeface="Dekko"/>
                <a:cs typeface="Dekko"/>
                <a:sym typeface="Dekko"/>
              </a:rPr>
              <a:t> Serta Diperoleh melalui kompetisi baik beijenjang maupun tidak berjenjang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932423" y="2256463"/>
            <a:ext cx="14771870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599"/>
              </a:lnSpc>
            </a:pPr>
            <a:r>
              <a:rPr lang="en-US" sz="3999">
                <a:solidFill>
                  <a:srgbClr val="0171D3"/>
                </a:solidFill>
                <a:latin typeface="Dekko"/>
                <a:ea typeface="Dekko"/>
                <a:cs typeface="Dekko"/>
                <a:sym typeface="Dekko"/>
              </a:rPr>
              <a:t>Diperoleh dari Perlombaan yang Diselenggarakan oleh :</a:t>
            </a:r>
          </a:p>
        </p:txBody>
      </p:sp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370" b="-13370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91510" y="23382"/>
            <a:ext cx="17067790" cy="10510116"/>
          </a:xfrm>
          <a:custGeom>
            <a:avLst/>
            <a:gdLst/>
            <a:ahLst/>
            <a:cxnLst/>
            <a:rect l="l" t="t" r="r" b="b"/>
            <a:pathLst>
              <a:path w="17067790" h="10510116">
                <a:moveTo>
                  <a:pt x="0" y="0"/>
                </a:moveTo>
                <a:lnTo>
                  <a:pt x="17067790" y="0"/>
                </a:lnTo>
                <a:lnTo>
                  <a:pt x="17067790" y="10510116"/>
                </a:lnTo>
                <a:lnTo>
                  <a:pt x="0" y="1051011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146" t="-1402" r="-5923"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-1029189" y="9146150"/>
            <a:ext cx="3086100" cy="3086100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134B70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5849733" y="-1519668"/>
            <a:ext cx="3086100" cy="3086100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508C9B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1028700" y="1613184"/>
            <a:ext cx="572915" cy="575072"/>
          </a:xfrm>
          <a:custGeom>
            <a:avLst/>
            <a:gdLst/>
            <a:ahLst/>
            <a:cxnLst/>
            <a:rect l="l" t="t" r="r" b="b"/>
            <a:pathLst>
              <a:path w="572915" h="575072">
                <a:moveTo>
                  <a:pt x="0" y="0"/>
                </a:moveTo>
                <a:lnTo>
                  <a:pt x="572915" y="0"/>
                </a:lnTo>
                <a:lnTo>
                  <a:pt x="572915" y="575072"/>
                </a:lnTo>
                <a:lnTo>
                  <a:pt x="0" y="57507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179960" y="3083210"/>
            <a:ext cx="15476781" cy="6505415"/>
          </a:xfrm>
          <a:custGeom>
            <a:avLst/>
            <a:gdLst/>
            <a:ahLst/>
            <a:cxnLst/>
            <a:rect l="l" t="t" r="r" b="b"/>
            <a:pathLst>
              <a:path w="15476781" h="6505415">
                <a:moveTo>
                  <a:pt x="0" y="0"/>
                </a:moveTo>
                <a:lnTo>
                  <a:pt x="15476780" y="0"/>
                </a:lnTo>
                <a:lnTo>
                  <a:pt x="15476780" y="6505414"/>
                </a:lnTo>
                <a:lnTo>
                  <a:pt x="0" y="650541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1352917" y="663639"/>
            <a:ext cx="13351587" cy="8729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565"/>
              </a:lnSpc>
            </a:pPr>
            <a:r>
              <a:rPr lang="en-US" sz="6699" b="1">
                <a:solidFill>
                  <a:srgbClr val="0171D3"/>
                </a:solidFill>
                <a:latin typeface="Sarabun Bold"/>
                <a:ea typeface="Sarabun Bold"/>
                <a:cs typeface="Sarabun Bold"/>
                <a:sym typeface="Sarabun Bold"/>
              </a:rPr>
              <a:t>PEMBERIAN NILAI PRESTASI 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884871" y="1622709"/>
            <a:ext cx="14771870" cy="1384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599"/>
              </a:lnSpc>
            </a:pPr>
            <a:r>
              <a:rPr lang="en-US" sz="3999">
                <a:solidFill>
                  <a:srgbClr val="0171D3"/>
                </a:solidFill>
                <a:latin typeface="Dekko"/>
                <a:ea typeface="Dekko"/>
                <a:cs typeface="Dekko"/>
                <a:sym typeface="Dekko"/>
              </a:rPr>
              <a:t>Pemberian nilai prestasi perlombaan diatur dengan ketentuan pada</a:t>
            </a:r>
          </a:p>
          <a:p>
            <a:pPr algn="just">
              <a:lnSpc>
                <a:spcPts val="5599"/>
              </a:lnSpc>
            </a:pPr>
            <a:r>
              <a:rPr lang="en-US" sz="3999">
                <a:solidFill>
                  <a:srgbClr val="0171D3"/>
                </a:solidFill>
                <a:latin typeface="Dekko"/>
                <a:ea typeface="Dekko"/>
                <a:cs typeface="Dekko"/>
                <a:sym typeface="Dekko"/>
              </a:rPr>
              <a:t>tabel berikut :</a:t>
            </a:r>
          </a:p>
        </p:txBody>
      </p:sp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370" b="-13370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91510" y="23382"/>
            <a:ext cx="17067790" cy="10510116"/>
          </a:xfrm>
          <a:custGeom>
            <a:avLst/>
            <a:gdLst/>
            <a:ahLst/>
            <a:cxnLst/>
            <a:rect l="l" t="t" r="r" b="b"/>
            <a:pathLst>
              <a:path w="17067790" h="10510116">
                <a:moveTo>
                  <a:pt x="0" y="0"/>
                </a:moveTo>
                <a:lnTo>
                  <a:pt x="17067790" y="0"/>
                </a:lnTo>
                <a:lnTo>
                  <a:pt x="17067790" y="10510116"/>
                </a:lnTo>
                <a:lnTo>
                  <a:pt x="0" y="1051011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146" t="-1402" r="-5923"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-1029189" y="9146150"/>
            <a:ext cx="3086100" cy="3086100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134B70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5849733" y="-1519668"/>
            <a:ext cx="3086100" cy="3086100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508C9B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1171356" y="2278914"/>
            <a:ext cx="572915" cy="575072"/>
          </a:xfrm>
          <a:custGeom>
            <a:avLst/>
            <a:gdLst/>
            <a:ahLst/>
            <a:cxnLst/>
            <a:rect l="l" t="t" r="r" b="b"/>
            <a:pathLst>
              <a:path w="572915" h="575072">
                <a:moveTo>
                  <a:pt x="0" y="0"/>
                </a:moveTo>
                <a:lnTo>
                  <a:pt x="572916" y="0"/>
                </a:lnTo>
                <a:lnTo>
                  <a:pt x="572916" y="575072"/>
                </a:lnTo>
                <a:lnTo>
                  <a:pt x="0" y="57507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1352917" y="663639"/>
            <a:ext cx="13351587" cy="8729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565"/>
              </a:lnSpc>
            </a:pPr>
            <a:r>
              <a:rPr lang="en-US" sz="6699" b="1">
                <a:solidFill>
                  <a:srgbClr val="0171D3"/>
                </a:solidFill>
                <a:latin typeface="Sarabun Bold"/>
                <a:ea typeface="Sarabun Bold"/>
                <a:cs typeface="Sarabun Bold"/>
                <a:sym typeface="Sarabun Bold"/>
              </a:rPr>
              <a:t>PIAGAM PENGHARGAAN KHUSUS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056911" y="2018337"/>
            <a:ext cx="14771870" cy="50082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7979"/>
              </a:lnSpc>
            </a:pPr>
            <a:r>
              <a:rPr lang="en-US" sz="5699">
                <a:solidFill>
                  <a:srgbClr val="0171D3"/>
                </a:solidFill>
                <a:latin typeface="Dekko"/>
                <a:ea typeface="Dekko"/>
                <a:cs typeface="Dekko"/>
                <a:sym typeface="Dekko"/>
              </a:rPr>
              <a:t>Pemberian nilai prestasi penghargaan yang tidak menyebut kejuaraan (dalam hal ini adalah penghargaan yang diperoleh melalui kegiatan Pramuka Siaga Garuda tingkat Kabupaten Gunungkidul) akan diberikan skor sebesar 21</a:t>
            </a:r>
          </a:p>
        </p:txBody>
      </p:sp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370" b="-13370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31871" y="279094"/>
            <a:ext cx="17135713" cy="9728811"/>
          </a:xfrm>
          <a:custGeom>
            <a:avLst/>
            <a:gdLst/>
            <a:ahLst/>
            <a:cxnLst/>
            <a:rect l="l" t="t" r="r" b="b"/>
            <a:pathLst>
              <a:path w="17135713" h="9728811">
                <a:moveTo>
                  <a:pt x="0" y="0"/>
                </a:moveTo>
                <a:lnTo>
                  <a:pt x="17135714" y="0"/>
                </a:lnTo>
                <a:lnTo>
                  <a:pt x="17135714" y="9728812"/>
                </a:lnTo>
                <a:lnTo>
                  <a:pt x="0" y="972881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431" r="-2611" b="-2039"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6342881" y="-1184991"/>
            <a:ext cx="3086100" cy="3954210"/>
            <a:chOff x="0" y="0"/>
            <a:chExt cx="4114800" cy="5272280"/>
          </a:xfrm>
        </p:grpSpPr>
        <p:grpSp>
          <p:nvGrpSpPr>
            <p:cNvPr id="5" name="Group 5"/>
            <p:cNvGrpSpPr/>
            <p:nvPr/>
          </p:nvGrpSpPr>
          <p:grpSpPr>
            <a:xfrm>
              <a:off x="0" y="1157480"/>
              <a:ext cx="4114800" cy="4114800"/>
              <a:chOff x="0" y="0"/>
              <a:chExt cx="812800" cy="8128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lnTo>
                      <a:pt x="812800" y="406400"/>
                    </a:lnTo>
                    <a:lnTo>
                      <a:pt x="406400" y="812800"/>
                    </a:lnTo>
                    <a:lnTo>
                      <a:pt x="0" y="4064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508C9B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139700" y="92075"/>
                <a:ext cx="533400" cy="581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8" name="Group 8"/>
            <p:cNvGrpSpPr/>
            <p:nvPr/>
          </p:nvGrpSpPr>
          <p:grpSpPr>
            <a:xfrm>
              <a:off x="0" y="0"/>
              <a:ext cx="4114800" cy="4114800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lnTo>
                      <a:pt x="812800" y="406400"/>
                    </a:lnTo>
                    <a:lnTo>
                      <a:pt x="406400" y="812800"/>
                    </a:lnTo>
                    <a:lnTo>
                      <a:pt x="0" y="4064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134B70"/>
              </a:solidFill>
            </p:spPr>
          </p:sp>
          <p:sp>
            <p:nvSpPr>
              <p:cNvPr id="10" name="TextBox 10"/>
              <p:cNvSpPr txBox="1"/>
              <p:nvPr/>
            </p:nvSpPr>
            <p:spPr>
              <a:xfrm>
                <a:off x="139700" y="92075"/>
                <a:ext cx="533400" cy="581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grpSp>
        <p:nvGrpSpPr>
          <p:cNvPr id="11" name="Group 11"/>
          <p:cNvGrpSpPr/>
          <p:nvPr/>
        </p:nvGrpSpPr>
        <p:grpSpPr>
          <a:xfrm>
            <a:off x="-1543050" y="7418315"/>
            <a:ext cx="3086100" cy="3954210"/>
            <a:chOff x="0" y="0"/>
            <a:chExt cx="4114800" cy="5272280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1157480"/>
              <a:ext cx="4114800" cy="4114800"/>
              <a:chOff x="0" y="0"/>
              <a:chExt cx="812800" cy="8128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lnTo>
                      <a:pt x="812800" y="406400"/>
                    </a:lnTo>
                    <a:lnTo>
                      <a:pt x="406400" y="812800"/>
                    </a:lnTo>
                    <a:lnTo>
                      <a:pt x="0" y="4064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508C9B"/>
              </a:solidFill>
            </p:spPr>
          </p:sp>
          <p:sp>
            <p:nvSpPr>
              <p:cNvPr id="14" name="TextBox 14"/>
              <p:cNvSpPr txBox="1"/>
              <p:nvPr/>
            </p:nvSpPr>
            <p:spPr>
              <a:xfrm>
                <a:off x="139700" y="92075"/>
                <a:ext cx="533400" cy="581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15" name="Group 15"/>
            <p:cNvGrpSpPr/>
            <p:nvPr/>
          </p:nvGrpSpPr>
          <p:grpSpPr>
            <a:xfrm>
              <a:off x="0" y="0"/>
              <a:ext cx="4114800" cy="4114800"/>
              <a:chOff x="0" y="0"/>
              <a:chExt cx="812800" cy="81280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lnTo>
                      <a:pt x="812800" y="406400"/>
                    </a:lnTo>
                    <a:lnTo>
                      <a:pt x="406400" y="812800"/>
                    </a:lnTo>
                    <a:lnTo>
                      <a:pt x="0" y="4064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134B70"/>
              </a:solidFill>
            </p:spPr>
          </p:sp>
          <p:sp>
            <p:nvSpPr>
              <p:cNvPr id="17" name="TextBox 17"/>
              <p:cNvSpPr txBox="1"/>
              <p:nvPr/>
            </p:nvSpPr>
            <p:spPr>
              <a:xfrm>
                <a:off x="139700" y="92075"/>
                <a:ext cx="533400" cy="581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sp>
        <p:nvSpPr>
          <p:cNvPr id="18" name="Freeform 18"/>
          <p:cNvSpPr/>
          <p:nvPr/>
        </p:nvSpPr>
        <p:spPr>
          <a:xfrm>
            <a:off x="15213458" y="3710488"/>
            <a:ext cx="3304697" cy="6576512"/>
          </a:xfrm>
          <a:custGeom>
            <a:avLst/>
            <a:gdLst/>
            <a:ahLst/>
            <a:cxnLst/>
            <a:rect l="l" t="t" r="r" b="b"/>
            <a:pathLst>
              <a:path w="3304697" h="6576512">
                <a:moveTo>
                  <a:pt x="0" y="0"/>
                </a:moveTo>
                <a:lnTo>
                  <a:pt x="3304697" y="0"/>
                </a:lnTo>
                <a:lnTo>
                  <a:pt x="3304697" y="6576512"/>
                </a:lnTo>
                <a:lnTo>
                  <a:pt x="0" y="65765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80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1543050" y="1796249"/>
            <a:ext cx="531505" cy="533505"/>
          </a:xfrm>
          <a:custGeom>
            <a:avLst/>
            <a:gdLst/>
            <a:ahLst/>
            <a:cxnLst/>
            <a:rect l="l" t="t" r="r" b="b"/>
            <a:pathLst>
              <a:path w="531505" h="533505">
                <a:moveTo>
                  <a:pt x="0" y="0"/>
                </a:moveTo>
                <a:lnTo>
                  <a:pt x="531505" y="0"/>
                </a:lnTo>
                <a:lnTo>
                  <a:pt x="531505" y="533506"/>
                </a:lnTo>
                <a:lnTo>
                  <a:pt x="0" y="53350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1543050" y="3679395"/>
            <a:ext cx="531505" cy="533505"/>
          </a:xfrm>
          <a:custGeom>
            <a:avLst/>
            <a:gdLst/>
            <a:ahLst/>
            <a:cxnLst/>
            <a:rect l="l" t="t" r="r" b="b"/>
            <a:pathLst>
              <a:path w="531505" h="533505">
                <a:moveTo>
                  <a:pt x="0" y="0"/>
                </a:moveTo>
                <a:lnTo>
                  <a:pt x="531505" y="0"/>
                </a:lnTo>
                <a:lnTo>
                  <a:pt x="531505" y="533506"/>
                </a:lnTo>
                <a:lnTo>
                  <a:pt x="0" y="53350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1543050" y="5664383"/>
            <a:ext cx="526566" cy="528548"/>
          </a:xfrm>
          <a:custGeom>
            <a:avLst/>
            <a:gdLst/>
            <a:ahLst/>
            <a:cxnLst/>
            <a:rect l="l" t="t" r="r" b="b"/>
            <a:pathLst>
              <a:path w="526566" h="528548">
                <a:moveTo>
                  <a:pt x="0" y="0"/>
                </a:moveTo>
                <a:lnTo>
                  <a:pt x="526566" y="0"/>
                </a:lnTo>
                <a:lnTo>
                  <a:pt x="526566" y="528548"/>
                </a:lnTo>
                <a:lnTo>
                  <a:pt x="0" y="52854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2" name="TextBox 22"/>
          <p:cNvSpPr txBox="1"/>
          <p:nvPr/>
        </p:nvSpPr>
        <p:spPr>
          <a:xfrm>
            <a:off x="2455555" y="663639"/>
            <a:ext cx="11809490" cy="8729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565"/>
              </a:lnSpc>
            </a:pPr>
            <a:r>
              <a:rPr lang="en-US" sz="6699" b="1">
                <a:solidFill>
                  <a:srgbClr val="134B70"/>
                </a:solidFill>
                <a:latin typeface="Sarabun Bold"/>
                <a:ea typeface="Sarabun Bold"/>
                <a:cs typeface="Sarabun Bold"/>
                <a:sym typeface="Sarabun Bold"/>
              </a:rPr>
              <a:t>KETENTUAN JALUR DOMISILI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2455555" y="1729574"/>
            <a:ext cx="13510241" cy="12515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039"/>
              </a:lnSpc>
            </a:pPr>
            <a:r>
              <a:rPr lang="en-US" sz="3599">
                <a:solidFill>
                  <a:srgbClr val="134B70"/>
                </a:solidFill>
                <a:latin typeface="Dekko"/>
                <a:ea typeface="Dekko"/>
                <a:cs typeface="Dekko"/>
                <a:sym typeface="Dekko"/>
              </a:rPr>
              <a:t>Penentuan lokasi jalur domisili menggunakan alamat pada KK yang terbit paling singkat 1 tahun sebelum pendaftaran penerimaan murid baru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2396590" y="5607233"/>
            <a:ext cx="14005256" cy="32492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9"/>
              </a:lnSpc>
            </a:pPr>
            <a:r>
              <a:rPr lang="en-US" sz="3699">
                <a:solidFill>
                  <a:srgbClr val="134B70"/>
                </a:solidFill>
                <a:latin typeface="Dekko"/>
                <a:ea typeface="Dekko"/>
                <a:cs typeface="Dekko"/>
                <a:sym typeface="Dekko"/>
              </a:rPr>
              <a:t>Dalam hal terdapat perbedaan nama orang tua/wali calon peserta didik baru disebabkan karena meninggal dunia, bercerai atau menikah lagi dapat menggunakan KK lama yang harus dibuktikan dengan surat kematian/surat perceraian/fotokopi buku nikah yang diterbitkan instansi berwenang.</a:t>
            </a:r>
          </a:p>
          <a:p>
            <a:pPr algn="just">
              <a:lnSpc>
                <a:spcPts val="5179"/>
              </a:lnSpc>
            </a:pPr>
            <a:endParaRPr lang="en-US" sz="3699">
              <a:solidFill>
                <a:srgbClr val="134B70"/>
              </a:solidFill>
              <a:latin typeface="Dekko"/>
              <a:ea typeface="Dekko"/>
              <a:cs typeface="Dekko"/>
              <a:sym typeface="Dekko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2455555" y="3653338"/>
            <a:ext cx="13887326" cy="12776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9"/>
              </a:lnSpc>
            </a:pPr>
            <a:r>
              <a:rPr lang="en-US" sz="3699">
                <a:solidFill>
                  <a:srgbClr val="134B70"/>
                </a:solidFill>
                <a:latin typeface="Dekko"/>
                <a:ea typeface="Dekko"/>
                <a:cs typeface="Dekko"/>
                <a:sym typeface="Dekko"/>
              </a:rPr>
              <a:t>Nama orang tua/wali calon murid baru harus sama dengan yang tercantum pada rapor/ijazah jenjang sebelumnya, akta kelahiran, atau KK </a:t>
            </a:r>
          </a:p>
        </p:txBody>
      </p:sp>
    </p:spTree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370" b="-13370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91510" y="23382"/>
            <a:ext cx="17067790" cy="10510116"/>
          </a:xfrm>
          <a:custGeom>
            <a:avLst/>
            <a:gdLst/>
            <a:ahLst/>
            <a:cxnLst/>
            <a:rect l="l" t="t" r="r" b="b"/>
            <a:pathLst>
              <a:path w="17067790" h="10510116">
                <a:moveTo>
                  <a:pt x="0" y="0"/>
                </a:moveTo>
                <a:lnTo>
                  <a:pt x="17067790" y="0"/>
                </a:lnTo>
                <a:lnTo>
                  <a:pt x="17067790" y="10510116"/>
                </a:lnTo>
                <a:lnTo>
                  <a:pt x="0" y="1051011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146" t="-1402" r="-5923"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-831688" y="8743950"/>
            <a:ext cx="3086100" cy="3086100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134B70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5849733" y="-1519668"/>
            <a:ext cx="3086100" cy="3086100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508C9B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2098832" y="1621664"/>
            <a:ext cx="14090336" cy="25920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9"/>
              </a:lnSpc>
            </a:pPr>
            <a:r>
              <a:rPr lang="en-US" sz="3699">
                <a:solidFill>
                  <a:srgbClr val="134B70"/>
                </a:solidFill>
                <a:latin typeface="Dekko"/>
                <a:ea typeface="Dekko"/>
                <a:cs typeface="Dekko"/>
                <a:sym typeface="Dekko"/>
              </a:rPr>
              <a:t>Dalam hal nama orang tua/wali calon murid baru tidak menunjukkan status hubungan kekeluargaan anak kandung atau cucu harus menyertakan akta kematian orang tua, akta cerai orang tua, atau putusan/penetapan pengadilan tentang pengangkatan anak atau penunjukkan wali</a:t>
            </a:r>
          </a:p>
        </p:txBody>
      </p:sp>
      <p:sp>
        <p:nvSpPr>
          <p:cNvPr id="11" name="Freeform 11"/>
          <p:cNvSpPr/>
          <p:nvPr/>
        </p:nvSpPr>
        <p:spPr>
          <a:xfrm>
            <a:off x="16189168" y="5848547"/>
            <a:ext cx="2230322" cy="4438453"/>
          </a:xfrm>
          <a:custGeom>
            <a:avLst/>
            <a:gdLst/>
            <a:ahLst/>
            <a:cxnLst/>
            <a:rect l="l" t="t" r="r" b="b"/>
            <a:pathLst>
              <a:path w="2230322" h="4438453">
                <a:moveTo>
                  <a:pt x="0" y="0"/>
                </a:moveTo>
                <a:lnTo>
                  <a:pt x="2230323" y="0"/>
                </a:lnTo>
                <a:lnTo>
                  <a:pt x="2230323" y="4438453"/>
                </a:lnTo>
                <a:lnTo>
                  <a:pt x="0" y="4438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80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2254412" y="402004"/>
            <a:ext cx="11623860" cy="8729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565"/>
              </a:lnSpc>
            </a:pPr>
            <a:r>
              <a:rPr lang="en-US" sz="6699" b="1">
                <a:solidFill>
                  <a:srgbClr val="134B70"/>
                </a:solidFill>
                <a:latin typeface="Sarabun Bold"/>
                <a:ea typeface="Sarabun Bold"/>
                <a:cs typeface="Sarabun Bold"/>
                <a:sym typeface="Sarabun Bold"/>
              </a:rPr>
              <a:t>KETENTUAN JALUR DOMISILI</a:t>
            </a:r>
          </a:p>
        </p:txBody>
      </p:sp>
      <p:sp>
        <p:nvSpPr>
          <p:cNvPr id="13" name="Freeform 13"/>
          <p:cNvSpPr/>
          <p:nvPr/>
        </p:nvSpPr>
        <p:spPr>
          <a:xfrm>
            <a:off x="1272011" y="1623582"/>
            <a:ext cx="572915" cy="575072"/>
          </a:xfrm>
          <a:custGeom>
            <a:avLst/>
            <a:gdLst/>
            <a:ahLst/>
            <a:cxnLst/>
            <a:rect l="l" t="t" r="r" b="b"/>
            <a:pathLst>
              <a:path w="572915" h="575072">
                <a:moveTo>
                  <a:pt x="0" y="0"/>
                </a:moveTo>
                <a:lnTo>
                  <a:pt x="572916" y="0"/>
                </a:lnTo>
                <a:lnTo>
                  <a:pt x="572916" y="575072"/>
                </a:lnTo>
                <a:lnTo>
                  <a:pt x="0" y="57507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272011" y="4990904"/>
            <a:ext cx="572915" cy="575072"/>
          </a:xfrm>
          <a:custGeom>
            <a:avLst/>
            <a:gdLst/>
            <a:ahLst/>
            <a:cxnLst/>
            <a:rect l="l" t="t" r="r" b="b"/>
            <a:pathLst>
              <a:path w="572915" h="575072">
                <a:moveTo>
                  <a:pt x="0" y="0"/>
                </a:moveTo>
                <a:lnTo>
                  <a:pt x="572916" y="0"/>
                </a:lnTo>
                <a:lnTo>
                  <a:pt x="572916" y="575072"/>
                </a:lnTo>
                <a:lnTo>
                  <a:pt x="0" y="57507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2098832" y="5086350"/>
            <a:ext cx="13510241" cy="39065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9"/>
              </a:lnSpc>
            </a:pPr>
            <a:r>
              <a:rPr lang="en-US" sz="3699">
                <a:solidFill>
                  <a:srgbClr val="134B70"/>
                </a:solidFill>
                <a:latin typeface="Dekko"/>
                <a:ea typeface="Dekko"/>
                <a:cs typeface="Dekko"/>
                <a:sym typeface="Dekko"/>
              </a:rPr>
              <a:t>Dalam hal Kartu Keluarga tidak dimiliki oleh calon murid karena keadaan tertentu yang disebabkan oleh bencana alam dan/atau bencana sosial, maka dapat diganti dengan surat keterangan domisili yang diterbitkan oleh pihak yang berwenang dan dilegalisasi oleh lurah/kepala desa atau pejabat setempat lain yang berwenang sesuai dengan domisili calon Murid</a:t>
            </a:r>
          </a:p>
        </p:txBody>
      </p:sp>
    </p:spTree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370" b="-13370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01035" y="23382"/>
            <a:ext cx="17067790" cy="10510116"/>
          </a:xfrm>
          <a:custGeom>
            <a:avLst/>
            <a:gdLst/>
            <a:ahLst/>
            <a:cxnLst/>
            <a:rect l="l" t="t" r="r" b="b"/>
            <a:pathLst>
              <a:path w="17067790" h="10510116">
                <a:moveTo>
                  <a:pt x="0" y="0"/>
                </a:moveTo>
                <a:lnTo>
                  <a:pt x="17067790" y="0"/>
                </a:lnTo>
                <a:lnTo>
                  <a:pt x="17067790" y="10510116"/>
                </a:lnTo>
                <a:lnTo>
                  <a:pt x="0" y="1051011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146" t="-1402" r="-5923"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-831688" y="8743950"/>
            <a:ext cx="3086100" cy="3086100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134B70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5849733" y="-1519668"/>
            <a:ext cx="3086100" cy="3086100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508C9B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2907171" y="1275002"/>
            <a:ext cx="10971101" cy="8905340"/>
          </a:xfrm>
          <a:custGeom>
            <a:avLst/>
            <a:gdLst/>
            <a:ahLst/>
            <a:cxnLst/>
            <a:rect l="l" t="t" r="r" b="b"/>
            <a:pathLst>
              <a:path w="10971101" h="8905340">
                <a:moveTo>
                  <a:pt x="0" y="0"/>
                </a:moveTo>
                <a:lnTo>
                  <a:pt x="10971100" y="0"/>
                </a:lnTo>
                <a:lnTo>
                  <a:pt x="10971100" y="8905339"/>
                </a:lnTo>
                <a:lnTo>
                  <a:pt x="0" y="890533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2254412" y="402004"/>
            <a:ext cx="11623860" cy="8729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565"/>
              </a:lnSpc>
            </a:pPr>
            <a:r>
              <a:rPr lang="en-US" sz="6699" b="1">
                <a:solidFill>
                  <a:srgbClr val="134B70"/>
                </a:solidFill>
                <a:latin typeface="Sarabun Bold"/>
                <a:ea typeface="Sarabun Bold"/>
                <a:cs typeface="Sarabun Bold"/>
                <a:sym typeface="Sarabun Bold"/>
              </a:rPr>
              <a:t>KETENTUAN JALUR DOMISILI</a:t>
            </a:r>
          </a:p>
        </p:txBody>
      </p:sp>
    </p:spTree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370" b="-13370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91510" y="23382"/>
            <a:ext cx="17067790" cy="10510116"/>
          </a:xfrm>
          <a:custGeom>
            <a:avLst/>
            <a:gdLst/>
            <a:ahLst/>
            <a:cxnLst/>
            <a:rect l="l" t="t" r="r" b="b"/>
            <a:pathLst>
              <a:path w="17067790" h="10510116">
                <a:moveTo>
                  <a:pt x="0" y="0"/>
                </a:moveTo>
                <a:lnTo>
                  <a:pt x="17067790" y="0"/>
                </a:lnTo>
                <a:lnTo>
                  <a:pt x="17067790" y="10510116"/>
                </a:lnTo>
                <a:lnTo>
                  <a:pt x="0" y="1051011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146" t="-1402" r="-5923"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-831688" y="8743950"/>
            <a:ext cx="3086100" cy="3086100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134B70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5849733" y="-1519668"/>
            <a:ext cx="3086100" cy="3086100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508C9B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16189168" y="5848547"/>
            <a:ext cx="2230322" cy="4438453"/>
          </a:xfrm>
          <a:custGeom>
            <a:avLst/>
            <a:gdLst/>
            <a:ahLst/>
            <a:cxnLst/>
            <a:rect l="l" t="t" r="r" b="b"/>
            <a:pathLst>
              <a:path w="2230322" h="4438453">
                <a:moveTo>
                  <a:pt x="0" y="0"/>
                </a:moveTo>
                <a:lnTo>
                  <a:pt x="2230323" y="0"/>
                </a:lnTo>
                <a:lnTo>
                  <a:pt x="2230323" y="4438453"/>
                </a:lnTo>
                <a:lnTo>
                  <a:pt x="0" y="4438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80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272011" y="1623582"/>
            <a:ext cx="572915" cy="575072"/>
          </a:xfrm>
          <a:custGeom>
            <a:avLst/>
            <a:gdLst/>
            <a:ahLst/>
            <a:cxnLst/>
            <a:rect l="l" t="t" r="r" b="b"/>
            <a:pathLst>
              <a:path w="572915" h="575072">
                <a:moveTo>
                  <a:pt x="0" y="0"/>
                </a:moveTo>
                <a:lnTo>
                  <a:pt x="572916" y="0"/>
                </a:lnTo>
                <a:lnTo>
                  <a:pt x="572916" y="575072"/>
                </a:lnTo>
                <a:lnTo>
                  <a:pt x="0" y="57507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2098832" y="1566432"/>
            <a:ext cx="14090336" cy="32492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9"/>
              </a:lnSpc>
            </a:pPr>
            <a:r>
              <a:rPr lang="en-US" sz="3699">
                <a:solidFill>
                  <a:srgbClr val="134B70"/>
                </a:solidFill>
                <a:latin typeface="Dekko"/>
                <a:ea typeface="Dekko"/>
                <a:cs typeface="Dekko"/>
                <a:sym typeface="Dekko"/>
              </a:rPr>
              <a:t>Ketentuan sistem domisili SMP berdasarkan skor jarak radius dan</a:t>
            </a:r>
          </a:p>
          <a:p>
            <a:pPr algn="just">
              <a:lnSpc>
                <a:spcPts val="5179"/>
              </a:lnSpc>
            </a:pPr>
            <a:r>
              <a:rPr lang="en-US" sz="3699">
                <a:solidFill>
                  <a:srgbClr val="134B70"/>
                </a:solidFill>
                <a:latin typeface="Dekko"/>
                <a:ea typeface="Dekko"/>
                <a:cs typeface="Dekko"/>
                <a:sym typeface="Dekko"/>
              </a:rPr>
              <a:t>skor domisili wilayah calon murid baru ke sekolah ditambah dengan</a:t>
            </a:r>
          </a:p>
          <a:p>
            <a:pPr algn="just">
              <a:lnSpc>
                <a:spcPts val="5179"/>
              </a:lnSpc>
            </a:pPr>
            <a:r>
              <a:rPr lang="en-US" sz="3699">
                <a:solidFill>
                  <a:srgbClr val="134B70"/>
                </a:solidFill>
                <a:latin typeface="Dekko"/>
                <a:ea typeface="Dekko"/>
                <a:cs typeface="Dekko"/>
                <a:sym typeface="Dekko"/>
              </a:rPr>
              <a:t>nilai akademik yang terdiri dari hasil ASPD dan akumulasi rata-rata</a:t>
            </a:r>
          </a:p>
          <a:p>
            <a:pPr algn="just">
              <a:lnSpc>
                <a:spcPts val="5179"/>
              </a:lnSpc>
            </a:pPr>
            <a:r>
              <a:rPr lang="en-US" sz="3699">
                <a:solidFill>
                  <a:srgbClr val="134B70"/>
                </a:solidFill>
                <a:latin typeface="Dekko"/>
                <a:ea typeface="Dekko"/>
                <a:cs typeface="Dekko"/>
                <a:sym typeface="Dekko"/>
              </a:rPr>
              <a:t>nilai rapor mata Pelajaran Matematika, IPA dan Bahasa Indonesia</a:t>
            </a:r>
          </a:p>
          <a:p>
            <a:pPr algn="just">
              <a:lnSpc>
                <a:spcPts val="5179"/>
              </a:lnSpc>
            </a:pPr>
            <a:r>
              <a:rPr lang="en-US" sz="3699">
                <a:solidFill>
                  <a:srgbClr val="134B70"/>
                </a:solidFill>
                <a:latin typeface="Dekko"/>
                <a:ea typeface="Dekko"/>
                <a:cs typeface="Dekko"/>
                <a:sym typeface="Dekko"/>
              </a:rPr>
              <a:t>selama 5 (lima) semester.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2254412" y="402004"/>
            <a:ext cx="11623860" cy="8729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565"/>
              </a:lnSpc>
            </a:pPr>
            <a:r>
              <a:rPr lang="en-US" sz="6699" b="1">
                <a:solidFill>
                  <a:srgbClr val="134B70"/>
                </a:solidFill>
                <a:latin typeface="Sarabun Bold"/>
                <a:ea typeface="Sarabun Bold"/>
                <a:cs typeface="Sarabun Bold"/>
                <a:sym typeface="Sarabun Bold"/>
              </a:rPr>
              <a:t>KETENTUAN JALUR DOMISILI</a:t>
            </a:r>
          </a:p>
        </p:txBody>
      </p:sp>
      <p:sp>
        <p:nvSpPr>
          <p:cNvPr id="14" name="Freeform 14"/>
          <p:cNvSpPr/>
          <p:nvPr/>
        </p:nvSpPr>
        <p:spPr>
          <a:xfrm>
            <a:off x="1272011" y="6535420"/>
            <a:ext cx="572915" cy="575072"/>
          </a:xfrm>
          <a:custGeom>
            <a:avLst/>
            <a:gdLst/>
            <a:ahLst/>
            <a:cxnLst/>
            <a:rect l="l" t="t" r="r" b="b"/>
            <a:pathLst>
              <a:path w="572915" h="575072">
                <a:moveTo>
                  <a:pt x="0" y="0"/>
                </a:moveTo>
                <a:lnTo>
                  <a:pt x="572916" y="0"/>
                </a:lnTo>
                <a:lnTo>
                  <a:pt x="572916" y="575072"/>
                </a:lnTo>
                <a:lnTo>
                  <a:pt x="0" y="57507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15" name="Group 15"/>
          <p:cNvGrpSpPr/>
          <p:nvPr/>
        </p:nvGrpSpPr>
        <p:grpSpPr>
          <a:xfrm>
            <a:off x="1272011" y="7291467"/>
            <a:ext cx="15987289" cy="2113689"/>
            <a:chOff x="0" y="0"/>
            <a:chExt cx="4210644" cy="556692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4210644" cy="556692"/>
            </a:xfrm>
            <a:custGeom>
              <a:avLst/>
              <a:gdLst/>
              <a:ahLst/>
              <a:cxnLst/>
              <a:rect l="l" t="t" r="r" b="b"/>
              <a:pathLst>
                <a:path w="4210644" h="556692">
                  <a:moveTo>
                    <a:pt x="24697" y="0"/>
                  </a:moveTo>
                  <a:lnTo>
                    <a:pt x="4185947" y="0"/>
                  </a:lnTo>
                  <a:cubicBezTo>
                    <a:pt x="4192497" y="0"/>
                    <a:pt x="4198779" y="2602"/>
                    <a:pt x="4203410" y="7234"/>
                  </a:cubicBezTo>
                  <a:cubicBezTo>
                    <a:pt x="4208042" y="11865"/>
                    <a:pt x="4210644" y="18147"/>
                    <a:pt x="4210644" y="24697"/>
                  </a:cubicBezTo>
                  <a:lnTo>
                    <a:pt x="4210644" y="531995"/>
                  </a:lnTo>
                  <a:cubicBezTo>
                    <a:pt x="4210644" y="538545"/>
                    <a:pt x="4208042" y="544827"/>
                    <a:pt x="4203410" y="549458"/>
                  </a:cubicBezTo>
                  <a:cubicBezTo>
                    <a:pt x="4198779" y="554090"/>
                    <a:pt x="4192497" y="556692"/>
                    <a:pt x="4185947" y="556692"/>
                  </a:cubicBezTo>
                  <a:lnTo>
                    <a:pt x="24697" y="556692"/>
                  </a:lnTo>
                  <a:cubicBezTo>
                    <a:pt x="11057" y="556692"/>
                    <a:pt x="0" y="545635"/>
                    <a:pt x="0" y="531995"/>
                  </a:cubicBezTo>
                  <a:lnTo>
                    <a:pt x="0" y="24697"/>
                  </a:lnTo>
                  <a:cubicBezTo>
                    <a:pt x="0" y="11057"/>
                    <a:pt x="11057" y="0"/>
                    <a:pt x="24697" y="0"/>
                  </a:cubicBezTo>
                  <a:close/>
                </a:path>
              </a:pathLst>
            </a:custGeom>
            <a:solidFill>
              <a:srgbClr val="CAFC05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47625"/>
              <a:ext cx="4210644" cy="6043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2098832" y="6490097"/>
            <a:ext cx="7045168" cy="6203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9"/>
              </a:lnSpc>
            </a:pPr>
            <a:r>
              <a:rPr lang="en-US" sz="3699">
                <a:solidFill>
                  <a:srgbClr val="134B70"/>
                </a:solidFill>
                <a:latin typeface="Dekko"/>
                <a:ea typeface="Dekko"/>
                <a:cs typeface="Dekko"/>
                <a:sym typeface="Dekko"/>
              </a:rPr>
              <a:t>SISTEM PENILAIAN JALUR DOMISILI :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628214" y="7817368"/>
            <a:ext cx="15031572" cy="12515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039"/>
              </a:lnSpc>
            </a:pPr>
            <a:r>
              <a:rPr lang="en-US" sz="3599">
                <a:solidFill>
                  <a:srgbClr val="134B70"/>
                </a:solidFill>
                <a:latin typeface="Dekko"/>
                <a:ea typeface="Dekko"/>
                <a:cs typeface="Dekko"/>
                <a:sym typeface="Dekko"/>
              </a:rPr>
              <a:t>SKOR TOTAL = SKOR JARAK RADIUS + SKOR DOMISILI WILAYAH + (NILAI ASPD X 60%) + (AKUMULASI RATA-RATA NILAI RAPOR 3 MAPEL SELAMA 5 SEMESTER X 40%)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991098" y="5086350"/>
            <a:ext cx="14090336" cy="12776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9"/>
              </a:lnSpc>
            </a:pPr>
            <a:r>
              <a:rPr lang="en-US" sz="3699">
                <a:solidFill>
                  <a:srgbClr val="134B70"/>
                </a:solidFill>
                <a:latin typeface="Dekko"/>
                <a:ea typeface="Dekko"/>
                <a:cs typeface="Dekko"/>
                <a:sym typeface="Dekko"/>
              </a:rPr>
              <a:t>Penghitungan jarak radius dan domisili wilayah pada sistem domisili</a:t>
            </a:r>
          </a:p>
          <a:p>
            <a:pPr algn="just">
              <a:lnSpc>
                <a:spcPts val="5179"/>
              </a:lnSpc>
            </a:pPr>
            <a:r>
              <a:rPr lang="en-US" sz="3699">
                <a:solidFill>
                  <a:srgbClr val="134B70"/>
                </a:solidFill>
                <a:latin typeface="Dekko"/>
                <a:ea typeface="Dekko"/>
                <a:cs typeface="Dekko"/>
                <a:sym typeface="Dekko"/>
              </a:rPr>
              <a:t>SMP menggunakan data koordinat domisili calon murid baru</a:t>
            </a:r>
          </a:p>
        </p:txBody>
      </p:sp>
      <p:sp>
        <p:nvSpPr>
          <p:cNvPr id="21" name="Freeform 21"/>
          <p:cNvSpPr/>
          <p:nvPr/>
        </p:nvSpPr>
        <p:spPr>
          <a:xfrm>
            <a:off x="1272011" y="4990904"/>
            <a:ext cx="572915" cy="575072"/>
          </a:xfrm>
          <a:custGeom>
            <a:avLst/>
            <a:gdLst/>
            <a:ahLst/>
            <a:cxnLst/>
            <a:rect l="l" t="t" r="r" b="b"/>
            <a:pathLst>
              <a:path w="572915" h="575072">
                <a:moveTo>
                  <a:pt x="0" y="0"/>
                </a:moveTo>
                <a:lnTo>
                  <a:pt x="572916" y="0"/>
                </a:lnTo>
                <a:lnTo>
                  <a:pt x="572916" y="575072"/>
                </a:lnTo>
                <a:lnTo>
                  <a:pt x="0" y="57507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370" b="-13370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91510" y="23382"/>
            <a:ext cx="17067790" cy="10510116"/>
          </a:xfrm>
          <a:custGeom>
            <a:avLst/>
            <a:gdLst/>
            <a:ahLst/>
            <a:cxnLst/>
            <a:rect l="l" t="t" r="r" b="b"/>
            <a:pathLst>
              <a:path w="17067790" h="10510116">
                <a:moveTo>
                  <a:pt x="0" y="0"/>
                </a:moveTo>
                <a:lnTo>
                  <a:pt x="17067790" y="0"/>
                </a:lnTo>
                <a:lnTo>
                  <a:pt x="17067790" y="10510116"/>
                </a:lnTo>
                <a:lnTo>
                  <a:pt x="0" y="1051011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146" t="-1402" r="-5923"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-1029189" y="9146150"/>
            <a:ext cx="3086100" cy="3086100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134B70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5849733" y="-1519668"/>
            <a:ext cx="3086100" cy="3086100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508C9B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1046255" y="1498510"/>
            <a:ext cx="768187" cy="768187"/>
          </a:xfrm>
          <a:custGeom>
            <a:avLst/>
            <a:gdLst/>
            <a:ahLst/>
            <a:cxnLst/>
            <a:rect l="l" t="t" r="r" b="b"/>
            <a:pathLst>
              <a:path w="768187" h="768187">
                <a:moveTo>
                  <a:pt x="0" y="0"/>
                </a:moveTo>
                <a:lnTo>
                  <a:pt x="768187" y="0"/>
                </a:lnTo>
                <a:lnTo>
                  <a:pt x="768187" y="768187"/>
                </a:lnTo>
                <a:lnTo>
                  <a:pt x="0" y="76818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2254412" y="402004"/>
            <a:ext cx="11623860" cy="8729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565"/>
              </a:lnSpc>
            </a:pPr>
            <a:r>
              <a:rPr lang="en-US" sz="6699" b="1">
                <a:solidFill>
                  <a:srgbClr val="F9A01B"/>
                </a:solidFill>
                <a:latin typeface="Sarabun Bold"/>
                <a:ea typeface="Sarabun Bold"/>
                <a:cs typeface="Sarabun Bold"/>
                <a:sym typeface="Sarabun Bold"/>
              </a:rPr>
              <a:t>KETENTUAN JALUR AFIRMASI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957317" y="1543831"/>
            <a:ext cx="13750901" cy="6203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9"/>
              </a:lnSpc>
            </a:pPr>
            <a:r>
              <a:rPr lang="en-US" sz="3699">
                <a:solidFill>
                  <a:srgbClr val="BA9A49"/>
                </a:solidFill>
                <a:latin typeface="Dekko"/>
                <a:ea typeface="Dekko"/>
                <a:cs typeface="Dekko"/>
                <a:sym typeface="Dekko"/>
              </a:rPr>
              <a:t>JALUR AFIRMASI JENJANG SMP DIPERUNTUKAN :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814442" y="2209547"/>
            <a:ext cx="13750901" cy="12776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98828" lvl="1" indent="-399414" algn="just">
              <a:lnSpc>
                <a:spcPts val="5179"/>
              </a:lnSpc>
              <a:buAutoNum type="arabicPeriod"/>
            </a:pPr>
            <a:r>
              <a:rPr lang="en-US" sz="3699">
                <a:solidFill>
                  <a:srgbClr val="BA9A49"/>
                </a:solidFill>
                <a:latin typeface="Dekko"/>
                <a:ea typeface="Dekko"/>
                <a:cs typeface="Dekko"/>
                <a:sym typeface="Dekko"/>
              </a:rPr>
              <a:t>Calon murid baru berasal dari keluarga ekonomi tidak mampu</a:t>
            </a:r>
          </a:p>
          <a:p>
            <a:pPr marL="798828" lvl="1" indent="-399414" algn="just">
              <a:lnSpc>
                <a:spcPts val="5179"/>
              </a:lnSpc>
              <a:buAutoNum type="arabicPeriod"/>
            </a:pPr>
            <a:r>
              <a:rPr lang="en-US" sz="3699">
                <a:solidFill>
                  <a:srgbClr val="BA9A49"/>
                </a:solidFill>
                <a:latin typeface="Dekko"/>
                <a:ea typeface="Dekko"/>
                <a:cs typeface="Dekko"/>
                <a:sym typeface="Dekko"/>
              </a:rPr>
              <a:t>penyandang disabilitas/berkebutuhan khusus</a:t>
            </a:r>
          </a:p>
        </p:txBody>
      </p:sp>
      <p:sp>
        <p:nvSpPr>
          <p:cNvPr id="14" name="Freeform 14"/>
          <p:cNvSpPr/>
          <p:nvPr/>
        </p:nvSpPr>
        <p:spPr>
          <a:xfrm>
            <a:off x="1046255" y="4187862"/>
            <a:ext cx="768187" cy="768187"/>
          </a:xfrm>
          <a:custGeom>
            <a:avLst/>
            <a:gdLst/>
            <a:ahLst/>
            <a:cxnLst/>
            <a:rect l="l" t="t" r="r" b="b"/>
            <a:pathLst>
              <a:path w="768187" h="768187">
                <a:moveTo>
                  <a:pt x="0" y="0"/>
                </a:moveTo>
                <a:lnTo>
                  <a:pt x="768187" y="0"/>
                </a:lnTo>
                <a:lnTo>
                  <a:pt x="768187" y="768186"/>
                </a:lnTo>
                <a:lnTo>
                  <a:pt x="0" y="76818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1957317" y="4223657"/>
            <a:ext cx="14771870" cy="18897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039"/>
              </a:lnSpc>
            </a:pPr>
            <a:r>
              <a:rPr lang="en-US" sz="3599">
                <a:solidFill>
                  <a:srgbClr val="BA9A49"/>
                </a:solidFill>
                <a:latin typeface="Dekko"/>
                <a:ea typeface="Dekko"/>
                <a:cs typeface="Dekko"/>
                <a:sym typeface="Dekko"/>
              </a:rPr>
              <a:t>Calon murid baru yang berasal dari keluarga ekonomi tidak mampu dibuktikan kartu keikutsertaan dalam program penanganan keluarga ekonomi tidak mampu berdasar data terpadu dari Pemerintah Pusat dan/atau Pemerintah Daerah</a:t>
            </a:r>
          </a:p>
        </p:txBody>
      </p:sp>
      <p:sp>
        <p:nvSpPr>
          <p:cNvPr id="16" name="Freeform 16"/>
          <p:cNvSpPr/>
          <p:nvPr/>
        </p:nvSpPr>
        <p:spPr>
          <a:xfrm>
            <a:off x="1046255" y="7109252"/>
            <a:ext cx="768187" cy="768187"/>
          </a:xfrm>
          <a:custGeom>
            <a:avLst/>
            <a:gdLst/>
            <a:ahLst/>
            <a:cxnLst/>
            <a:rect l="l" t="t" r="r" b="b"/>
            <a:pathLst>
              <a:path w="768187" h="768187">
                <a:moveTo>
                  <a:pt x="0" y="0"/>
                </a:moveTo>
                <a:lnTo>
                  <a:pt x="768187" y="0"/>
                </a:lnTo>
                <a:lnTo>
                  <a:pt x="768187" y="768187"/>
                </a:lnTo>
                <a:lnTo>
                  <a:pt x="0" y="76818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1957317" y="7253332"/>
            <a:ext cx="14771870" cy="18897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039"/>
              </a:lnSpc>
            </a:pPr>
            <a:r>
              <a:rPr lang="en-US" sz="3599">
                <a:solidFill>
                  <a:srgbClr val="BA9A49"/>
                </a:solidFill>
                <a:latin typeface="Dekko"/>
                <a:ea typeface="Dekko"/>
                <a:cs typeface="Dekko"/>
                <a:sym typeface="Dekko"/>
              </a:rPr>
              <a:t>Kartu keikutsertaan dalam program penanganan keluarga ekonomi tidak mampu tersebut tidak dapat berupa kartu keikutsertaan program jaminan kesehatan nasional dan/atau surat keterangan tidak mampu</a:t>
            </a:r>
          </a:p>
        </p:txBody>
      </p:sp>
    </p:spTree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370" b="-13370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91510" y="23382"/>
            <a:ext cx="17067790" cy="10510116"/>
          </a:xfrm>
          <a:custGeom>
            <a:avLst/>
            <a:gdLst/>
            <a:ahLst/>
            <a:cxnLst/>
            <a:rect l="l" t="t" r="r" b="b"/>
            <a:pathLst>
              <a:path w="17067790" h="10510116">
                <a:moveTo>
                  <a:pt x="0" y="0"/>
                </a:moveTo>
                <a:lnTo>
                  <a:pt x="17067790" y="0"/>
                </a:lnTo>
                <a:lnTo>
                  <a:pt x="17067790" y="10510116"/>
                </a:lnTo>
                <a:lnTo>
                  <a:pt x="0" y="1051011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146" t="-1402" r="-5923"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-1029189" y="9146150"/>
            <a:ext cx="3086100" cy="3086100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134B70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5849733" y="-1519668"/>
            <a:ext cx="3086100" cy="3086100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508C9B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1046255" y="1498510"/>
            <a:ext cx="768187" cy="768187"/>
          </a:xfrm>
          <a:custGeom>
            <a:avLst/>
            <a:gdLst/>
            <a:ahLst/>
            <a:cxnLst/>
            <a:rect l="l" t="t" r="r" b="b"/>
            <a:pathLst>
              <a:path w="768187" h="768187">
                <a:moveTo>
                  <a:pt x="0" y="0"/>
                </a:moveTo>
                <a:lnTo>
                  <a:pt x="768187" y="0"/>
                </a:lnTo>
                <a:lnTo>
                  <a:pt x="768187" y="768187"/>
                </a:lnTo>
                <a:lnTo>
                  <a:pt x="0" y="76818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2254412" y="402004"/>
            <a:ext cx="11623860" cy="8729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565"/>
              </a:lnSpc>
            </a:pPr>
            <a:r>
              <a:rPr lang="en-US" sz="6699" b="1">
                <a:solidFill>
                  <a:srgbClr val="F9A01B"/>
                </a:solidFill>
                <a:latin typeface="Sarabun Bold"/>
                <a:ea typeface="Sarabun Bold"/>
                <a:cs typeface="Sarabun Bold"/>
                <a:sym typeface="Sarabun Bold"/>
              </a:rPr>
              <a:t>KETENTUAN JALUR AFIRMASI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957317" y="1543831"/>
            <a:ext cx="13750901" cy="6203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9"/>
              </a:lnSpc>
            </a:pPr>
            <a:r>
              <a:rPr lang="en-US" sz="3699">
                <a:solidFill>
                  <a:srgbClr val="BA9A49"/>
                </a:solidFill>
                <a:latin typeface="Dekko"/>
                <a:ea typeface="Dekko"/>
                <a:cs typeface="Dekko"/>
                <a:sym typeface="Dekko"/>
              </a:rPr>
              <a:t>Bukti penyandang disabilitas atau berkebutuhan khusus :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849954" y="2209547"/>
            <a:ext cx="13750901" cy="1934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98828" lvl="1" indent="-399414" algn="just">
              <a:lnSpc>
                <a:spcPts val="5179"/>
              </a:lnSpc>
              <a:buAutoNum type="arabicPeriod"/>
            </a:pPr>
            <a:r>
              <a:rPr lang="en-US" sz="3699">
                <a:solidFill>
                  <a:srgbClr val="BA9A49"/>
                </a:solidFill>
                <a:latin typeface="Dekko"/>
                <a:ea typeface="Dekko"/>
                <a:cs typeface="Dekko"/>
                <a:sym typeface="Dekko"/>
              </a:rPr>
              <a:t>kartu penyandang disabilitas yang dikeluarkan oleh kementrian yang menyelenggarakan urusan pemerintahan di bidang sosial</a:t>
            </a:r>
          </a:p>
          <a:p>
            <a:pPr marL="798828" lvl="1" indent="-399414" algn="just">
              <a:lnSpc>
                <a:spcPts val="5179"/>
              </a:lnSpc>
              <a:buAutoNum type="arabicPeriod"/>
            </a:pPr>
            <a:r>
              <a:rPr lang="en-US" sz="3699">
                <a:solidFill>
                  <a:srgbClr val="BA9A49"/>
                </a:solidFill>
                <a:latin typeface="Dekko"/>
                <a:ea typeface="Dekko"/>
                <a:cs typeface="Dekko"/>
                <a:sym typeface="Dekko"/>
              </a:rPr>
              <a:t>surat keterangan dari dokter atau dokter spesialis</a:t>
            </a:r>
          </a:p>
        </p:txBody>
      </p:sp>
      <p:sp>
        <p:nvSpPr>
          <p:cNvPr id="14" name="Freeform 14"/>
          <p:cNvSpPr/>
          <p:nvPr/>
        </p:nvSpPr>
        <p:spPr>
          <a:xfrm>
            <a:off x="1028700" y="4894347"/>
            <a:ext cx="768187" cy="768187"/>
          </a:xfrm>
          <a:custGeom>
            <a:avLst/>
            <a:gdLst/>
            <a:ahLst/>
            <a:cxnLst/>
            <a:rect l="l" t="t" r="r" b="b"/>
            <a:pathLst>
              <a:path w="768187" h="768187">
                <a:moveTo>
                  <a:pt x="0" y="0"/>
                </a:moveTo>
                <a:lnTo>
                  <a:pt x="768187" y="0"/>
                </a:lnTo>
                <a:lnTo>
                  <a:pt x="768187" y="768187"/>
                </a:lnTo>
                <a:lnTo>
                  <a:pt x="0" y="76818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1957317" y="4950711"/>
            <a:ext cx="14771870" cy="12515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039"/>
              </a:lnSpc>
            </a:pPr>
            <a:r>
              <a:rPr lang="en-US" sz="3599">
                <a:solidFill>
                  <a:srgbClr val="BA9A49"/>
                </a:solidFill>
                <a:latin typeface="Dekko"/>
                <a:ea typeface="Dekko"/>
                <a:cs typeface="Dekko"/>
                <a:sym typeface="Dekko"/>
              </a:rPr>
              <a:t>Murid yang masuk melalui jalur afirmasi merupakan murid yang berdomisili  dalam dan luar Kabupaten Gunungkidul</a:t>
            </a:r>
          </a:p>
        </p:txBody>
      </p:sp>
      <p:sp>
        <p:nvSpPr>
          <p:cNvPr id="16" name="Freeform 16"/>
          <p:cNvSpPr/>
          <p:nvPr/>
        </p:nvSpPr>
        <p:spPr>
          <a:xfrm>
            <a:off x="1046255" y="7109252"/>
            <a:ext cx="768187" cy="768187"/>
          </a:xfrm>
          <a:custGeom>
            <a:avLst/>
            <a:gdLst/>
            <a:ahLst/>
            <a:cxnLst/>
            <a:rect l="l" t="t" r="r" b="b"/>
            <a:pathLst>
              <a:path w="768187" h="768187">
                <a:moveTo>
                  <a:pt x="0" y="0"/>
                </a:moveTo>
                <a:lnTo>
                  <a:pt x="768187" y="0"/>
                </a:lnTo>
                <a:lnTo>
                  <a:pt x="768187" y="768187"/>
                </a:lnTo>
                <a:lnTo>
                  <a:pt x="0" y="76818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1957317" y="7253332"/>
            <a:ext cx="14771870" cy="12515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039"/>
              </a:lnSpc>
            </a:pPr>
            <a:r>
              <a:rPr lang="en-US" sz="3599">
                <a:solidFill>
                  <a:srgbClr val="BA9A49"/>
                </a:solidFill>
                <a:latin typeface="Dekko"/>
                <a:ea typeface="Dekko"/>
                <a:cs typeface="Dekko"/>
                <a:sym typeface="Dekko"/>
              </a:rPr>
              <a:t>calon murid baru dari luar daerah  dapat melakukan penitikan di sekolah tujuan sesuai alamat pada Kartu Keluarga</a:t>
            </a:r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370" b="-13370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6045863" y="-190066"/>
            <a:ext cx="3086100" cy="10746712"/>
            <a:chOff x="0" y="0"/>
            <a:chExt cx="812800" cy="283041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2830410"/>
            </a:xfrm>
            <a:custGeom>
              <a:avLst/>
              <a:gdLst/>
              <a:ahLst/>
              <a:cxnLst/>
              <a:rect l="l" t="t" r="r" b="b"/>
              <a:pathLst>
                <a:path w="812800" h="2830410">
                  <a:moveTo>
                    <a:pt x="0" y="0"/>
                  </a:moveTo>
                  <a:lnTo>
                    <a:pt x="812800" y="0"/>
                  </a:lnTo>
                  <a:lnTo>
                    <a:pt x="812800" y="2830410"/>
                  </a:lnTo>
                  <a:lnTo>
                    <a:pt x="0" y="2830410"/>
                  </a:lnTo>
                  <a:close/>
                </a:path>
              </a:pathLst>
            </a:custGeom>
            <a:solidFill>
              <a:srgbClr val="134B70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287803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 rot="-2788628">
            <a:off x="-1003328" y="-1324302"/>
            <a:ext cx="3086100" cy="3086100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134B70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 rot="-2788628">
            <a:off x="-514350" y="-1543050"/>
            <a:ext cx="3086100" cy="3086100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508C9B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12563813" y="2057400"/>
            <a:ext cx="3116961" cy="8229600"/>
          </a:xfrm>
          <a:custGeom>
            <a:avLst/>
            <a:gdLst/>
            <a:ahLst/>
            <a:cxnLst/>
            <a:rect l="l" t="t" r="r" b="b"/>
            <a:pathLst>
              <a:path w="3116961" h="8229600">
                <a:moveTo>
                  <a:pt x="0" y="0"/>
                </a:moveTo>
                <a:lnTo>
                  <a:pt x="3116961" y="0"/>
                </a:lnTo>
                <a:lnTo>
                  <a:pt x="3116961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2354276" y="2903259"/>
            <a:ext cx="6670471" cy="1094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59"/>
              </a:lnSpc>
              <a:spcBef>
                <a:spcPct val="0"/>
              </a:spcBef>
            </a:pPr>
            <a:r>
              <a:rPr lang="en-US" sz="6399" b="1">
                <a:solidFill>
                  <a:srgbClr val="134B70"/>
                </a:solidFill>
                <a:latin typeface="Sarabun Ultra-Bold"/>
                <a:ea typeface="Sarabun Ultra-Bold"/>
                <a:cs typeface="Sarabun Ultra-Bold"/>
                <a:sym typeface="Sarabun Ultra-Bold"/>
              </a:rPr>
              <a:t>DASAR HUKUM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9139238" y="4274503"/>
            <a:ext cx="9525" cy="15665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endParaRPr/>
          </a:p>
        </p:txBody>
      </p:sp>
      <p:sp>
        <p:nvSpPr>
          <p:cNvPr id="15" name="TextBox 15"/>
          <p:cNvSpPr txBox="1"/>
          <p:nvPr/>
        </p:nvSpPr>
        <p:spPr>
          <a:xfrm>
            <a:off x="-126726" y="4558184"/>
            <a:ext cx="10613542" cy="21448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91052" lvl="1" indent="-445526" algn="just">
              <a:lnSpc>
                <a:spcPts val="5778"/>
              </a:lnSpc>
              <a:buAutoNum type="arabicPeriod"/>
            </a:pPr>
            <a:r>
              <a:rPr lang="en-US" sz="4127" b="1">
                <a:solidFill>
                  <a:srgbClr val="134B7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Permendikdasmen No 3 Tahun 2025</a:t>
            </a:r>
          </a:p>
          <a:p>
            <a:pPr marL="891052" lvl="1" indent="-445526" algn="just">
              <a:lnSpc>
                <a:spcPts val="5778"/>
              </a:lnSpc>
              <a:buAutoNum type="arabicPeriod"/>
            </a:pPr>
            <a:r>
              <a:rPr lang="en-US" sz="4127" b="1">
                <a:solidFill>
                  <a:srgbClr val="134B7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Keputusan Bupati Gunungkidul </a:t>
            </a:r>
          </a:p>
          <a:p>
            <a:pPr algn="just">
              <a:lnSpc>
                <a:spcPts val="5778"/>
              </a:lnSpc>
            </a:pPr>
            <a:r>
              <a:rPr lang="en-US" sz="4127" b="1">
                <a:solidFill>
                  <a:srgbClr val="134B7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     No 144/KPTS/2025</a:t>
            </a:r>
          </a:p>
        </p:txBody>
      </p:sp>
    </p:spTree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370" b="-13370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91510" y="23382"/>
            <a:ext cx="17067790" cy="10510116"/>
          </a:xfrm>
          <a:custGeom>
            <a:avLst/>
            <a:gdLst/>
            <a:ahLst/>
            <a:cxnLst/>
            <a:rect l="l" t="t" r="r" b="b"/>
            <a:pathLst>
              <a:path w="17067790" h="10510116">
                <a:moveTo>
                  <a:pt x="0" y="0"/>
                </a:moveTo>
                <a:lnTo>
                  <a:pt x="17067790" y="0"/>
                </a:lnTo>
                <a:lnTo>
                  <a:pt x="17067790" y="10510116"/>
                </a:lnTo>
                <a:lnTo>
                  <a:pt x="0" y="1051011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146" t="-1402" r="-5923"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-1029189" y="9146150"/>
            <a:ext cx="3086100" cy="3086100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134B70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5849733" y="-1519668"/>
            <a:ext cx="3086100" cy="3086100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508C9B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1046255" y="1498510"/>
            <a:ext cx="768187" cy="768187"/>
          </a:xfrm>
          <a:custGeom>
            <a:avLst/>
            <a:gdLst/>
            <a:ahLst/>
            <a:cxnLst/>
            <a:rect l="l" t="t" r="r" b="b"/>
            <a:pathLst>
              <a:path w="768187" h="768187">
                <a:moveTo>
                  <a:pt x="0" y="0"/>
                </a:moveTo>
                <a:lnTo>
                  <a:pt x="768187" y="0"/>
                </a:lnTo>
                <a:lnTo>
                  <a:pt x="768187" y="768187"/>
                </a:lnTo>
                <a:lnTo>
                  <a:pt x="0" y="76818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2254412" y="402004"/>
            <a:ext cx="11623860" cy="8729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565"/>
              </a:lnSpc>
            </a:pPr>
            <a:r>
              <a:rPr lang="en-US" sz="6699" b="1">
                <a:solidFill>
                  <a:srgbClr val="F9A01B"/>
                </a:solidFill>
                <a:latin typeface="Sarabun Bold"/>
                <a:ea typeface="Sarabun Bold"/>
                <a:cs typeface="Sarabun Bold"/>
                <a:sym typeface="Sarabun Bold"/>
              </a:rPr>
              <a:t>KETENTUAN JALUR AFIRMASI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957317" y="1543831"/>
            <a:ext cx="15301983" cy="12776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9"/>
              </a:lnSpc>
            </a:pPr>
            <a:r>
              <a:rPr lang="en-US" sz="3699">
                <a:solidFill>
                  <a:srgbClr val="BA9A49"/>
                </a:solidFill>
                <a:latin typeface="Dekko"/>
                <a:ea typeface="Dekko"/>
                <a:cs typeface="Dekko"/>
                <a:sym typeface="Dekko"/>
              </a:rPr>
              <a:t>Pembobotan sistem afirmasi SMP berdasarkan skor jarak radius ditambah skor domisili wilayah tempat tinggal calon murid baru ke sekolah</a:t>
            </a:r>
          </a:p>
        </p:txBody>
      </p:sp>
      <p:sp>
        <p:nvSpPr>
          <p:cNvPr id="13" name="Freeform 13"/>
          <p:cNvSpPr/>
          <p:nvPr/>
        </p:nvSpPr>
        <p:spPr>
          <a:xfrm>
            <a:off x="1046255" y="3491747"/>
            <a:ext cx="768187" cy="768187"/>
          </a:xfrm>
          <a:custGeom>
            <a:avLst/>
            <a:gdLst/>
            <a:ahLst/>
            <a:cxnLst/>
            <a:rect l="l" t="t" r="r" b="b"/>
            <a:pathLst>
              <a:path w="768187" h="768187">
                <a:moveTo>
                  <a:pt x="0" y="0"/>
                </a:moveTo>
                <a:lnTo>
                  <a:pt x="768187" y="0"/>
                </a:lnTo>
                <a:lnTo>
                  <a:pt x="768187" y="768187"/>
                </a:lnTo>
                <a:lnTo>
                  <a:pt x="0" y="76818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1950400" y="3506943"/>
            <a:ext cx="7045168" cy="6203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9"/>
              </a:lnSpc>
            </a:pPr>
            <a:r>
              <a:rPr lang="en-US" sz="3699">
                <a:solidFill>
                  <a:srgbClr val="BA9A49"/>
                </a:solidFill>
                <a:latin typeface="Dekko"/>
                <a:ea typeface="Dekko"/>
                <a:cs typeface="Dekko"/>
                <a:sym typeface="Dekko"/>
              </a:rPr>
              <a:t>SISTEM PENILAIAN JALUR AFIRMASI: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1950400" y="4336889"/>
            <a:ext cx="14301283" cy="1276201"/>
            <a:chOff x="0" y="0"/>
            <a:chExt cx="3766593" cy="336119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3766593" cy="336119"/>
            </a:xfrm>
            <a:custGeom>
              <a:avLst/>
              <a:gdLst/>
              <a:ahLst/>
              <a:cxnLst/>
              <a:rect l="l" t="t" r="r" b="b"/>
              <a:pathLst>
                <a:path w="3766593" h="336119">
                  <a:moveTo>
                    <a:pt x="27609" y="0"/>
                  </a:moveTo>
                  <a:lnTo>
                    <a:pt x="3738985" y="0"/>
                  </a:lnTo>
                  <a:cubicBezTo>
                    <a:pt x="3754232" y="0"/>
                    <a:pt x="3766593" y="12361"/>
                    <a:pt x="3766593" y="27609"/>
                  </a:cubicBezTo>
                  <a:lnTo>
                    <a:pt x="3766593" y="308510"/>
                  </a:lnTo>
                  <a:cubicBezTo>
                    <a:pt x="3766593" y="315833"/>
                    <a:pt x="3763684" y="322855"/>
                    <a:pt x="3758507" y="328033"/>
                  </a:cubicBezTo>
                  <a:cubicBezTo>
                    <a:pt x="3753329" y="333210"/>
                    <a:pt x="3746307" y="336119"/>
                    <a:pt x="3738985" y="336119"/>
                  </a:cubicBezTo>
                  <a:lnTo>
                    <a:pt x="27609" y="336119"/>
                  </a:lnTo>
                  <a:cubicBezTo>
                    <a:pt x="12361" y="336119"/>
                    <a:pt x="0" y="323758"/>
                    <a:pt x="0" y="308510"/>
                  </a:cubicBezTo>
                  <a:lnTo>
                    <a:pt x="0" y="27609"/>
                  </a:lnTo>
                  <a:cubicBezTo>
                    <a:pt x="0" y="20286"/>
                    <a:pt x="2909" y="13264"/>
                    <a:pt x="8086" y="8086"/>
                  </a:cubicBezTo>
                  <a:cubicBezTo>
                    <a:pt x="13264" y="2909"/>
                    <a:pt x="20286" y="0"/>
                    <a:pt x="27609" y="0"/>
                  </a:cubicBezTo>
                  <a:close/>
                </a:path>
              </a:pathLst>
            </a:custGeom>
            <a:solidFill>
              <a:srgbClr val="1A1A1A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47625"/>
              <a:ext cx="3766593" cy="38374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2543740" y="4682572"/>
            <a:ext cx="13750901" cy="613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039"/>
              </a:lnSpc>
            </a:pPr>
            <a:r>
              <a:rPr lang="en-US" sz="3599">
                <a:solidFill>
                  <a:srgbClr val="BA9A49"/>
                </a:solidFill>
                <a:latin typeface="Dekko"/>
                <a:ea typeface="Dekko"/>
                <a:cs typeface="Dekko"/>
                <a:sym typeface="Dekko"/>
              </a:rPr>
              <a:t>SKOR TOTAL = SKOR JARAK RADIUS + SKOR DOMISILI WILAYAH</a:t>
            </a:r>
          </a:p>
        </p:txBody>
      </p:sp>
    </p:spTree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370" b="-13370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91510" y="23382"/>
            <a:ext cx="17067790" cy="10510116"/>
          </a:xfrm>
          <a:custGeom>
            <a:avLst/>
            <a:gdLst/>
            <a:ahLst/>
            <a:cxnLst/>
            <a:rect l="l" t="t" r="r" b="b"/>
            <a:pathLst>
              <a:path w="17067790" h="10510116">
                <a:moveTo>
                  <a:pt x="0" y="0"/>
                </a:moveTo>
                <a:lnTo>
                  <a:pt x="17067790" y="0"/>
                </a:lnTo>
                <a:lnTo>
                  <a:pt x="17067790" y="10510116"/>
                </a:lnTo>
                <a:lnTo>
                  <a:pt x="0" y="1051011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146" t="-1402" r="-5923"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-1029189" y="9146150"/>
            <a:ext cx="3086100" cy="3086100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134B70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5849733" y="-1519668"/>
            <a:ext cx="3086100" cy="3086100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508C9B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1038225" y="1508724"/>
            <a:ext cx="1028211" cy="723604"/>
          </a:xfrm>
          <a:custGeom>
            <a:avLst/>
            <a:gdLst/>
            <a:ahLst/>
            <a:cxnLst/>
            <a:rect l="l" t="t" r="r" b="b"/>
            <a:pathLst>
              <a:path w="1028211" h="723604">
                <a:moveTo>
                  <a:pt x="0" y="0"/>
                </a:moveTo>
                <a:lnTo>
                  <a:pt x="1028211" y="0"/>
                </a:lnTo>
                <a:lnTo>
                  <a:pt x="1028211" y="723604"/>
                </a:lnTo>
                <a:lnTo>
                  <a:pt x="0" y="72360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2254412" y="402004"/>
            <a:ext cx="11623860" cy="8729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565"/>
              </a:lnSpc>
            </a:pPr>
            <a:r>
              <a:rPr lang="en-US" sz="6699" b="1">
                <a:solidFill>
                  <a:srgbClr val="007000"/>
                </a:solidFill>
                <a:latin typeface="Sarabun Bold"/>
                <a:ea typeface="Sarabun Bold"/>
                <a:cs typeface="Sarabun Bold"/>
                <a:sym typeface="Sarabun Bold"/>
              </a:rPr>
              <a:t>KETENTUAN JALUR MUTASI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957317" y="1543831"/>
            <a:ext cx="14663585" cy="1934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9"/>
              </a:lnSpc>
            </a:pPr>
            <a:r>
              <a:rPr lang="en-US" sz="3699">
                <a:solidFill>
                  <a:srgbClr val="007000"/>
                </a:solidFill>
                <a:latin typeface="Dekko"/>
                <a:ea typeface="Dekko"/>
                <a:cs typeface="Dekko"/>
                <a:sym typeface="Dekko"/>
              </a:rPr>
              <a:t>diperuntukkan bagi calon Murid yang berpindah domisili karena perpindahan tugas dari orang tua/wali dan bagi anak guru serta tenaga kependidikan yang mendaftar di satuan pendidikan tempat orang tua mengajar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957317" y="4282442"/>
            <a:ext cx="14806460" cy="25920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9"/>
              </a:lnSpc>
            </a:pPr>
            <a:r>
              <a:rPr lang="en-US" sz="3699">
                <a:solidFill>
                  <a:srgbClr val="007000"/>
                </a:solidFill>
                <a:latin typeface="Dekko"/>
                <a:ea typeface="Dekko"/>
                <a:cs typeface="Dekko"/>
                <a:sym typeface="Dekko"/>
              </a:rPr>
              <a:t>Mutasi orang tua/wali dibuktikan dengan surat penugasan dari instansi, lembaga, kantor, atau perusahaan yang mempekerjakan, dan surat keterangan pindah domisili orang tua/wali calon Murid yang diterbitkan oleh pejabat yang berwenang. 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2009286" y="7933690"/>
            <a:ext cx="14806460" cy="12776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9"/>
              </a:lnSpc>
            </a:pPr>
            <a:r>
              <a:rPr lang="en-US" sz="3699">
                <a:solidFill>
                  <a:srgbClr val="007000"/>
                </a:solidFill>
                <a:latin typeface="Dekko"/>
                <a:ea typeface="Dekko"/>
                <a:cs typeface="Dekko"/>
                <a:sym typeface="Dekko"/>
              </a:rPr>
              <a:t>Surat penugasan mutasi tersebut diterbitkan paling lama 1 (satu) tahun sebelum tanggal pendaftaran penerimaan Murid baru.</a:t>
            </a:r>
          </a:p>
        </p:txBody>
      </p:sp>
      <p:sp>
        <p:nvSpPr>
          <p:cNvPr id="15" name="Freeform 15"/>
          <p:cNvSpPr/>
          <p:nvPr/>
        </p:nvSpPr>
        <p:spPr>
          <a:xfrm>
            <a:off x="1038225" y="4182607"/>
            <a:ext cx="1028211" cy="723604"/>
          </a:xfrm>
          <a:custGeom>
            <a:avLst/>
            <a:gdLst/>
            <a:ahLst/>
            <a:cxnLst/>
            <a:rect l="l" t="t" r="r" b="b"/>
            <a:pathLst>
              <a:path w="1028211" h="723604">
                <a:moveTo>
                  <a:pt x="0" y="0"/>
                </a:moveTo>
                <a:lnTo>
                  <a:pt x="1028211" y="0"/>
                </a:lnTo>
                <a:lnTo>
                  <a:pt x="1028211" y="723603"/>
                </a:lnTo>
                <a:lnTo>
                  <a:pt x="0" y="72360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1038225" y="7877471"/>
            <a:ext cx="1028211" cy="723604"/>
          </a:xfrm>
          <a:custGeom>
            <a:avLst/>
            <a:gdLst/>
            <a:ahLst/>
            <a:cxnLst/>
            <a:rect l="l" t="t" r="r" b="b"/>
            <a:pathLst>
              <a:path w="1028211" h="723604">
                <a:moveTo>
                  <a:pt x="0" y="0"/>
                </a:moveTo>
                <a:lnTo>
                  <a:pt x="1028211" y="0"/>
                </a:lnTo>
                <a:lnTo>
                  <a:pt x="1028211" y="723604"/>
                </a:lnTo>
                <a:lnTo>
                  <a:pt x="0" y="72360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370" b="-13370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91510" y="23382"/>
            <a:ext cx="17067790" cy="10510116"/>
          </a:xfrm>
          <a:custGeom>
            <a:avLst/>
            <a:gdLst/>
            <a:ahLst/>
            <a:cxnLst/>
            <a:rect l="l" t="t" r="r" b="b"/>
            <a:pathLst>
              <a:path w="17067790" h="10510116">
                <a:moveTo>
                  <a:pt x="0" y="0"/>
                </a:moveTo>
                <a:lnTo>
                  <a:pt x="17067790" y="0"/>
                </a:lnTo>
                <a:lnTo>
                  <a:pt x="17067790" y="10510116"/>
                </a:lnTo>
                <a:lnTo>
                  <a:pt x="0" y="1051011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146" t="-1402" r="-5923"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-1029189" y="9146150"/>
            <a:ext cx="3086100" cy="3086100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134B70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5849733" y="-1519668"/>
            <a:ext cx="3086100" cy="3086100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508C9B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2254412" y="402004"/>
            <a:ext cx="11623860" cy="8729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565"/>
              </a:lnSpc>
            </a:pPr>
            <a:r>
              <a:rPr lang="en-US" sz="6699" b="1">
                <a:solidFill>
                  <a:srgbClr val="007000"/>
                </a:solidFill>
                <a:latin typeface="Sarabun Bold"/>
                <a:ea typeface="Sarabun Bold"/>
                <a:cs typeface="Sarabun Bold"/>
                <a:sym typeface="Sarabun Bold"/>
              </a:rPr>
              <a:t>KETENTUAN JALUR MUTASI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000794" y="1599312"/>
            <a:ext cx="14806460" cy="6203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79"/>
              </a:lnSpc>
            </a:pPr>
            <a:r>
              <a:rPr lang="en-US" sz="3699">
                <a:solidFill>
                  <a:srgbClr val="007000"/>
                </a:solidFill>
                <a:latin typeface="Dekko"/>
                <a:ea typeface="Dekko"/>
                <a:cs typeface="Dekko"/>
                <a:sym typeface="Dekko"/>
              </a:rPr>
              <a:t>Persyaratan khusus bagi anak Guru dan Tenaga Kependidikan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740770" y="2209547"/>
            <a:ext cx="14806460" cy="12776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98828" lvl="1" indent="-399414" algn="just">
              <a:lnSpc>
                <a:spcPts val="5179"/>
              </a:lnSpc>
              <a:buAutoNum type="arabicPeriod"/>
            </a:pPr>
            <a:r>
              <a:rPr lang="en-US" sz="3699">
                <a:solidFill>
                  <a:srgbClr val="007000"/>
                </a:solidFill>
                <a:latin typeface="Dekko"/>
                <a:ea typeface="Dekko"/>
                <a:cs typeface="Dekko"/>
                <a:sym typeface="Dekko"/>
              </a:rPr>
              <a:t>surat penugasan orang tua sebagai guru atau tenaga kependidikan</a:t>
            </a:r>
          </a:p>
          <a:p>
            <a:pPr marL="798828" lvl="1" indent="-399414" algn="just">
              <a:lnSpc>
                <a:spcPts val="5179"/>
              </a:lnSpc>
              <a:buAutoNum type="arabicPeriod"/>
            </a:pPr>
            <a:r>
              <a:rPr lang="en-US" sz="3699">
                <a:solidFill>
                  <a:srgbClr val="007000"/>
                </a:solidFill>
                <a:latin typeface="Dekko"/>
                <a:ea typeface="Dekko"/>
                <a:cs typeface="Dekko"/>
                <a:sym typeface="Dekko"/>
              </a:rPr>
              <a:t>kartu keluarga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2000794" y="3553422"/>
            <a:ext cx="14771870" cy="12515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039"/>
              </a:lnSpc>
            </a:pPr>
            <a:r>
              <a:rPr lang="en-US" sz="3599">
                <a:solidFill>
                  <a:srgbClr val="007000"/>
                </a:solidFill>
                <a:latin typeface="Dekko"/>
                <a:ea typeface="Dekko"/>
                <a:cs typeface="Dekko"/>
                <a:sym typeface="Dekko"/>
              </a:rPr>
              <a:t>calon murid baru dari luar daerah  dapat melakukan penitikan di sekolah tujuan sesuai alamat pada Kartu Keluarga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2018089" y="4871682"/>
            <a:ext cx="14771870" cy="12515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039"/>
              </a:lnSpc>
            </a:pPr>
            <a:r>
              <a:rPr lang="en-US" sz="3599">
                <a:solidFill>
                  <a:srgbClr val="007000"/>
                </a:solidFill>
                <a:latin typeface="Dekko"/>
                <a:ea typeface="Dekko"/>
                <a:cs typeface="Dekko"/>
                <a:sym typeface="Dekko"/>
              </a:rPr>
              <a:t>Kriteria pembobotan jalur mutasi berdasarkan jarak radius tempat tinggal terdekat dengan sekolah.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2035385" y="6437592"/>
            <a:ext cx="14771870" cy="613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039"/>
              </a:lnSpc>
            </a:pPr>
            <a:r>
              <a:rPr lang="en-US" sz="3599">
                <a:solidFill>
                  <a:srgbClr val="007000"/>
                </a:solidFill>
                <a:latin typeface="Dekko"/>
                <a:ea typeface="Dekko"/>
                <a:cs typeface="Dekko"/>
                <a:sym typeface="Dekko"/>
              </a:rPr>
              <a:t>Perhitungan skor akhir calon murid baru melalui jalur mutasi :</a:t>
            </a:r>
          </a:p>
        </p:txBody>
      </p:sp>
      <p:sp>
        <p:nvSpPr>
          <p:cNvPr id="16" name="Freeform 16"/>
          <p:cNvSpPr/>
          <p:nvPr/>
        </p:nvSpPr>
        <p:spPr>
          <a:xfrm>
            <a:off x="972583" y="1496103"/>
            <a:ext cx="1028211" cy="723604"/>
          </a:xfrm>
          <a:custGeom>
            <a:avLst/>
            <a:gdLst/>
            <a:ahLst/>
            <a:cxnLst/>
            <a:rect l="l" t="t" r="r" b="b"/>
            <a:pathLst>
              <a:path w="1028211" h="723604">
                <a:moveTo>
                  <a:pt x="0" y="0"/>
                </a:moveTo>
                <a:lnTo>
                  <a:pt x="1028211" y="0"/>
                </a:lnTo>
                <a:lnTo>
                  <a:pt x="1028211" y="723604"/>
                </a:lnTo>
                <a:lnTo>
                  <a:pt x="0" y="72360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963058" y="3620097"/>
            <a:ext cx="1028211" cy="723604"/>
          </a:xfrm>
          <a:custGeom>
            <a:avLst/>
            <a:gdLst/>
            <a:ahLst/>
            <a:cxnLst/>
            <a:rect l="l" t="t" r="r" b="b"/>
            <a:pathLst>
              <a:path w="1028211" h="723604">
                <a:moveTo>
                  <a:pt x="0" y="0"/>
                </a:moveTo>
                <a:lnTo>
                  <a:pt x="1028211" y="0"/>
                </a:lnTo>
                <a:lnTo>
                  <a:pt x="1028211" y="723603"/>
                </a:lnTo>
                <a:lnTo>
                  <a:pt x="0" y="72360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963058" y="4916638"/>
            <a:ext cx="1028211" cy="723604"/>
          </a:xfrm>
          <a:custGeom>
            <a:avLst/>
            <a:gdLst/>
            <a:ahLst/>
            <a:cxnLst/>
            <a:rect l="l" t="t" r="r" b="b"/>
            <a:pathLst>
              <a:path w="1028211" h="723604">
                <a:moveTo>
                  <a:pt x="0" y="0"/>
                </a:moveTo>
                <a:lnTo>
                  <a:pt x="1028211" y="0"/>
                </a:lnTo>
                <a:lnTo>
                  <a:pt x="1028211" y="723604"/>
                </a:lnTo>
                <a:lnTo>
                  <a:pt x="0" y="72360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989878" y="6504267"/>
            <a:ext cx="1028211" cy="723604"/>
          </a:xfrm>
          <a:custGeom>
            <a:avLst/>
            <a:gdLst/>
            <a:ahLst/>
            <a:cxnLst/>
            <a:rect l="l" t="t" r="r" b="b"/>
            <a:pathLst>
              <a:path w="1028211" h="723604">
                <a:moveTo>
                  <a:pt x="0" y="0"/>
                </a:moveTo>
                <a:lnTo>
                  <a:pt x="1028211" y="0"/>
                </a:lnTo>
                <a:lnTo>
                  <a:pt x="1028211" y="723604"/>
                </a:lnTo>
                <a:lnTo>
                  <a:pt x="0" y="72360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grpSp>
        <p:nvGrpSpPr>
          <p:cNvPr id="20" name="Group 20"/>
          <p:cNvGrpSpPr/>
          <p:nvPr/>
        </p:nvGrpSpPr>
        <p:grpSpPr>
          <a:xfrm>
            <a:off x="2000794" y="7275496"/>
            <a:ext cx="14165793" cy="1961797"/>
            <a:chOff x="0" y="0"/>
            <a:chExt cx="3730909" cy="516687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3730909" cy="516687"/>
            </a:xfrm>
            <a:custGeom>
              <a:avLst/>
              <a:gdLst/>
              <a:ahLst/>
              <a:cxnLst/>
              <a:rect l="l" t="t" r="r" b="b"/>
              <a:pathLst>
                <a:path w="3730909" h="516687">
                  <a:moveTo>
                    <a:pt x="27873" y="0"/>
                  </a:moveTo>
                  <a:lnTo>
                    <a:pt x="3703036" y="0"/>
                  </a:lnTo>
                  <a:cubicBezTo>
                    <a:pt x="3710428" y="0"/>
                    <a:pt x="3717518" y="2937"/>
                    <a:pt x="3722745" y="8164"/>
                  </a:cubicBezTo>
                  <a:cubicBezTo>
                    <a:pt x="3727972" y="13391"/>
                    <a:pt x="3730909" y="20480"/>
                    <a:pt x="3730909" y="27873"/>
                  </a:cubicBezTo>
                  <a:lnTo>
                    <a:pt x="3730909" y="488815"/>
                  </a:lnTo>
                  <a:cubicBezTo>
                    <a:pt x="3730909" y="496207"/>
                    <a:pt x="3727972" y="503297"/>
                    <a:pt x="3722745" y="508524"/>
                  </a:cubicBezTo>
                  <a:cubicBezTo>
                    <a:pt x="3717518" y="513751"/>
                    <a:pt x="3710428" y="516687"/>
                    <a:pt x="3703036" y="516687"/>
                  </a:cubicBezTo>
                  <a:lnTo>
                    <a:pt x="27873" y="516687"/>
                  </a:lnTo>
                  <a:cubicBezTo>
                    <a:pt x="20480" y="516687"/>
                    <a:pt x="13391" y="513751"/>
                    <a:pt x="8164" y="508524"/>
                  </a:cubicBezTo>
                  <a:cubicBezTo>
                    <a:pt x="2937" y="503297"/>
                    <a:pt x="0" y="496207"/>
                    <a:pt x="0" y="488815"/>
                  </a:cubicBezTo>
                  <a:lnTo>
                    <a:pt x="0" y="27873"/>
                  </a:lnTo>
                  <a:cubicBezTo>
                    <a:pt x="0" y="20480"/>
                    <a:pt x="2937" y="13391"/>
                    <a:pt x="8164" y="8164"/>
                  </a:cubicBezTo>
                  <a:cubicBezTo>
                    <a:pt x="13391" y="2937"/>
                    <a:pt x="20480" y="0"/>
                    <a:pt x="27873" y="0"/>
                  </a:cubicBezTo>
                  <a:close/>
                </a:path>
              </a:pathLst>
            </a:custGeom>
            <a:solidFill>
              <a:srgbClr val="BA9A49"/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0" y="-47625"/>
              <a:ext cx="3730909" cy="5643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2254412" y="7445499"/>
            <a:ext cx="13770858" cy="15360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159"/>
              </a:lnSpc>
            </a:pPr>
            <a:r>
              <a:rPr lang="en-US" sz="4399">
                <a:solidFill>
                  <a:srgbClr val="007000"/>
                </a:solidFill>
                <a:latin typeface="Dekko"/>
                <a:ea typeface="Dekko"/>
                <a:cs typeface="Dekko"/>
                <a:sym typeface="Dekko"/>
              </a:rPr>
              <a:t>skor total = 10.000 - Jarak Radius Tempat Tinggal ke Sekolah (satuan meter)</a:t>
            </a:r>
          </a:p>
        </p:txBody>
      </p:sp>
    </p:spTree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370" b="-13370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5975389" y="9457513"/>
            <a:ext cx="3086100" cy="3086100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134B70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6212171" y="8524247"/>
            <a:ext cx="3086100" cy="3086100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508C9B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-1424659" y="-1655288"/>
            <a:ext cx="3086100" cy="3086100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508C9B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-1661441" y="-722022"/>
            <a:ext cx="3086100" cy="3086100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134B70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923747" y="198397"/>
            <a:ext cx="11439478" cy="1245263"/>
            <a:chOff x="0" y="0"/>
            <a:chExt cx="3012867" cy="327971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3012867" cy="327971"/>
            </a:xfrm>
            <a:custGeom>
              <a:avLst/>
              <a:gdLst/>
              <a:ahLst/>
              <a:cxnLst/>
              <a:rect l="l" t="t" r="r" b="b"/>
              <a:pathLst>
                <a:path w="3012867" h="327971">
                  <a:moveTo>
                    <a:pt x="34515" y="0"/>
                  </a:moveTo>
                  <a:lnTo>
                    <a:pt x="2978351" y="0"/>
                  </a:lnTo>
                  <a:cubicBezTo>
                    <a:pt x="2997414" y="0"/>
                    <a:pt x="3012867" y="15453"/>
                    <a:pt x="3012867" y="34515"/>
                  </a:cubicBezTo>
                  <a:lnTo>
                    <a:pt x="3012867" y="293455"/>
                  </a:lnTo>
                  <a:cubicBezTo>
                    <a:pt x="3012867" y="312517"/>
                    <a:pt x="2997414" y="327971"/>
                    <a:pt x="2978351" y="327971"/>
                  </a:cubicBezTo>
                  <a:lnTo>
                    <a:pt x="34515" y="327971"/>
                  </a:lnTo>
                  <a:cubicBezTo>
                    <a:pt x="15453" y="327971"/>
                    <a:pt x="0" y="312517"/>
                    <a:pt x="0" y="293455"/>
                  </a:cubicBezTo>
                  <a:lnTo>
                    <a:pt x="0" y="34515"/>
                  </a:lnTo>
                  <a:cubicBezTo>
                    <a:pt x="0" y="15453"/>
                    <a:pt x="15453" y="0"/>
                    <a:pt x="34515" y="0"/>
                  </a:cubicBezTo>
                  <a:close/>
                </a:path>
              </a:pathLst>
            </a:custGeom>
            <a:solidFill>
              <a:srgbClr val="134B70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47625"/>
              <a:ext cx="3012867" cy="37559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8" name="Freeform 18"/>
          <p:cNvSpPr/>
          <p:nvPr/>
        </p:nvSpPr>
        <p:spPr>
          <a:xfrm>
            <a:off x="1810010" y="49828"/>
            <a:ext cx="1542401" cy="1542401"/>
          </a:xfrm>
          <a:custGeom>
            <a:avLst/>
            <a:gdLst/>
            <a:ahLst/>
            <a:cxnLst/>
            <a:rect l="l" t="t" r="r" b="b"/>
            <a:pathLst>
              <a:path w="1542401" h="1542401">
                <a:moveTo>
                  <a:pt x="0" y="0"/>
                </a:moveTo>
                <a:lnTo>
                  <a:pt x="1542402" y="0"/>
                </a:lnTo>
                <a:lnTo>
                  <a:pt x="1542402" y="1542401"/>
                </a:lnTo>
                <a:lnTo>
                  <a:pt x="0" y="154240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243722" y="2158391"/>
            <a:ext cx="860828" cy="860828"/>
          </a:xfrm>
          <a:custGeom>
            <a:avLst/>
            <a:gdLst/>
            <a:ahLst/>
            <a:cxnLst/>
            <a:rect l="l" t="t" r="r" b="b"/>
            <a:pathLst>
              <a:path w="860828" h="860828">
                <a:moveTo>
                  <a:pt x="0" y="0"/>
                </a:moveTo>
                <a:lnTo>
                  <a:pt x="860827" y="0"/>
                </a:lnTo>
                <a:lnTo>
                  <a:pt x="860827" y="860828"/>
                </a:lnTo>
                <a:lnTo>
                  <a:pt x="0" y="86082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246020" y="3722639"/>
            <a:ext cx="858530" cy="858530"/>
          </a:xfrm>
          <a:custGeom>
            <a:avLst/>
            <a:gdLst/>
            <a:ahLst/>
            <a:cxnLst/>
            <a:rect l="l" t="t" r="r" b="b"/>
            <a:pathLst>
              <a:path w="858530" h="858530">
                <a:moveTo>
                  <a:pt x="0" y="0"/>
                </a:moveTo>
                <a:lnTo>
                  <a:pt x="858529" y="0"/>
                </a:lnTo>
                <a:lnTo>
                  <a:pt x="858529" y="858529"/>
                </a:lnTo>
                <a:lnTo>
                  <a:pt x="0" y="85852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grpSp>
        <p:nvGrpSpPr>
          <p:cNvPr id="21" name="Group 21"/>
          <p:cNvGrpSpPr/>
          <p:nvPr/>
        </p:nvGrpSpPr>
        <p:grpSpPr>
          <a:xfrm>
            <a:off x="1475140" y="1950130"/>
            <a:ext cx="7825245" cy="1277349"/>
            <a:chOff x="0" y="0"/>
            <a:chExt cx="2060970" cy="336421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2060970" cy="336421"/>
            </a:xfrm>
            <a:custGeom>
              <a:avLst/>
              <a:gdLst/>
              <a:ahLst/>
              <a:cxnLst/>
              <a:rect l="l" t="t" r="r" b="b"/>
              <a:pathLst>
                <a:path w="2060970" h="336421">
                  <a:moveTo>
                    <a:pt x="50457" y="0"/>
                  </a:moveTo>
                  <a:lnTo>
                    <a:pt x="2010513" y="0"/>
                  </a:lnTo>
                  <a:cubicBezTo>
                    <a:pt x="2038379" y="0"/>
                    <a:pt x="2060970" y="22590"/>
                    <a:pt x="2060970" y="50457"/>
                  </a:cubicBezTo>
                  <a:lnTo>
                    <a:pt x="2060970" y="285964"/>
                  </a:lnTo>
                  <a:cubicBezTo>
                    <a:pt x="2060970" y="313831"/>
                    <a:pt x="2038379" y="336421"/>
                    <a:pt x="2010513" y="336421"/>
                  </a:cubicBezTo>
                  <a:lnTo>
                    <a:pt x="50457" y="336421"/>
                  </a:lnTo>
                  <a:cubicBezTo>
                    <a:pt x="37075" y="336421"/>
                    <a:pt x="24241" y="331105"/>
                    <a:pt x="14778" y="321643"/>
                  </a:cubicBezTo>
                  <a:cubicBezTo>
                    <a:pt x="5316" y="312180"/>
                    <a:pt x="0" y="299346"/>
                    <a:pt x="0" y="285964"/>
                  </a:cubicBezTo>
                  <a:lnTo>
                    <a:pt x="0" y="50457"/>
                  </a:lnTo>
                  <a:cubicBezTo>
                    <a:pt x="0" y="22590"/>
                    <a:pt x="22590" y="0"/>
                    <a:pt x="50457" y="0"/>
                  </a:cubicBezTo>
                  <a:close/>
                </a:path>
              </a:pathLst>
            </a:custGeom>
            <a:solidFill>
              <a:srgbClr val="134B70"/>
            </a:solidFill>
          </p:spPr>
        </p:sp>
        <p:sp>
          <p:nvSpPr>
            <p:cNvPr id="23" name="TextBox 23"/>
            <p:cNvSpPr txBox="1"/>
            <p:nvPr/>
          </p:nvSpPr>
          <p:spPr>
            <a:xfrm>
              <a:off x="0" y="-47625"/>
              <a:ext cx="2060970" cy="3840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1475140" y="3513229"/>
            <a:ext cx="7825245" cy="1277349"/>
            <a:chOff x="0" y="0"/>
            <a:chExt cx="2060970" cy="336421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2060970" cy="336421"/>
            </a:xfrm>
            <a:custGeom>
              <a:avLst/>
              <a:gdLst/>
              <a:ahLst/>
              <a:cxnLst/>
              <a:rect l="l" t="t" r="r" b="b"/>
              <a:pathLst>
                <a:path w="2060970" h="336421">
                  <a:moveTo>
                    <a:pt x="50457" y="0"/>
                  </a:moveTo>
                  <a:lnTo>
                    <a:pt x="2010513" y="0"/>
                  </a:lnTo>
                  <a:cubicBezTo>
                    <a:pt x="2038379" y="0"/>
                    <a:pt x="2060970" y="22590"/>
                    <a:pt x="2060970" y="50457"/>
                  </a:cubicBezTo>
                  <a:lnTo>
                    <a:pt x="2060970" y="285964"/>
                  </a:lnTo>
                  <a:cubicBezTo>
                    <a:pt x="2060970" y="313831"/>
                    <a:pt x="2038379" y="336421"/>
                    <a:pt x="2010513" y="336421"/>
                  </a:cubicBezTo>
                  <a:lnTo>
                    <a:pt x="50457" y="336421"/>
                  </a:lnTo>
                  <a:cubicBezTo>
                    <a:pt x="37075" y="336421"/>
                    <a:pt x="24241" y="331105"/>
                    <a:pt x="14778" y="321643"/>
                  </a:cubicBezTo>
                  <a:cubicBezTo>
                    <a:pt x="5316" y="312180"/>
                    <a:pt x="0" y="299346"/>
                    <a:pt x="0" y="285964"/>
                  </a:cubicBezTo>
                  <a:lnTo>
                    <a:pt x="0" y="50457"/>
                  </a:lnTo>
                  <a:cubicBezTo>
                    <a:pt x="0" y="22590"/>
                    <a:pt x="22590" y="0"/>
                    <a:pt x="50457" y="0"/>
                  </a:cubicBezTo>
                  <a:close/>
                </a:path>
              </a:pathLst>
            </a:custGeom>
            <a:solidFill>
              <a:srgbClr val="134B70"/>
            </a:solidFill>
          </p:spPr>
        </p:sp>
        <p:sp>
          <p:nvSpPr>
            <p:cNvPr id="26" name="TextBox 26"/>
            <p:cNvSpPr txBox="1"/>
            <p:nvPr/>
          </p:nvSpPr>
          <p:spPr>
            <a:xfrm>
              <a:off x="0" y="-47625"/>
              <a:ext cx="2060970" cy="3840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7" name="Freeform 27"/>
          <p:cNvSpPr/>
          <p:nvPr/>
        </p:nvSpPr>
        <p:spPr>
          <a:xfrm>
            <a:off x="243722" y="5286018"/>
            <a:ext cx="819856" cy="819856"/>
          </a:xfrm>
          <a:custGeom>
            <a:avLst/>
            <a:gdLst/>
            <a:ahLst/>
            <a:cxnLst/>
            <a:rect l="l" t="t" r="r" b="b"/>
            <a:pathLst>
              <a:path w="819856" h="819856">
                <a:moveTo>
                  <a:pt x="0" y="0"/>
                </a:moveTo>
                <a:lnTo>
                  <a:pt x="819856" y="0"/>
                </a:lnTo>
                <a:lnTo>
                  <a:pt x="819856" y="819857"/>
                </a:lnTo>
                <a:lnTo>
                  <a:pt x="0" y="81985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28" name="Freeform 28"/>
          <p:cNvSpPr/>
          <p:nvPr/>
        </p:nvSpPr>
        <p:spPr>
          <a:xfrm>
            <a:off x="246020" y="8381839"/>
            <a:ext cx="873999" cy="873999"/>
          </a:xfrm>
          <a:custGeom>
            <a:avLst/>
            <a:gdLst/>
            <a:ahLst/>
            <a:cxnLst/>
            <a:rect l="l" t="t" r="r" b="b"/>
            <a:pathLst>
              <a:path w="873999" h="873999">
                <a:moveTo>
                  <a:pt x="0" y="0"/>
                </a:moveTo>
                <a:lnTo>
                  <a:pt x="873999" y="0"/>
                </a:lnTo>
                <a:lnTo>
                  <a:pt x="873999" y="873999"/>
                </a:lnTo>
                <a:lnTo>
                  <a:pt x="0" y="873999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grpSp>
        <p:nvGrpSpPr>
          <p:cNvPr id="29" name="Group 29"/>
          <p:cNvGrpSpPr/>
          <p:nvPr/>
        </p:nvGrpSpPr>
        <p:grpSpPr>
          <a:xfrm>
            <a:off x="1475140" y="5057272"/>
            <a:ext cx="7825245" cy="1277349"/>
            <a:chOff x="0" y="0"/>
            <a:chExt cx="2060970" cy="336421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2060970" cy="336421"/>
            </a:xfrm>
            <a:custGeom>
              <a:avLst/>
              <a:gdLst/>
              <a:ahLst/>
              <a:cxnLst/>
              <a:rect l="l" t="t" r="r" b="b"/>
              <a:pathLst>
                <a:path w="2060970" h="336421">
                  <a:moveTo>
                    <a:pt x="50457" y="0"/>
                  </a:moveTo>
                  <a:lnTo>
                    <a:pt x="2010513" y="0"/>
                  </a:lnTo>
                  <a:cubicBezTo>
                    <a:pt x="2038379" y="0"/>
                    <a:pt x="2060970" y="22590"/>
                    <a:pt x="2060970" y="50457"/>
                  </a:cubicBezTo>
                  <a:lnTo>
                    <a:pt x="2060970" y="285964"/>
                  </a:lnTo>
                  <a:cubicBezTo>
                    <a:pt x="2060970" y="313831"/>
                    <a:pt x="2038379" y="336421"/>
                    <a:pt x="2010513" y="336421"/>
                  </a:cubicBezTo>
                  <a:lnTo>
                    <a:pt x="50457" y="336421"/>
                  </a:lnTo>
                  <a:cubicBezTo>
                    <a:pt x="37075" y="336421"/>
                    <a:pt x="24241" y="331105"/>
                    <a:pt x="14778" y="321643"/>
                  </a:cubicBezTo>
                  <a:cubicBezTo>
                    <a:pt x="5316" y="312180"/>
                    <a:pt x="0" y="299346"/>
                    <a:pt x="0" y="285964"/>
                  </a:cubicBezTo>
                  <a:lnTo>
                    <a:pt x="0" y="50457"/>
                  </a:lnTo>
                  <a:cubicBezTo>
                    <a:pt x="0" y="22590"/>
                    <a:pt x="22590" y="0"/>
                    <a:pt x="50457" y="0"/>
                  </a:cubicBezTo>
                  <a:close/>
                </a:path>
              </a:pathLst>
            </a:custGeom>
            <a:solidFill>
              <a:srgbClr val="134B70"/>
            </a:solidFill>
          </p:spPr>
        </p:sp>
        <p:sp>
          <p:nvSpPr>
            <p:cNvPr id="31" name="TextBox 31"/>
            <p:cNvSpPr txBox="1"/>
            <p:nvPr/>
          </p:nvSpPr>
          <p:spPr>
            <a:xfrm>
              <a:off x="0" y="-47625"/>
              <a:ext cx="2060970" cy="3840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2" name="Freeform 32"/>
          <p:cNvSpPr/>
          <p:nvPr/>
        </p:nvSpPr>
        <p:spPr>
          <a:xfrm>
            <a:off x="246020" y="6810725"/>
            <a:ext cx="866264" cy="866264"/>
          </a:xfrm>
          <a:custGeom>
            <a:avLst/>
            <a:gdLst/>
            <a:ahLst/>
            <a:cxnLst/>
            <a:rect l="l" t="t" r="r" b="b"/>
            <a:pathLst>
              <a:path w="866264" h="866264">
                <a:moveTo>
                  <a:pt x="0" y="0"/>
                </a:moveTo>
                <a:lnTo>
                  <a:pt x="866264" y="0"/>
                </a:lnTo>
                <a:lnTo>
                  <a:pt x="866264" y="866264"/>
                </a:lnTo>
                <a:lnTo>
                  <a:pt x="0" y="866264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grpSp>
        <p:nvGrpSpPr>
          <p:cNvPr id="33" name="Group 33"/>
          <p:cNvGrpSpPr/>
          <p:nvPr/>
        </p:nvGrpSpPr>
        <p:grpSpPr>
          <a:xfrm>
            <a:off x="1475140" y="6601321"/>
            <a:ext cx="7825245" cy="1277349"/>
            <a:chOff x="0" y="0"/>
            <a:chExt cx="2060970" cy="336421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2060970" cy="336421"/>
            </a:xfrm>
            <a:custGeom>
              <a:avLst/>
              <a:gdLst/>
              <a:ahLst/>
              <a:cxnLst/>
              <a:rect l="l" t="t" r="r" b="b"/>
              <a:pathLst>
                <a:path w="2060970" h="336421">
                  <a:moveTo>
                    <a:pt x="50457" y="0"/>
                  </a:moveTo>
                  <a:lnTo>
                    <a:pt x="2010513" y="0"/>
                  </a:lnTo>
                  <a:cubicBezTo>
                    <a:pt x="2038379" y="0"/>
                    <a:pt x="2060970" y="22590"/>
                    <a:pt x="2060970" y="50457"/>
                  </a:cubicBezTo>
                  <a:lnTo>
                    <a:pt x="2060970" y="285964"/>
                  </a:lnTo>
                  <a:cubicBezTo>
                    <a:pt x="2060970" y="313831"/>
                    <a:pt x="2038379" y="336421"/>
                    <a:pt x="2010513" y="336421"/>
                  </a:cubicBezTo>
                  <a:lnTo>
                    <a:pt x="50457" y="336421"/>
                  </a:lnTo>
                  <a:cubicBezTo>
                    <a:pt x="37075" y="336421"/>
                    <a:pt x="24241" y="331105"/>
                    <a:pt x="14778" y="321643"/>
                  </a:cubicBezTo>
                  <a:cubicBezTo>
                    <a:pt x="5316" y="312180"/>
                    <a:pt x="0" y="299346"/>
                    <a:pt x="0" y="285964"/>
                  </a:cubicBezTo>
                  <a:lnTo>
                    <a:pt x="0" y="50457"/>
                  </a:lnTo>
                  <a:cubicBezTo>
                    <a:pt x="0" y="22590"/>
                    <a:pt x="22590" y="0"/>
                    <a:pt x="50457" y="0"/>
                  </a:cubicBezTo>
                  <a:close/>
                </a:path>
              </a:pathLst>
            </a:custGeom>
            <a:solidFill>
              <a:srgbClr val="134B70"/>
            </a:solidFill>
          </p:spPr>
        </p:sp>
        <p:sp>
          <p:nvSpPr>
            <p:cNvPr id="35" name="TextBox 35"/>
            <p:cNvSpPr txBox="1"/>
            <p:nvPr/>
          </p:nvSpPr>
          <p:spPr>
            <a:xfrm>
              <a:off x="0" y="-47625"/>
              <a:ext cx="2060970" cy="3840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1475140" y="8180164"/>
            <a:ext cx="7825245" cy="1277349"/>
            <a:chOff x="0" y="0"/>
            <a:chExt cx="2060970" cy="336421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2060970" cy="336421"/>
            </a:xfrm>
            <a:custGeom>
              <a:avLst/>
              <a:gdLst/>
              <a:ahLst/>
              <a:cxnLst/>
              <a:rect l="l" t="t" r="r" b="b"/>
              <a:pathLst>
                <a:path w="2060970" h="336421">
                  <a:moveTo>
                    <a:pt x="50457" y="0"/>
                  </a:moveTo>
                  <a:lnTo>
                    <a:pt x="2010513" y="0"/>
                  </a:lnTo>
                  <a:cubicBezTo>
                    <a:pt x="2038379" y="0"/>
                    <a:pt x="2060970" y="22590"/>
                    <a:pt x="2060970" y="50457"/>
                  </a:cubicBezTo>
                  <a:lnTo>
                    <a:pt x="2060970" y="285964"/>
                  </a:lnTo>
                  <a:cubicBezTo>
                    <a:pt x="2060970" y="313831"/>
                    <a:pt x="2038379" y="336421"/>
                    <a:pt x="2010513" y="336421"/>
                  </a:cubicBezTo>
                  <a:lnTo>
                    <a:pt x="50457" y="336421"/>
                  </a:lnTo>
                  <a:cubicBezTo>
                    <a:pt x="37075" y="336421"/>
                    <a:pt x="24241" y="331105"/>
                    <a:pt x="14778" y="321643"/>
                  </a:cubicBezTo>
                  <a:cubicBezTo>
                    <a:pt x="5316" y="312180"/>
                    <a:pt x="0" y="299346"/>
                    <a:pt x="0" y="285964"/>
                  </a:cubicBezTo>
                  <a:lnTo>
                    <a:pt x="0" y="50457"/>
                  </a:lnTo>
                  <a:cubicBezTo>
                    <a:pt x="0" y="22590"/>
                    <a:pt x="22590" y="0"/>
                    <a:pt x="50457" y="0"/>
                  </a:cubicBezTo>
                  <a:close/>
                </a:path>
              </a:pathLst>
            </a:custGeom>
            <a:solidFill>
              <a:srgbClr val="134B70"/>
            </a:solidFill>
          </p:spPr>
        </p:sp>
        <p:sp>
          <p:nvSpPr>
            <p:cNvPr id="38" name="TextBox 38"/>
            <p:cNvSpPr txBox="1"/>
            <p:nvPr/>
          </p:nvSpPr>
          <p:spPr>
            <a:xfrm>
              <a:off x="0" y="-47625"/>
              <a:ext cx="2060970" cy="3840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9" name="Freeform 39"/>
          <p:cNvSpPr/>
          <p:nvPr/>
        </p:nvSpPr>
        <p:spPr>
          <a:xfrm>
            <a:off x="17309794" y="2975616"/>
            <a:ext cx="849350" cy="849350"/>
          </a:xfrm>
          <a:custGeom>
            <a:avLst/>
            <a:gdLst/>
            <a:ahLst/>
            <a:cxnLst/>
            <a:rect l="l" t="t" r="r" b="b"/>
            <a:pathLst>
              <a:path w="849350" h="849350">
                <a:moveTo>
                  <a:pt x="0" y="0"/>
                </a:moveTo>
                <a:lnTo>
                  <a:pt x="849350" y="0"/>
                </a:lnTo>
                <a:lnTo>
                  <a:pt x="849350" y="849350"/>
                </a:lnTo>
                <a:lnTo>
                  <a:pt x="0" y="84935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grpSp>
        <p:nvGrpSpPr>
          <p:cNvPr id="40" name="Group 40"/>
          <p:cNvGrpSpPr/>
          <p:nvPr/>
        </p:nvGrpSpPr>
        <p:grpSpPr>
          <a:xfrm>
            <a:off x="9843309" y="2594543"/>
            <a:ext cx="7330230" cy="1557360"/>
            <a:chOff x="0" y="0"/>
            <a:chExt cx="1930595" cy="410169"/>
          </a:xfrm>
        </p:grpSpPr>
        <p:sp>
          <p:nvSpPr>
            <p:cNvPr id="41" name="Freeform 41"/>
            <p:cNvSpPr/>
            <p:nvPr/>
          </p:nvSpPr>
          <p:spPr>
            <a:xfrm>
              <a:off x="0" y="0"/>
              <a:ext cx="1930596" cy="410169"/>
            </a:xfrm>
            <a:custGeom>
              <a:avLst/>
              <a:gdLst/>
              <a:ahLst/>
              <a:cxnLst/>
              <a:rect l="l" t="t" r="r" b="b"/>
              <a:pathLst>
                <a:path w="1930596" h="410169">
                  <a:moveTo>
                    <a:pt x="53864" y="0"/>
                  </a:moveTo>
                  <a:lnTo>
                    <a:pt x="1876731" y="0"/>
                  </a:lnTo>
                  <a:cubicBezTo>
                    <a:pt x="1906480" y="0"/>
                    <a:pt x="1930596" y="24116"/>
                    <a:pt x="1930596" y="53864"/>
                  </a:cubicBezTo>
                  <a:lnTo>
                    <a:pt x="1930596" y="356305"/>
                  </a:lnTo>
                  <a:cubicBezTo>
                    <a:pt x="1930596" y="386053"/>
                    <a:pt x="1906480" y="410169"/>
                    <a:pt x="1876731" y="410169"/>
                  </a:cubicBezTo>
                  <a:lnTo>
                    <a:pt x="53864" y="410169"/>
                  </a:lnTo>
                  <a:cubicBezTo>
                    <a:pt x="24116" y="410169"/>
                    <a:pt x="0" y="386053"/>
                    <a:pt x="0" y="356305"/>
                  </a:cubicBezTo>
                  <a:lnTo>
                    <a:pt x="0" y="53864"/>
                  </a:lnTo>
                  <a:cubicBezTo>
                    <a:pt x="0" y="24116"/>
                    <a:pt x="24116" y="0"/>
                    <a:pt x="53864" y="0"/>
                  </a:cubicBezTo>
                  <a:close/>
                </a:path>
              </a:pathLst>
            </a:custGeom>
            <a:solidFill>
              <a:srgbClr val="134B70"/>
            </a:solidFill>
          </p:spPr>
        </p:sp>
        <p:sp>
          <p:nvSpPr>
            <p:cNvPr id="42" name="TextBox 42"/>
            <p:cNvSpPr txBox="1"/>
            <p:nvPr/>
          </p:nvSpPr>
          <p:spPr>
            <a:xfrm>
              <a:off x="0" y="-47625"/>
              <a:ext cx="1930595" cy="4577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43" name="Freeform 43"/>
          <p:cNvSpPr/>
          <p:nvPr/>
        </p:nvSpPr>
        <p:spPr>
          <a:xfrm>
            <a:off x="17330546" y="5183299"/>
            <a:ext cx="853246" cy="853246"/>
          </a:xfrm>
          <a:custGeom>
            <a:avLst/>
            <a:gdLst/>
            <a:ahLst/>
            <a:cxnLst/>
            <a:rect l="l" t="t" r="r" b="b"/>
            <a:pathLst>
              <a:path w="853246" h="853246">
                <a:moveTo>
                  <a:pt x="0" y="0"/>
                </a:moveTo>
                <a:lnTo>
                  <a:pt x="853246" y="0"/>
                </a:lnTo>
                <a:lnTo>
                  <a:pt x="853246" y="853246"/>
                </a:lnTo>
                <a:lnTo>
                  <a:pt x="0" y="853246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44" name="TextBox 44"/>
          <p:cNvSpPr txBox="1"/>
          <p:nvPr/>
        </p:nvSpPr>
        <p:spPr>
          <a:xfrm>
            <a:off x="1720823" y="6843506"/>
            <a:ext cx="8271936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199"/>
              </a:lnSpc>
            </a:pPr>
            <a:r>
              <a:rPr lang="en-US" sz="2999">
                <a:solidFill>
                  <a:srgbClr val="F9A01B"/>
                </a:solidFill>
                <a:latin typeface="Ahkio"/>
                <a:ea typeface="Ahkio"/>
                <a:cs typeface="Ahkio"/>
                <a:sym typeface="Ahkio"/>
              </a:rPr>
              <a:t>Pendaftar mencetak formulir bukti pendaftaran</a:t>
            </a:r>
          </a:p>
        </p:txBody>
      </p:sp>
      <p:grpSp>
        <p:nvGrpSpPr>
          <p:cNvPr id="45" name="Group 45"/>
          <p:cNvGrpSpPr/>
          <p:nvPr/>
        </p:nvGrpSpPr>
        <p:grpSpPr>
          <a:xfrm>
            <a:off x="9843309" y="4790578"/>
            <a:ext cx="7330230" cy="1557360"/>
            <a:chOff x="0" y="0"/>
            <a:chExt cx="1930595" cy="410169"/>
          </a:xfrm>
        </p:grpSpPr>
        <p:sp>
          <p:nvSpPr>
            <p:cNvPr id="46" name="Freeform 46"/>
            <p:cNvSpPr/>
            <p:nvPr/>
          </p:nvSpPr>
          <p:spPr>
            <a:xfrm>
              <a:off x="0" y="0"/>
              <a:ext cx="1930596" cy="410169"/>
            </a:xfrm>
            <a:custGeom>
              <a:avLst/>
              <a:gdLst/>
              <a:ahLst/>
              <a:cxnLst/>
              <a:rect l="l" t="t" r="r" b="b"/>
              <a:pathLst>
                <a:path w="1930596" h="410169">
                  <a:moveTo>
                    <a:pt x="53864" y="0"/>
                  </a:moveTo>
                  <a:lnTo>
                    <a:pt x="1876731" y="0"/>
                  </a:lnTo>
                  <a:cubicBezTo>
                    <a:pt x="1906480" y="0"/>
                    <a:pt x="1930596" y="24116"/>
                    <a:pt x="1930596" y="53864"/>
                  </a:cubicBezTo>
                  <a:lnTo>
                    <a:pt x="1930596" y="356305"/>
                  </a:lnTo>
                  <a:cubicBezTo>
                    <a:pt x="1930596" y="386053"/>
                    <a:pt x="1906480" y="410169"/>
                    <a:pt x="1876731" y="410169"/>
                  </a:cubicBezTo>
                  <a:lnTo>
                    <a:pt x="53864" y="410169"/>
                  </a:lnTo>
                  <a:cubicBezTo>
                    <a:pt x="24116" y="410169"/>
                    <a:pt x="0" y="386053"/>
                    <a:pt x="0" y="356305"/>
                  </a:cubicBezTo>
                  <a:lnTo>
                    <a:pt x="0" y="53864"/>
                  </a:lnTo>
                  <a:cubicBezTo>
                    <a:pt x="0" y="24116"/>
                    <a:pt x="24116" y="0"/>
                    <a:pt x="53864" y="0"/>
                  </a:cubicBezTo>
                  <a:close/>
                </a:path>
              </a:pathLst>
            </a:custGeom>
            <a:solidFill>
              <a:srgbClr val="134B70"/>
            </a:solidFill>
          </p:spPr>
        </p:sp>
        <p:sp>
          <p:nvSpPr>
            <p:cNvPr id="47" name="TextBox 47"/>
            <p:cNvSpPr txBox="1"/>
            <p:nvPr/>
          </p:nvSpPr>
          <p:spPr>
            <a:xfrm>
              <a:off x="0" y="-47625"/>
              <a:ext cx="1930595" cy="4577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48" name="Group 48"/>
          <p:cNvGrpSpPr/>
          <p:nvPr/>
        </p:nvGrpSpPr>
        <p:grpSpPr>
          <a:xfrm>
            <a:off x="9843309" y="7134019"/>
            <a:ext cx="7330230" cy="1557360"/>
            <a:chOff x="0" y="0"/>
            <a:chExt cx="1930595" cy="410169"/>
          </a:xfrm>
        </p:grpSpPr>
        <p:sp>
          <p:nvSpPr>
            <p:cNvPr id="49" name="Freeform 49"/>
            <p:cNvSpPr/>
            <p:nvPr/>
          </p:nvSpPr>
          <p:spPr>
            <a:xfrm>
              <a:off x="0" y="0"/>
              <a:ext cx="1930596" cy="410169"/>
            </a:xfrm>
            <a:custGeom>
              <a:avLst/>
              <a:gdLst/>
              <a:ahLst/>
              <a:cxnLst/>
              <a:rect l="l" t="t" r="r" b="b"/>
              <a:pathLst>
                <a:path w="1930596" h="410169">
                  <a:moveTo>
                    <a:pt x="53864" y="0"/>
                  </a:moveTo>
                  <a:lnTo>
                    <a:pt x="1876731" y="0"/>
                  </a:lnTo>
                  <a:cubicBezTo>
                    <a:pt x="1906480" y="0"/>
                    <a:pt x="1930596" y="24116"/>
                    <a:pt x="1930596" y="53864"/>
                  </a:cubicBezTo>
                  <a:lnTo>
                    <a:pt x="1930596" y="356305"/>
                  </a:lnTo>
                  <a:cubicBezTo>
                    <a:pt x="1930596" y="386053"/>
                    <a:pt x="1906480" y="410169"/>
                    <a:pt x="1876731" y="410169"/>
                  </a:cubicBezTo>
                  <a:lnTo>
                    <a:pt x="53864" y="410169"/>
                  </a:lnTo>
                  <a:cubicBezTo>
                    <a:pt x="24116" y="410169"/>
                    <a:pt x="0" y="386053"/>
                    <a:pt x="0" y="356305"/>
                  </a:cubicBezTo>
                  <a:lnTo>
                    <a:pt x="0" y="53864"/>
                  </a:lnTo>
                  <a:cubicBezTo>
                    <a:pt x="0" y="24116"/>
                    <a:pt x="24116" y="0"/>
                    <a:pt x="53864" y="0"/>
                  </a:cubicBezTo>
                  <a:close/>
                </a:path>
              </a:pathLst>
            </a:custGeom>
            <a:solidFill>
              <a:srgbClr val="134B70"/>
            </a:solidFill>
          </p:spPr>
        </p:sp>
        <p:sp>
          <p:nvSpPr>
            <p:cNvPr id="50" name="TextBox 50"/>
            <p:cNvSpPr txBox="1"/>
            <p:nvPr/>
          </p:nvSpPr>
          <p:spPr>
            <a:xfrm>
              <a:off x="0" y="-47625"/>
              <a:ext cx="1930595" cy="4577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1" name="Freeform 51"/>
          <p:cNvSpPr/>
          <p:nvPr/>
        </p:nvSpPr>
        <p:spPr>
          <a:xfrm>
            <a:off x="17285145" y="7398620"/>
            <a:ext cx="873999" cy="873999"/>
          </a:xfrm>
          <a:custGeom>
            <a:avLst/>
            <a:gdLst/>
            <a:ahLst/>
            <a:cxnLst/>
            <a:rect l="l" t="t" r="r" b="b"/>
            <a:pathLst>
              <a:path w="873999" h="873999">
                <a:moveTo>
                  <a:pt x="0" y="0"/>
                </a:moveTo>
                <a:lnTo>
                  <a:pt x="873999" y="0"/>
                </a:lnTo>
                <a:lnTo>
                  <a:pt x="873999" y="873999"/>
                </a:lnTo>
                <a:lnTo>
                  <a:pt x="0" y="873999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</p:sp>
      <p:sp>
        <p:nvSpPr>
          <p:cNvPr id="52" name="TextBox 52"/>
          <p:cNvSpPr txBox="1"/>
          <p:nvPr/>
        </p:nvSpPr>
        <p:spPr>
          <a:xfrm>
            <a:off x="3151145" y="388598"/>
            <a:ext cx="10182263" cy="8354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7279"/>
              </a:lnSpc>
            </a:pPr>
            <a:r>
              <a:rPr lang="en-US" sz="5199" dirty="0" err="1">
                <a:solidFill>
                  <a:srgbClr val="F9A01B"/>
                </a:solidFill>
                <a:latin typeface="Lucidity Condensed"/>
                <a:ea typeface="Lucidity Condensed"/>
                <a:cs typeface="Lucidity Condensed"/>
                <a:sym typeface="Lucidity Condensed"/>
              </a:rPr>
              <a:t>Prosedur</a:t>
            </a:r>
            <a:r>
              <a:rPr lang="en-US" sz="5199" dirty="0">
                <a:solidFill>
                  <a:srgbClr val="F9A01B"/>
                </a:solidFill>
                <a:latin typeface="Lucidity Condensed"/>
                <a:ea typeface="Lucidity Condensed"/>
                <a:cs typeface="Lucidity Condensed"/>
                <a:sym typeface="Lucidity Condensed"/>
              </a:rPr>
              <a:t> dan Proses </a:t>
            </a:r>
            <a:r>
              <a:rPr lang="en-US" sz="5199" dirty="0" err="1">
                <a:solidFill>
                  <a:srgbClr val="F9A01B"/>
                </a:solidFill>
                <a:latin typeface="Lucidity Condensed"/>
                <a:ea typeface="Lucidity Condensed"/>
                <a:cs typeface="Lucidity Condensed"/>
                <a:sym typeface="Lucidity Condensed"/>
              </a:rPr>
              <a:t>Pendaftaran</a:t>
            </a:r>
            <a:endParaRPr lang="en-US" sz="5199" dirty="0">
              <a:solidFill>
                <a:srgbClr val="F9A01B"/>
              </a:solidFill>
              <a:latin typeface="Lucidity Condensed"/>
              <a:ea typeface="Lucidity Condensed"/>
              <a:cs typeface="Lucidity Condensed"/>
              <a:sym typeface="Lucidity Condensed"/>
            </a:endParaRPr>
          </a:p>
        </p:txBody>
      </p:sp>
      <p:sp>
        <p:nvSpPr>
          <p:cNvPr id="53" name="TextBox 53"/>
          <p:cNvSpPr txBox="1"/>
          <p:nvPr/>
        </p:nvSpPr>
        <p:spPr>
          <a:xfrm>
            <a:off x="1647217" y="2096142"/>
            <a:ext cx="7496783" cy="8794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500"/>
              </a:lnSpc>
            </a:pPr>
            <a:r>
              <a:rPr lang="en-US" sz="2500">
                <a:solidFill>
                  <a:srgbClr val="F9A01B"/>
                </a:solidFill>
                <a:latin typeface="Ahkio"/>
                <a:ea typeface="Ahkio"/>
                <a:cs typeface="Ahkio"/>
                <a:sym typeface="Ahkio"/>
              </a:rPr>
              <a:t>Pendaftar mengakses laman penerimaan murid baru yang telah disediakan : </a:t>
            </a:r>
            <a:r>
              <a:rPr lang="en-US" sz="2500" u="sng">
                <a:solidFill>
                  <a:srgbClr val="F9A01B"/>
                </a:solidFill>
                <a:latin typeface="Ahkio"/>
                <a:ea typeface="Ahkio"/>
                <a:cs typeface="Ahkio"/>
                <a:sym typeface="Ahkio"/>
                <a:hlinkClick r:id="rId21" tooltip="https://spmb.pendidikan.gunungkidulkab.go.id"/>
              </a:rPr>
              <a:t>https://spmb.pendidikan.gunungkidulkab.go.id</a:t>
            </a:r>
          </a:p>
        </p:txBody>
      </p:sp>
      <p:sp>
        <p:nvSpPr>
          <p:cNvPr id="54" name="TextBox 54"/>
          <p:cNvSpPr txBox="1"/>
          <p:nvPr/>
        </p:nvSpPr>
        <p:spPr>
          <a:xfrm>
            <a:off x="1647217" y="3665629"/>
            <a:ext cx="7336751" cy="869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499"/>
              </a:lnSpc>
            </a:pPr>
            <a:r>
              <a:rPr lang="en-US" sz="2499">
                <a:solidFill>
                  <a:srgbClr val="F9A01B"/>
                </a:solidFill>
                <a:latin typeface="Ahkio"/>
                <a:ea typeface="Ahkio"/>
                <a:cs typeface="Ahkio"/>
                <a:sym typeface="Ahkio"/>
              </a:rPr>
              <a:t>Pendaftar login dengan menggunakan Username dan Password yang telah diberikan </a:t>
            </a:r>
          </a:p>
        </p:txBody>
      </p:sp>
      <p:sp>
        <p:nvSpPr>
          <p:cNvPr id="55" name="TextBox 55"/>
          <p:cNvSpPr txBox="1"/>
          <p:nvPr/>
        </p:nvSpPr>
        <p:spPr>
          <a:xfrm>
            <a:off x="1720823" y="5228728"/>
            <a:ext cx="7263145" cy="869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499"/>
              </a:lnSpc>
            </a:pPr>
            <a:r>
              <a:rPr lang="en-US" sz="2499">
                <a:solidFill>
                  <a:srgbClr val="F9A01B"/>
                </a:solidFill>
                <a:latin typeface="Ahkio"/>
                <a:ea typeface="Ahkio"/>
                <a:cs typeface="Ahkio"/>
                <a:sym typeface="Ahkio"/>
              </a:rPr>
              <a:t>Pendaftar dapat memilih 2 (dua) sekolah (SMP) sebagai pilihan 1 (satu) dan pilihan 2 (dua)</a:t>
            </a:r>
          </a:p>
        </p:txBody>
      </p:sp>
      <p:sp>
        <p:nvSpPr>
          <p:cNvPr id="56" name="TextBox 56"/>
          <p:cNvSpPr txBox="1"/>
          <p:nvPr/>
        </p:nvSpPr>
        <p:spPr>
          <a:xfrm>
            <a:off x="1720823" y="8307295"/>
            <a:ext cx="7003460" cy="9150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639"/>
              </a:lnSpc>
            </a:pPr>
            <a:r>
              <a:rPr lang="en-US" sz="2599">
                <a:solidFill>
                  <a:srgbClr val="F9A01B"/>
                </a:solidFill>
                <a:latin typeface="Ahkio"/>
                <a:ea typeface="Ahkio"/>
                <a:cs typeface="Ahkio"/>
                <a:sym typeface="Ahkio"/>
              </a:rPr>
              <a:t>Pendaftar mengunggah berkas yang dipersyaratkan untuk diverifikasi pada laman penerimaan murid baru</a:t>
            </a:r>
          </a:p>
        </p:txBody>
      </p:sp>
      <p:sp>
        <p:nvSpPr>
          <p:cNvPr id="57" name="TextBox 57"/>
          <p:cNvSpPr txBox="1"/>
          <p:nvPr/>
        </p:nvSpPr>
        <p:spPr>
          <a:xfrm>
            <a:off x="10195547" y="2690599"/>
            <a:ext cx="6625754" cy="1308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499"/>
              </a:lnSpc>
            </a:pPr>
            <a:r>
              <a:rPr lang="en-US" sz="2499">
                <a:solidFill>
                  <a:srgbClr val="F9A01B"/>
                </a:solidFill>
                <a:latin typeface="Ahkio"/>
                <a:ea typeface="Ahkio"/>
                <a:cs typeface="Ahkio"/>
                <a:sym typeface="Ahkio"/>
              </a:rPr>
              <a:t>Panitia penerimaan murid baru di satuan pendidikan melakukan verifikasi dokumen pendaftaran terkait kelengkapan dan keabsahannya</a:t>
            </a:r>
          </a:p>
        </p:txBody>
      </p:sp>
      <p:sp>
        <p:nvSpPr>
          <p:cNvPr id="58" name="TextBox 58"/>
          <p:cNvSpPr txBox="1"/>
          <p:nvPr/>
        </p:nvSpPr>
        <p:spPr>
          <a:xfrm>
            <a:off x="10195547" y="4927297"/>
            <a:ext cx="6625754" cy="1308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499"/>
              </a:lnSpc>
            </a:pPr>
            <a:r>
              <a:rPr lang="en-US" sz="2499">
                <a:solidFill>
                  <a:srgbClr val="F9A01B"/>
                </a:solidFill>
                <a:latin typeface="Ahkio"/>
                <a:ea typeface="Ahkio"/>
                <a:cs typeface="Ahkio"/>
                <a:sym typeface="Ahkio"/>
              </a:rPr>
              <a:t>Panitia penerimaan murid baru di masing-masing satuan pendidikan mencentang kelengkapan berkas dan memberikan bukti verifikasi berkas</a:t>
            </a:r>
          </a:p>
        </p:txBody>
      </p:sp>
      <p:sp>
        <p:nvSpPr>
          <p:cNvPr id="59" name="TextBox 59"/>
          <p:cNvSpPr txBox="1"/>
          <p:nvPr/>
        </p:nvSpPr>
        <p:spPr>
          <a:xfrm>
            <a:off x="10195547" y="7449149"/>
            <a:ext cx="6625754" cy="869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499"/>
              </a:lnSpc>
            </a:pPr>
            <a:r>
              <a:rPr lang="en-US" sz="2499">
                <a:solidFill>
                  <a:srgbClr val="F9A01B"/>
                </a:solidFill>
                <a:latin typeface="Ahkio"/>
                <a:ea typeface="Ahkio"/>
                <a:cs typeface="Ahkio"/>
                <a:sym typeface="Ahkio"/>
              </a:rPr>
              <a:t>Pendaftar hanya dapat melakukan hapus pendaftaran dan ubah pilihan masing-masing maksimal 2 kali</a:t>
            </a:r>
          </a:p>
        </p:txBody>
      </p:sp>
    </p:spTree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370" b="-13370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6504501" y="-288670"/>
            <a:ext cx="2512356" cy="2583380"/>
            <a:chOff x="0" y="0"/>
            <a:chExt cx="527606" cy="54252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527606" cy="542522"/>
            </a:xfrm>
            <a:custGeom>
              <a:avLst/>
              <a:gdLst/>
              <a:ahLst/>
              <a:cxnLst/>
              <a:rect l="l" t="t" r="r" b="b"/>
              <a:pathLst>
                <a:path w="527606" h="542522">
                  <a:moveTo>
                    <a:pt x="263803" y="0"/>
                  </a:moveTo>
                  <a:lnTo>
                    <a:pt x="527606" y="271261"/>
                  </a:lnTo>
                  <a:lnTo>
                    <a:pt x="263803" y="542522"/>
                  </a:lnTo>
                  <a:lnTo>
                    <a:pt x="0" y="271261"/>
                  </a:lnTo>
                  <a:lnTo>
                    <a:pt x="263803" y="0"/>
                  </a:lnTo>
                  <a:close/>
                </a:path>
              </a:pathLst>
            </a:custGeom>
            <a:solidFill>
              <a:srgbClr val="508C9B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90682" y="45621"/>
              <a:ext cx="346242" cy="4036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6608013" y="-868110"/>
            <a:ext cx="2408843" cy="2476942"/>
            <a:chOff x="0" y="0"/>
            <a:chExt cx="527606" cy="54252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27606" cy="542522"/>
            </a:xfrm>
            <a:custGeom>
              <a:avLst/>
              <a:gdLst/>
              <a:ahLst/>
              <a:cxnLst/>
              <a:rect l="l" t="t" r="r" b="b"/>
              <a:pathLst>
                <a:path w="527606" h="542522">
                  <a:moveTo>
                    <a:pt x="263803" y="0"/>
                  </a:moveTo>
                  <a:lnTo>
                    <a:pt x="527606" y="271261"/>
                  </a:lnTo>
                  <a:lnTo>
                    <a:pt x="263803" y="542522"/>
                  </a:lnTo>
                  <a:lnTo>
                    <a:pt x="0" y="271261"/>
                  </a:lnTo>
                  <a:lnTo>
                    <a:pt x="263803" y="0"/>
                  </a:lnTo>
                  <a:close/>
                </a:path>
              </a:pathLst>
            </a:custGeom>
            <a:solidFill>
              <a:srgbClr val="134B70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90682" y="45621"/>
              <a:ext cx="346242" cy="4036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-1543050" y="7418315"/>
            <a:ext cx="3086100" cy="3954210"/>
            <a:chOff x="0" y="0"/>
            <a:chExt cx="4114800" cy="5272280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1157480"/>
              <a:ext cx="4114800" cy="4114800"/>
              <a:chOff x="0" y="0"/>
              <a:chExt cx="812800" cy="8128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lnTo>
                      <a:pt x="812800" y="406400"/>
                    </a:lnTo>
                    <a:lnTo>
                      <a:pt x="406400" y="812800"/>
                    </a:lnTo>
                    <a:lnTo>
                      <a:pt x="0" y="4064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508C9B"/>
              </a:solidFill>
            </p:spPr>
          </p:sp>
          <p:sp>
            <p:nvSpPr>
              <p:cNvPr id="12" name="TextBox 12"/>
              <p:cNvSpPr txBox="1"/>
              <p:nvPr/>
            </p:nvSpPr>
            <p:spPr>
              <a:xfrm>
                <a:off x="139700" y="92075"/>
                <a:ext cx="533400" cy="581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13" name="Group 13"/>
            <p:cNvGrpSpPr/>
            <p:nvPr/>
          </p:nvGrpSpPr>
          <p:grpSpPr>
            <a:xfrm>
              <a:off x="0" y="0"/>
              <a:ext cx="4114800" cy="4114800"/>
              <a:chOff x="0" y="0"/>
              <a:chExt cx="812800" cy="8128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lnTo>
                      <a:pt x="812800" y="406400"/>
                    </a:lnTo>
                    <a:lnTo>
                      <a:pt x="406400" y="812800"/>
                    </a:lnTo>
                    <a:lnTo>
                      <a:pt x="0" y="4064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134B70"/>
              </a:solidFill>
            </p:spPr>
          </p:sp>
          <p:sp>
            <p:nvSpPr>
              <p:cNvPr id="15" name="TextBox 15"/>
              <p:cNvSpPr txBox="1"/>
              <p:nvPr/>
            </p:nvSpPr>
            <p:spPr>
              <a:xfrm>
                <a:off x="139700" y="92075"/>
                <a:ext cx="533400" cy="581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sp>
        <p:nvSpPr>
          <p:cNvPr id="16" name="Freeform 16"/>
          <p:cNvSpPr/>
          <p:nvPr/>
        </p:nvSpPr>
        <p:spPr>
          <a:xfrm>
            <a:off x="4334158" y="1554454"/>
            <a:ext cx="665603" cy="638979"/>
          </a:xfrm>
          <a:custGeom>
            <a:avLst/>
            <a:gdLst/>
            <a:ahLst/>
            <a:cxnLst/>
            <a:rect l="l" t="t" r="r" b="b"/>
            <a:pathLst>
              <a:path w="665603" h="638979">
                <a:moveTo>
                  <a:pt x="0" y="0"/>
                </a:moveTo>
                <a:lnTo>
                  <a:pt x="665603" y="0"/>
                </a:lnTo>
                <a:lnTo>
                  <a:pt x="665603" y="638979"/>
                </a:lnTo>
                <a:lnTo>
                  <a:pt x="0" y="63897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17" name="Group 17"/>
          <p:cNvGrpSpPr/>
          <p:nvPr/>
        </p:nvGrpSpPr>
        <p:grpSpPr>
          <a:xfrm>
            <a:off x="5485390" y="0"/>
            <a:ext cx="7587643" cy="1339942"/>
            <a:chOff x="0" y="0"/>
            <a:chExt cx="10116857" cy="1786589"/>
          </a:xfrm>
        </p:grpSpPr>
        <p:grpSp>
          <p:nvGrpSpPr>
            <p:cNvPr id="18" name="Group 18"/>
            <p:cNvGrpSpPr/>
            <p:nvPr/>
          </p:nvGrpSpPr>
          <p:grpSpPr>
            <a:xfrm>
              <a:off x="0" y="0"/>
              <a:ext cx="10116857" cy="1786589"/>
              <a:chOff x="0" y="0"/>
              <a:chExt cx="1998391" cy="352907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1998391" cy="352907"/>
              </a:xfrm>
              <a:custGeom>
                <a:avLst/>
                <a:gdLst/>
                <a:ahLst/>
                <a:cxnLst/>
                <a:rect l="l" t="t" r="r" b="b"/>
                <a:pathLst>
                  <a:path w="1998391" h="352907">
                    <a:moveTo>
                      <a:pt x="52037" y="0"/>
                    </a:moveTo>
                    <a:lnTo>
                      <a:pt x="1946354" y="0"/>
                    </a:lnTo>
                    <a:cubicBezTo>
                      <a:pt x="1975094" y="0"/>
                      <a:pt x="1998391" y="23298"/>
                      <a:pt x="1998391" y="52037"/>
                    </a:cubicBezTo>
                    <a:lnTo>
                      <a:pt x="1998391" y="300870"/>
                    </a:lnTo>
                    <a:cubicBezTo>
                      <a:pt x="1998391" y="329609"/>
                      <a:pt x="1975094" y="352907"/>
                      <a:pt x="1946354" y="352907"/>
                    </a:cubicBezTo>
                    <a:lnTo>
                      <a:pt x="52037" y="352907"/>
                    </a:lnTo>
                    <a:cubicBezTo>
                      <a:pt x="23298" y="352907"/>
                      <a:pt x="0" y="329609"/>
                      <a:pt x="0" y="300870"/>
                    </a:cubicBezTo>
                    <a:lnTo>
                      <a:pt x="0" y="52037"/>
                    </a:lnTo>
                    <a:cubicBezTo>
                      <a:pt x="0" y="23298"/>
                      <a:pt x="23298" y="0"/>
                      <a:pt x="52037" y="0"/>
                    </a:cubicBezTo>
                    <a:close/>
                  </a:path>
                </a:pathLst>
              </a:custGeom>
              <a:solidFill>
                <a:srgbClr val="0171D3"/>
              </a:solidFill>
            </p:spPr>
          </p:sp>
          <p:sp>
            <p:nvSpPr>
              <p:cNvPr id="20" name="TextBox 20"/>
              <p:cNvSpPr txBox="1"/>
              <p:nvPr/>
            </p:nvSpPr>
            <p:spPr>
              <a:xfrm>
                <a:off x="0" y="-47625"/>
                <a:ext cx="1998391" cy="40053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21" name="TextBox 21"/>
            <p:cNvSpPr txBox="1"/>
            <p:nvPr/>
          </p:nvSpPr>
          <p:spPr>
            <a:xfrm>
              <a:off x="507975" y="228534"/>
              <a:ext cx="9202507" cy="145969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71"/>
                </a:lnSpc>
              </a:pPr>
              <a:r>
                <a:rPr lang="en-US" sz="4300">
                  <a:solidFill>
                    <a:srgbClr val="FFF500"/>
                  </a:solidFill>
                  <a:latin typeface="Bree Serif"/>
                  <a:ea typeface="Bree Serif"/>
                  <a:cs typeface="Bree Serif"/>
                  <a:sym typeface="Bree Serif"/>
                </a:rPr>
                <a:t>BERKAS YANG DISIAPKAN UNTUK DI UNGGAH</a:t>
              </a:r>
            </a:p>
          </p:txBody>
        </p:sp>
      </p:grpSp>
      <p:sp>
        <p:nvSpPr>
          <p:cNvPr id="22" name="Freeform 22"/>
          <p:cNvSpPr/>
          <p:nvPr/>
        </p:nvSpPr>
        <p:spPr>
          <a:xfrm>
            <a:off x="4320549" y="2428989"/>
            <a:ext cx="665603" cy="638979"/>
          </a:xfrm>
          <a:custGeom>
            <a:avLst/>
            <a:gdLst/>
            <a:ahLst/>
            <a:cxnLst/>
            <a:rect l="l" t="t" r="r" b="b"/>
            <a:pathLst>
              <a:path w="665603" h="638979">
                <a:moveTo>
                  <a:pt x="0" y="0"/>
                </a:moveTo>
                <a:lnTo>
                  <a:pt x="665603" y="0"/>
                </a:lnTo>
                <a:lnTo>
                  <a:pt x="665603" y="638979"/>
                </a:lnTo>
                <a:lnTo>
                  <a:pt x="0" y="63897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4357093" y="3965690"/>
            <a:ext cx="665603" cy="638979"/>
          </a:xfrm>
          <a:custGeom>
            <a:avLst/>
            <a:gdLst/>
            <a:ahLst/>
            <a:cxnLst/>
            <a:rect l="l" t="t" r="r" b="b"/>
            <a:pathLst>
              <a:path w="665603" h="638979">
                <a:moveTo>
                  <a:pt x="0" y="0"/>
                </a:moveTo>
                <a:lnTo>
                  <a:pt x="665603" y="0"/>
                </a:lnTo>
                <a:lnTo>
                  <a:pt x="665603" y="638979"/>
                </a:lnTo>
                <a:lnTo>
                  <a:pt x="0" y="63897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4357093" y="4824011"/>
            <a:ext cx="665603" cy="638979"/>
          </a:xfrm>
          <a:custGeom>
            <a:avLst/>
            <a:gdLst/>
            <a:ahLst/>
            <a:cxnLst/>
            <a:rect l="l" t="t" r="r" b="b"/>
            <a:pathLst>
              <a:path w="665603" h="638979">
                <a:moveTo>
                  <a:pt x="0" y="0"/>
                </a:moveTo>
                <a:lnTo>
                  <a:pt x="665603" y="0"/>
                </a:lnTo>
                <a:lnTo>
                  <a:pt x="665603" y="638978"/>
                </a:lnTo>
                <a:lnTo>
                  <a:pt x="0" y="63897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4320549" y="5724642"/>
            <a:ext cx="665603" cy="638979"/>
          </a:xfrm>
          <a:custGeom>
            <a:avLst/>
            <a:gdLst/>
            <a:ahLst/>
            <a:cxnLst/>
            <a:rect l="l" t="t" r="r" b="b"/>
            <a:pathLst>
              <a:path w="665603" h="638979">
                <a:moveTo>
                  <a:pt x="0" y="0"/>
                </a:moveTo>
                <a:lnTo>
                  <a:pt x="665603" y="0"/>
                </a:lnTo>
                <a:lnTo>
                  <a:pt x="665603" y="638979"/>
                </a:lnTo>
                <a:lnTo>
                  <a:pt x="0" y="63897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0" y="2193433"/>
            <a:ext cx="4127668" cy="8007853"/>
          </a:xfrm>
          <a:custGeom>
            <a:avLst/>
            <a:gdLst/>
            <a:ahLst/>
            <a:cxnLst/>
            <a:rect l="l" t="t" r="r" b="b"/>
            <a:pathLst>
              <a:path w="4127668" h="8007853">
                <a:moveTo>
                  <a:pt x="0" y="0"/>
                </a:moveTo>
                <a:lnTo>
                  <a:pt x="4127668" y="0"/>
                </a:lnTo>
                <a:lnTo>
                  <a:pt x="4127668" y="8007853"/>
                </a:lnTo>
                <a:lnTo>
                  <a:pt x="0" y="80078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7" name="TextBox 27"/>
          <p:cNvSpPr txBox="1"/>
          <p:nvPr/>
        </p:nvSpPr>
        <p:spPr>
          <a:xfrm>
            <a:off x="5252120" y="1624785"/>
            <a:ext cx="11449830" cy="5968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900"/>
              </a:lnSpc>
            </a:pPr>
            <a:r>
              <a:rPr lang="en-US" sz="350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scan cetak bukti pendaftaran online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5209311" y="2495664"/>
            <a:ext cx="11790153" cy="1336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500"/>
              </a:lnSpc>
            </a:pPr>
            <a:r>
              <a:rPr lang="en-US" sz="350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scan surat Pemyataan Tanggung Jawab Mutlak bermaterai yang ditandatangani oleh orang tua/wali (diunduh dari lamanpenerimaan murid baru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5252120" y="4032365"/>
            <a:ext cx="12300637" cy="4603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500"/>
              </a:lnSpc>
            </a:pPr>
            <a:r>
              <a:rPr lang="en-US" sz="350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scan ijazah atau dokumen lain yang menyatakan kelulusan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5209311" y="4911841"/>
            <a:ext cx="12300637" cy="4603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500"/>
              </a:lnSpc>
            </a:pPr>
            <a:r>
              <a:rPr lang="en-US" sz="350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scan pas foto 3x4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5209311" y="5791317"/>
            <a:ext cx="12300637" cy="4603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500"/>
              </a:lnSpc>
            </a:pPr>
            <a:r>
              <a:rPr lang="en-US" sz="350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scan Akta Kelahiran atau surat keterangan lahir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5158183" y="6681296"/>
            <a:ext cx="11449830" cy="5968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900"/>
              </a:lnSpc>
            </a:pPr>
            <a:r>
              <a:rPr lang="en-US" sz="350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scan Kartu Keluarga atau Surat Keterangan Domisili</a:t>
            </a:r>
          </a:p>
        </p:txBody>
      </p:sp>
      <p:sp>
        <p:nvSpPr>
          <p:cNvPr id="33" name="Freeform 33"/>
          <p:cNvSpPr/>
          <p:nvPr/>
        </p:nvSpPr>
        <p:spPr>
          <a:xfrm>
            <a:off x="4310124" y="6641053"/>
            <a:ext cx="665603" cy="638979"/>
          </a:xfrm>
          <a:custGeom>
            <a:avLst/>
            <a:gdLst/>
            <a:ahLst/>
            <a:cxnLst/>
            <a:rect l="l" t="t" r="r" b="b"/>
            <a:pathLst>
              <a:path w="665603" h="638979">
                <a:moveTo>
                  <a:pt x="0" y="0"/>
                </a:moveTo>
                <a:lnTo>
                  <a:pt x="665603" y="0"/>
                </a:lnTo>
                <a:lnTo>
                  <a:pt x="665603" y="638978"/>
                </a:lnTo>
                <a:lnTo>
                  <a:pt x="0" y="63897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4" name="TextBox 34"/>
          <p:cNvSpPr txBox="1"/>
          <p:nvPr/>
        </p:nvSpPr>
        <p:spPr>
          <a:xfrm>
            <a:off x="5209311" y="7697295"/>
            <a:ext cx="11790153" cy="1336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500"/>
              </a:lnSpc>
            </a:pPr>
            <a:r>
              <a:rPr lang="en-US" sz="350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bukti keikutsertaan dalam program penanganan keluarga ekonomi tidak mampu dari Pemerintah Pusat atau Pemerintah Daerah (untuk jalur afirmasi);</a:t>
            </a:r>
          </a:p>
        </p:txBody>
      </p:sp>
      <p:sp>
        <p:nvSpPr>
          <p:cNvPr id="35" name="Freeform 35"/>
          <p:cNvSpPr/>
          <p:nvPr/>
        </p:nvSpPr>
        <p:spPr>
          <a:xfrm>
            <a:off x="4310124" y="7632456"/>
            <a:ext cx="665603" cy="638979"/>
          </a:xfrm>
          <a:custGeom>
            <a:avLst/>
            <a:gdLst/>
            <a:ahLst/>
            <a:cxnLst/>
            <a:rect l="l" t="t" r="r" b="b"/>
            <a:pathLst>
              <a:path w="665603" h="638979">
                <a:moveTo>
                  <a:pt x="0" y="0"/>
                </a:moveTo>
                <a:lnTo>
                  <a:pt x="665603" y="0"/>
                </a:lnTo>
                <a:lnTo>
                  <a:pt x="665603" y="638979"/>
                </a:lnTo>
                <a:lnTo>
                  <a:pt x="0" y="63897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370" b="-13370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6504501" y="-288670"/>
            <a:ext cx="2512356" cy="2583380"/>
            <a:chOff x="0" y="0"/>
            <a:chExt cx="527606" cy="54252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527606" cy="542522"/>
            </a:xfrm>
            <a:custGeom>
              <a:avLst/>
              <a:gdLst/>
              <a:ahLst/>
              <a:cxnLst/>
              <a:rect l="l" t="t" r="r" b="b"/>
              <a:pathLst>
                <a:path w="527606" h="542522">
                  <a:moveTo>
                    <a:pt x="263803" y="0"/>
                  </a:moveTo>
                  <a:lnTo>
                    <a:pt x="527606" y="271261"/>
                  </a:lnTo>
                  <a:lnTo>
                    <a:pt x="263803" y="542522"/>
                  </a:lnTo>
                  <a:lnTo>
                    <a:pt x="0" y="271261"/>
                  </a:lnTo>
                  <a:lnTo>
                    <a:pt x="263803" y="0"/>
                  </a:lnTo>
                  <a:close/>
                </a:path>
              </a:pathLst>
            </a:custGeom>
            <a:solidFill>
              <a:srgbClr val="508C9B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90682" y="45621"/>
              <a:ext cx="346242" cy="4036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6608013" y="-868110"/>
            <a:ext cx="2408843" cy="2476942"/>
            <a:chOff x="0" y="0"/>
            <a:chExt cx="527606" cy="54252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27606" cy="542522"/>
            </a:xfrm>
            <a:custGeom>
              <a:avLst/>
              <a:gdLst/>
              <a:ahLst/>
              <a:cxnLst/>
              <a:rect l="l" t="t" r="r" b="b"/>
              <a:pathLst>
                <a:path w="527606" h="542522">
                  <a:moveTo>
                    <a:pt x="263803" y="0"/>
                  </a:moveTo>
                  <a:lnTo>
                    <a:pt x="527606" y="271261"/>
                  </a:lnTo>
                  <a:lnTo>
                    <a:pt x="263803" y="542522"/>
                  </a:lnTo>
                  <a:lnTo>
                    <a:pt x="0" y="271261"/>
                  </a:lnTo>
                  <a:lnTo>
                    <a:pt x="263803" y="0"/>
                  </a:lnTo>
                  <a:close/>
                </a:path>
              </a:pathLst>
            </a:custGeom>
            <a:solidFill>
              <a:srgbClr val="134B70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90682" y="45621"/>
              <a:ext cx="346242" cy="4036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-1543050" y="7418315"/>
            <a:ext cx="3086100" cy="3954210"/>
            <a:chOff x="0" y="0"/>
            <a:chExt cx="4114800" cy="5272280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1157480"/>
              <a:ext cx="4114800" cy="4114800"/>
              <a:chOff x="0" y="0"/>
              <a:chExt cx="812800" cy="8128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lnTo>
                      <a:pt x="812800" y="406400"/>
                    </a:lnTo>
                    <a:lnTo>
                      <a:pt x="406400" y="812800"/>
                    </a:lnTo>
                    <a:lnTo>
                      <a:pt x="0" y="4064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508C9B"/>
              </a:solidFill>
            </p:spPr>
          </p:sp>
          <p:sp>
            <p:nvSpPr>
              <p:cNvPr id="12" name="TextBox 12"/>
              <p:cNvSpPr txBox="1"/>
              <p:nvPr/>
            </p:nvSpPr>
            <p:spPr>
              <a:xfrm>
                <a:off x="139700" y="92075"/>
                <a:ext cx="533400" cy="581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13" name="Group 13"/>
            <p:cNvGrpSpPr/>
            <p:nvPr/>
          </p:nvGrpSpPr>
          <p:grpSpPr>
            <a:xfrm>
              <a:off x="0" y="0"/>
              <a:ext cx="4114800" cy="4114800"/>
              <a:chOff x="0" y="0"/>
              <a:chExt cx="812800" cy="8128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lnTo>
                      <a:pt x="812800" y="406400"/>
                    </a:lnTo>
                    <a:lnTo>
                      <a:pt x="406400" y="812800"/>
                    </a:lnTo>
                    <a:lnTo>
                      <a:pt x="0" y="4064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134B70"/>
              </a:solidFill>
            </p:spPr>
          </p:sp>
          <p:sp>
            <p:nvSpPr>
              <p:cNvPr id="15" name="TextBox 15"/>
              <p:cNvSpPr txBox="1"/>
              <p:nvPr/>
            </p:nvSpPr>
            <p:spPr>
              <a:xfrm>
                <a:off x="139700" y="92075"/>
                <a:ext cx="533400" cy="581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grpSp>
        <p:nvGrpSpPr>
          <p:cNvPr id="16" name="Group 16"/>
          <p:cNvGrpSpPr/>
          <p:nvPr/>
        </p:nvGrpSpPr>
        <p:grpSpPr>
          <a:xfrm>
            <a:off x="5485390" y="0"/>
            <a:ext cx="7587643" cy="1339942"/>
            <a:chOff x="0" y="0"/>
            <a:chExt cx="10116857" cy="1786589"/>
          </a:xfrm>
        </p:grpSpPr>
        <p:grpSp>
          <p:nvGrpSpPr>
            <p:cNvPr id="17" name="Group 17"/>
            <p:cNvGrpSpPr/>
            <p:nvPr/>
          </p:nvGrpSpPr>
          <p:grpSpPr>
            <a:xfrm>
              <a:off x="0" y="0"/>
              <a:ext cx="10116857" cy="1786589"/>
              <a:chOff x="0" y="0"/>
              <a:chExt cx="1998391" cy="352907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1998391" cy="352907"/>
              </a:xfrm>
              <a:custGeom>
                <a:avLst/>
                <a:gdLst/>
                <a:ahLst/>
                <a:cxnLst/>
                <a:rect l="l" t="t" r="r" b="b"/>
                <a:pathLst>
                  <a:path w="1998391" h="352907">
                    <a:moveTo>
                      <a:pt x="52037" y="0"/>
                    </a:moveTo>
                    <a:lnTo>
                      <a:pt x="1946354" y="0"/>
                    </a:lnTo>
                    <a:cubicBezTo>
                      <a:pt x="1975094" y="0"/>
                      <a:pt x="1998391" y="23298"/>
                      <a:pt x="1998391" y="52037"/>
                    </a:cubicBezTo>
                    <a:lnTo>
                      <a:pt x="1998391" y="300870"/>
                    </a:lnTo>
                    <a:cubicBezTo>
                      <a:pt x="1998391" y="329609"/>
                      <a:pt x="1975094" y="352907"/>
                      <a:pt x="1946354" y="352907"/>
                    </a:cubicBezTo>
                    <a:lnTo>
                      <a:pt x="52037" y="352907"/>
                    </a:lnTo>
                    <a:cubicBezTo>
                      <a:pt x="23298" y="352907"/>
                      <a:pt x="0" y="329609"/>
                      <a:pt x="0" y="300870"/>
                    </a:cubicBezTo>
                    <a:lnTo>
                      <a:pt x="0" y="52037"/>
                    </a:lnTo>
                    <a:cubicBezTo>
                      <a:pt x="0" y="23298"/>
                      <a:pt x="23298" y="0"/>
                      <a:pt x="52037" y="0"/>
                    </a:cubicBezTo>
                    <a:close/>
                  </a:path>
                </a:pathLst>
              </a:custGeom>
              <a:solidFill>
                <a:srgbClr val="0171D3"/>
              </a:solidFill>
            </p:spPr>
          </p:sp>
          <p:sp>
            <p:nvSpPr>
              <p:cNvPr id="19" name="TextBox 19"/>
              <p:cNvSpPr txBox="1"/>
              <p:nvPr/>
            </p:nvSpPr>
            <p:spPr>
              <a:xfrm>
                <a:off x="0" y="-47625"/>
                <a:ext cx="1998391" cy="40053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20" name="TextBox 20"/>
            <p:cNvSpPr txBox="1"/>
            <p:nvPr/>
          </p:nvSpPr>
          <p:spPr>
            <a:xfrm>
              <a:off x="507975" y="228534"/>
              <a:ext cx="9202507" cy="145969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71"/>
                </a:lnSpc>
              </a:pPr>
              <a:r>
                <a:rPr lang="en-US" sz="4300">
                  <a:solidFill>
                    <a:srgbClr val="FFF500"/>
                  </a:solidFill>
                  <a:latin typeface="Bree Serif"/>
                  <a:ea typeface="Bree Serif"/>
                  <a:cs typeface="Bree Serif"/>
                  <a:sym typeface="Bree Serif"/>
                </a:rPr>
                <a:t>BERKAS YANG DISIAPKAN UNTUK DI UNGGAH</a:t>
              </a:r>
            </a:p>
          </p:txBody>
        </p:sp>
      </p:grpSp>
      <p:sp>
        <p:nvSpPr>
          <p:cNvPr id="21" name="Freeform 21"/>
          <p:cNvSpPr/>
          <p:nvPr/>
        </p:nvSpPr>
        <p:spPr>
          <a:xfrm>
            <a:off x="4334158" y="1608831"/>
            <a:ext cx="665603" cy="638979"/>
          </a:xfrm>
          <a:custGeom>
            <a:avLst/>
            <a:gdLst/>
            <a:ahLst/>
            <a:cxnLst/>
            <a:rect l="l" t="t" r="r" b="b"/>
            <a:pathLst>
              <a:path w="665603" h="638979">
                <a:moveTo>
                  <a:pt x="0" y="0"/>
                </a:moveTo>
                <a:lnTo>
                  <a:pt x="665603" y="0"/>
                </a:lnTo>
                <a:lnTo>
                  <a:pt x="665603" y="638979"/>
                </a:lnTo>
                <a:lnTo>
                  <a:pt x="0" y="63897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4335611" y="2715432"/>
            <a:ext cx="665603" cy="638979"/>
          </a:xfrm>
          <a:custGeom>
            <a:avLst/>
            <a:gdLst/>
            <a:ahLst/>
            <a:cxnLst/>
            <a:rect l="l" t="t" r="r" b="b"/>
            <a:pathLst>
              <a:path w="665603" h="638979">
                <a:moveTo>
                  <a:pt x="0" y="0"/>
                </a:moveTo>
                <a:lnTo>
                  <a:pt x="665603" y="0"/>
                </a:lnTo>
                <a:lnTo>
                  <a:pt x="665603" y="638978"/>
                </a:lnTo>
                <a:lnTo>
                  <a:pt x="0" y="63897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4335611" y="3821135"/>
            <a:ext cx="665603" cy="638979"/>
          </a:xfrm>
          <a:custGeom>
            <a:avLst/>
            <a:gdLst/>
            <a:ahLst/>
            <a:cxnLst/>
            <a:rect l="l" t="t" r="r" b="b"/>
            <a:pathLst>
              <a:path w="665603" h="638979">
                <a:moveTo>
                  <a:pt x="0" y="0"/>
                </a:moveTo>
                <a:lnTo>
                  <a:pt x="665603" y="0"/>
                </a:lnTo>
                <a:lnTo>
                  <a:pt x="665603" y="638979"/>
                </a:lnTo>
                <a:lnTo>
                  <a:pt x="0" y="63897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4335611" y="5388132"/>
            <a:ext cx="665603" cy="638979"/>
          </a:xfrm>
          <a:custGeom>
            <a:avLst/>
            <a:gdLst/>
            <a:ahLst/>
            <a:cxnLst/>
            <a:rect l="l" t="t" r="r" b="b"/>
            <a:pathLst>
              <a:path w="665603" h="638979">
                <a:moveTo>
                  <a:pt x="0" y="0"/>
                </a:moveTo>
                <a:lnTo>
                  <a:pt x="665603" y="0"/>
                </a:lnTo>
                <a:lnTo>
                  <a:pt x="665603" y="638979"/>
                </a:lnTo>
                <a:lnTo>
                  <a:pt x="0" y="63897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0" y="2381052"/>
            <a:ext cx="4146565" cy="8044513"/>
          </a:xfrm>
          <a:custGeom>
            <a:avLst/>
            <a:gdLst/>
            <a:ahLst/>
            <a:cxnLst/>
            <a:rect l="l" t="t" r="r" b="b"/>
            <a:pathLst>
              <a:path w="4146565" h="8044513">
                <a:moveTo>
                  <a:pt x="0" y="0"/>
                </a:moveTo>
                <a:lnTo>
                  <a:pt x="4146565" y="0"/>
                </a:lnTo>
                <a:lnTo>
                  <a:pt x="4146565" y="8044513"/>
                </a:lnTo>
                <a:lnTo>
                  <a:pt x="0" y="804451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6" name="TextBox 26"/>
          <p:cNvSpPr txBox="1"/>
          <p:nvPr/>
        </p:nvSpPr>
        <p:spPr>
          <a:xfrm>
            <a:off x="5190261" y="1675506"/>
            <a:ext cx="12300637" cy="8985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500"/>
              </a:lnSpc>
            </a:pPr>
            <a:r>
              <a:rPr lang="en-US" sz="350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scan surat keterangan penyandang disabilitas/berkebutuhan</a:t>
            </a:r>
          </a:p>
          <a:p>
            <a:pPr algn="just">
              <a:lnSpc>
                <a:spcPts val="3500"/>
              </a:lnSpc>
            </a:pPr>
            <a:r>
              <a:rPr lang="en-US" sz="350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khusus (untuk jalur afirmasi)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5190261" y="2782107"/>
            <a:ext cx="12300637" cy="8985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500"/>
              </a:lnSpc>
            </a:pPr>
            <a:r>
              <a:rPr lang="en-US" sz="350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scan surat mutasi orang tua/wali dari instansi, lembaga, kantor, atau perusahaan yang mempekeijakan (untuk jalur mutasi orang tua/Wali)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5190261" y="3899056"/>
            <a:ext cx="12300637" cy="1336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500"/>
              </a:lnSpc>
            </a:pPr>
            <a:r>
              <a:rPr lang="en-US" sz="350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scan surat keputusan orang tua/wali bagi calon murid yang orangtuanya mengajar di sekolah tersebut (untuk jalur mutasi orang tua/wali).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5190261" y="5454807"/>
            <a:ext cx="12300637" cy="1336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500"/>
              </a:lnSpc>
            </a:pPr>
            <a:r>
              <a:rPr lang="en-US" sz="350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scan surat keterangan yang mencantumkan rata-rata nilai rapor 3 (tiga) mata pelajaran (Matematika, Bahasa Indonesia dan IPA) dalam 5 semester terakhir</a:t>
            </a:r>
          </a:p>
        </p:txBody>
      </p:sp>
      <p:sp>
        <p:nvSpPr>
          <p:cNvPr id="30" name="Freeform 30"/>
          <p:cNvSpPr/>
          <p:nvPr/>
        </p:nvSpPr>
        <p:spPr>
          <a:xfrm>
            <a:off x="4334158" y="6951036"/>
            <a:ext cx="665603" cy="638979"/>
          </a:xfrm>
          <a:custGeom>
            <a:avLst/>
            <a:gdLst/>
            <a:ahLst/>
            <a:cxnLst/>
            <a:rect l="l" t="t" r="r" b="b"/>
            <a:pathLst>
              <a:path w="665603" h="638979">
                <a:moveTo>
                  <a:pt x="0" y="0"/>
                </a:moveTo>
                <a:lnTo>
                  <a:pt x="665603" y="0"/>
                </a:lnTo>
                <a:lnTo>
                  <a:pt x="665603" y="638978"/>
                </a:lnTo>
                <a:lnTo>
                  <a:pt x="0" y="63897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1" name="TextBox 31"/>
          <p:cNvSpPr txBox="1"/>
          <p:nvPr/>
        </p:nvSpPr>
        <p:spPr>
          <a:xfrm>
            <a:off x="5190261" y="7124858"/>
            <a:ext cx="12300637" cy="4603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500"/>
              </a:lnSpc>
            </a:pPr>
            <a:r>
              <a:rPr lang="en-US" sz="350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scan SHASPD atau Surat Keterangan Pengganti SHASPD</a:t>
            </a:r>
          </a:p>
        </p:txBody>
      </p:sp>
      <p:sp>
        <p:nvSpPr>
          <p:cNvPr id="32" name="Freeform 32"/>
          <p:cNvSpPr/>
          <p:nvPr/>
        </p:nvSpPr>
        <p:spPr>
          <a:xfrm>
            <a:off x="4334158" y="8056739"/>
            <a:ext cx="665603" cy="638979"/>
          </a:xfrm>
          <a:custGeom>
            <a:avLst/>
            <a:gdLst/>
            <a:ahLst/>
            <a:cxnLst/>
            <a:rect l="l" t="t" r="r" b="b"/>
            <a:pathLst>
              <a:path w="665603" h="638979">
                <a:moveTo>
                  <a:pt x="0" y="0"/>
                </a:moveTo>
                <a:lnTo>
                  <a:pt x="665603" y="0"/>
                </a:lnTo>
                <a:lnTo>
                  <a:pt x="665603" y="638979"/>
                </a:lnTo>
                <a:lnTo>
                  <a:pt x="0" y="63897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3" name="TextBox 33"/>
          <p:cNvSpPr txBox="1"/>
          <p:nvPr/>
        </p:nvSpPr>
        <p:spPr>
          <a:xfrm>
            <a:off x="5190261" y="8179378"/>
            <a:ext cx="12300637" cy="8985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500"/>
              </a:lnSpc>
            </a:pPr>
            <a:r>
              <a:rPr lang="en-US" sz="350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scan bukti hasil perlombaan dan/atau penghargaan dan Surat</a:t>
            </a:r>
          </a:p>
          <a:p>
            <a:pPr algn="just">
              <a:lnSpc>
                <a:spcPts val="3500"/>
              </a:lnSpc>
            </a:pPr>
            <a:r>
              <a:rPr lang="en-US" sz="350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Keterangan Penambahan Nilai dari Dinas (untuk jalur prestasi)</a:t>
            </a:r>
          </a:p>
        </p:txBody>
      </p:sp>
    </p:spTree>
  </p:cSld>
  <p:clrMapOvr>
    <a:masterClrMapping/>
  </p:clrMapOvr>
  <p:transition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370" b="-13370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325769" y="8743950"/>
            <a:ext cx="3086100" cy="3086100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134B70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4803498" y="462507"/>
            <a:ext cx="7030751" cy="808429"/>
            <a:chOff x="0" y="0"/>
            <a:chExt cx="1851720" cy="21292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851720" cy="212920"/>
            </a:xfrm>
            <a:custGeom>
              <a:avLst/>
              <a:gdLst/>
              <a:ahLst/>
              <a:cxnLst/>
              <a:rect l="l" t="t" r="r" b="b"/>
              <a:pathLst>
                <a:path w="1851720" h="212920">
                  <a:moveTo>
                    <a:pt x="56159" y="0"/>
                  </a:moveTo>
                  <a:lnTo>
                    <a:pt x="1795562" y="0"/>
                  </a:lnTo>
                  <a:cubicBezTo>
                    <a:pt x="1810456" y="0"/>
                    <a:pt x="1824740" y="5917"/>
                    <a:pt x="1835272" y="16449"/>
                  </a:cubicBezTo>
                  <a:cubicBezTo>
                    <a:pt x="1845804" y="26980"/>
                    <a:pt x="1851720" y="41264"/>
                    <a:pt x="1851720" y="56159"/>
                  </a:cubicBezTo>
                  <a:lnTo>
                    <a:pt x="1851720" y="156761"/>
                  </a:lnTo>
                  <a:cubicBezTo>
                    <a:pt x="1851720" y="187777"/>
                    <a:pt x="1826577" y="212920"/>
                    <a:pt x="1795562" y="212920"/>
                  </a:cubicBezTo>
                  <a:lnTo>
                    <a:pt x="56159" y="212920"/>
                  </a:lnTo>
                  <a:cubicBezTo>
                    <a:pt x="41264" y="212920"/>
                    <a:pt x="26980" y="207003"/>
                    <a:pt x="16449" y="196471"/>
                  </a:cubicBezTo>
                  <a:cubicBezTo>
                    <a:pt x="5917" y="185939"/>
                    <a:pt x="0" y="171655"/>
                    <a:pt x="0" y="156761"/>
                  </a:cubicBezTo>
                  <a:lnTo>
                    <a:pt x="0" y="56159"/>
                  </a:lnTo>
                  <a:cubicBezTo>
                    <a:pt x="0" y="25143"/>
                    <a:pt x="25143" y="0"/>
                    <a:pt x="56159" y="0"/>
                  </a:cubicBezTo>
                  <a:close/>
                </a:path>
              </a:pathLst>
            </a:custGeom>
            <a:solidFill>
              <a:srgbClr val="422100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1851720" cy="2510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9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339266" y="1270937"/>
            <a:ext cx="8517140" cy="8581501"/>
          </a:xfrm>
          <a:custGeom>
            <a:avLst/>
            <a:gdLst/>
            <a:ahLst/>
            <a:cxnLst/>
            <a:rect l="l" t="t" r="r" b="b"/>
            <a:pathLst>
              <a:path w="8517140" h="8581501">
                <a:moveTo>
                  <a:pt x="0" y="0"/>
                </a:moveTo>
                <a:lnTo>
                  <a:pt x="8517140" y="0"/>
                </a:lnTo>
                <a:lnTo>
                  <a:pt x="8517140" y="8581501"/>
                </a:lnTo>
                <a:lnTo>
                  <a:pt x="0" y="858150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5701030" y="414882"/>
            <a:ext cx="5232532" cy="7289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020"/>
              </a:lnSpc>
            </a:pPr>
            <a:r>
              <a:rPr lang="en-US" sz="4300">
                <a:solidFill>
                  <a:srgbClr val="FFF500"/>
                </a:solidFill>
                <a:latin typeface="Bree Serif"/>
                <a:ea typeface="Bree Serif"/>
                <a:cs typeface="Bree Serif"/>
                <a:sym typeface="Bree Serif"/>
              </a:rPr>
              <a:t>Seleksi Jalur Domisili</a:t>
            </a:r>
          </a:p>
        </p:txBody>
      </p:sp>
      <p:sp>
        <p:nvSpPr>
          <p:cNvPr id="11" name="Freeform 11"/>
          <p:cNvSpPr/>
          <p:nvPr/>
        </p:nvSpPr>
        <p:spPr>
          <a:xfrm rot="-120776">
            <a:off x="9116175" y="1178709"/>
            <a:ext cx="9618671" cy="9108291"/>
          </a:xfrm>
          <a:custGeom>
            <a:avLst/>
            <a:gdLst/>
            <a:ahLst/>
            <a:cxnLst/>
            <a:rect l="l" t="t" r="r" b="b"/>
            <a:pathLst>
              <a:path w="9618671" h="9108291">
                <a:moveTo>
                  <a:pt x="0" y="0"/>
                </a:moveTo>
                <a:lnTo>
                  <a:pt x="9618671" y="0"/>
                </a:lnTo>
                <a:lnTo>
                  <a:pt x="9618671" y="9108291"/>
                </a:lnTo>
                <a:lnTo>
                  <a:pt x="0" y="910829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317" r="-2317"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9861024" y="2944764"/>
            <a:ext cx="739832" cy="828733"/>
          </a:xfrm>
          <a:custGeom>
            <a:avLst/>
            <a:gdLst/>
            <a:ahLst/>
            <a:cxnLst/>
            <a:rect l="l" t="t" r="r" b="b"/>
            <a:pathLst>
              <a:path w="739832" h="828733">
                <a:moveTo>
                  <a:pt x="0" y="0"/>
                </a:moveTo>
                <a:lnTo>
                  <a:pt x="739832" y="0"/>
                </a:lnTo>
                <a:lnTo>
                  <a:pt x="739832" y="828732"/>
                </a:lnTo>
                <a:lnTo>
                  <a:pt x="0" y="82873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9821775" y="4322945"/>
            <a:ext cx="759387" cy="820555"/>
          </a:xfrm>
          <a:custGeom>
            <a:avLst/>
            <a:gdLst/>
            <a:ahLst/>
            <a:cxnLst/>
            <a:rect l="l" t="t" r="r" b="b"/>
            <a:pathLst>
              <a:path w="759387" h="820555">
                <a:moveTo>
                  <a:pt x="0" y="0"/>
                </a:moveTo>
                <a:lnTo>
                  <a:pt x="759387" y="0"/>
                </a:lnTo>
                <a:lnTo>
                  <a:pt x="759387" y="820555"/>
                </a:lnTo>
                <a:lnTo>
                  <a:pt x="0" y="82055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9821775" y="5732855"/>
            <a:ext cx="818329" cy="867208"/>
          </a:xfrm>
          <a:custGeom>
            <a:avLst/>
            <a:gdLst/>
            <a:ahLst/>
            <a:cxnLst/>
            <a:rect l="l" t="t" r="r" b="b"/>
            <a:pathLst>
              <a:path w="818329" h="867208">
                <a:moveTo>
                  <a:pt x="0" y="0"/>
                </a:moveTo>
                <a:lnTo>
                  <a:pt x="818330" y="0"/>
                </a:lnTo>
                <a:lnTo>
                  <a:pt x="818330" y="867208"/>
                </a:lnTo>
                <a:lnTo>
                  <a:pt x="0" y="86720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9821775" y="7152513"/>
            <a:ext cx="811687" cy="924281"/>
          </a:xfrm>
          <a:custGeom>
            <a:avLst/>
            <a:gdLst/>
            <a:ahLst/>
            <a:cxnLst/>
            <a:rect l="l" t="t" r="r" b="b"/>
            <a:pathLst>
              <a:path w="811687" h="924281">
                <a:moveTo>
                  <a:pt x="0" y="0"/>
                </a:moveTo>
                <a:lnTo>
                  <a:pt x="811687" y="0"/>
                </a:lnTo>
                <a:lnTo>
                  <a:pt x="811687" y="924281"/>
                </a:lnTo>
                <a:lnTo>
                  <a:pt x="0" y="924281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10764103" y="2841918"/>
            <a:ext cx="5952959" cy="1216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899"/>
              </a:lnSpc>
            </a:pPr>
            <a:r>
              <a:rPr lang="en-US" sz="3499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kelengkapan dan hasil verifikasi persyaratan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0770376" y="4168465"/>
            <a:ext cx="6310269" cy="1216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899"/>
              </a:lnSpc>
            </a:pPr>
            <a:r>
              <a:rPr lang="en-US" sz="3499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akumulasi nilai lokasi domisili dan nilai akademik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0770376" y="5814851"/>
            <a:ext cx="6757358" cy="5708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usia yang lebih tua diprioritaskan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0862062" y="7000608"/>
            <a:ext cx="6757358" cy="11709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waktu mendaftar yang lebih dulu diprioritaskan</a:t>
            </a:r>
          </a:p>
        </p:txBody>
      </p:sp>
      <p:sp>
        <p:nvSpPr>
          <p:cNvPr id="20" name="Freeform 20"/>
          <p:cNvSpPr/>
          <p:nvPr/>
        </p:nvSpPr>
        <p:spPr>
          <a:xfrm>
            <a:off x="6782451" y="6199931"/>
            <a:ext cx="2963125" cy="4087069"/>
          </a:xfrm>
          <a:custGeom>
            <a:avLst/>
            <a:gdLst/>
            <a:ahLst/>
            <a:cxnLst/>
            <a:rect l="l" t="t" r="r" b="b"/>
            <a:pathLst>
              <a:path w="2963125" h="4087069">
                <a:moveTo>
                  <a:pt x="0" y="0"/>
                </a:moveTo>
                <a:lnTo>
                  <a:pt x="2963124" y="0"/>
                </a:lnTo>
                <a:lnTo>
                  <a:pt x="2963124" y="4087069"/>
                </a:lnTo>
                <a:lnTo>
                  <a:pt x="0" y="4087069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sp>
        <p:nvSpPr>
          <p:cNvPr id="21" name="TextBox 21"/>
          <p:cNvSpPr txBox="1"/>
          <p:nvPr/>
        </p:nvSpPr>
        <p:spPr>
          <a:xfrm rot="-158394">
            <a:off x="1436387" y="3775730"/>
            <a:ext cx="6653818" cy="40170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40"/>
              </a:lnSpc>
            </a:pPr>
            <a:r>
              <a:rPr lang="en-US" sz="4600">
                <a:solidFill>
                  <a:srgbClr val="007000"/>
                </a:solidFill>
                <a:latin typeface="Dekko"/>
                <a:ea typeface="Dekko"/>
                <a:cs typeface="Dekko"/>
                <a:sym typeface="Dekko"/>
              </a:rPr>
              <a:t>Seleksi calon murid baru jalur domisili jenjang SMP mempertimbangkan kriteria dengan urutan prioritas sebagai berikut :</a:t>
            </a:r>
          </a:p>
        </p:txBody>
      </p:sp>
    </p:spTree>
  </p:cSld>
  <p:clrMapOvr>
    <a:masterClrMapping/>
  </p:clrMapOvr>
  <p:transition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370" b="-13370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325769" y="8743950"/>
            <a:ext cx="3086100" cy="3086100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134B70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4803498" y="462507"/>
            <a:ext cx="7030751" cy="808429"/>
            <a:chOff x="0" y="0"/>
            <a:chExt cx="1851720" cy="21292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851720" cy="212920"/>
            </a:xfrm>
            <a:custGeom>
              <a:avLst/>
              <a:gdLst/>
              <a:ahLst/>
              <a:cxnLst/>
              <a:rect l="l" t="t" r="r" b="b"/>
              <a:pathLst>
                <a:path w="1851720" h="212920">
                  <a:moveTo>
                    <a:pt x="56159" y="0"/>
                  </a:moveTo>
                  <a:lnTo>
                    <a:pt x="1795562" y="0"/>
                  </a:lnTo>
                  <a:cubicBezTo>
                    <a:pt x="1810456" y="0"/>
                    <a:pt x="1824740" y="5917"/>
                    <a:pt x="1835272" y="16449"/>
                  </a:cubicBezTo>
                  <a:cubicBezTo>
                    <a:pt x="1845804" y="26980"/>
                    <a:pt x="1851720" y="41264"/>
                    <a:pt x="1851720" y="56159"/>
                  </a:cubicBezTo>
                  <a:lnTo>
                    <a:pt x="1851720" y="156761"/>
                  </a:lnTo>
                  <a:cubicBezTo>
                    <a:pt x="1851720" y="187777"/>
                    <a:pt x="1826577" y="212920"/>
                    <a:pt x="1795562" y="212920"/>
                  </a:cubicBezTo>
                  <a:lnTo>
                    <a:pt x="56159" y="212920"/>
                  </a:lnTo>
                  <a:cubicBezTo>
                    <a:pt x="41264" y="212920"/>
                    <a:pt x="26980" y="207003"/>
                    <a:pt x="16449" y="196471"/>
                  </a:cubicBezTo>
                  <a:cubicBezTo>
                    <a:pt x="5917" y="185939"/>
                    <a:pt x="0" y="171655"/>
                    <a:pt x="0" y="156761"/>
                  </a:cubicBezTo>
                  <a:lnTo>
                    <a:pt x="0" y="56159"/>
                  </a:lnTo>
                  <a:cubicBezTo>
                    <a:pt x="0" y="25143"/>
                    <a:pt x="25143" y="0"/>
                    <a:pt x="56159" y="0"/>
                  </a:cubicBezTo>
                  <a:close/>
                </a:path>
              </a:pathLst>
            </a:custGeom>
            <a:solidFill>
              <a:srgbClr val="422100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1851720" cy="2510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9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339266" y="1270937"/>
            <a:ext cx="8517140" cy="8581501"/>
          </a:xfrm>
          <a:custGeom>
            <a:avLst/>
            <a:gdLst/>
            <a:ahLst/>
            <a:cxnLst/>
            <a:rect l="l" t="t" r="r" b="b"/>
            <a:pathLst>
              <a:path w="8517140" h="8581501">
                <a:moveTo>
                  <a:pt x="0" y="0"/>
                </a:moveTo>
                <a:lnTo>
                  <a:pt x="8517140" y="0"/>
                </a:lnTo>
                <a:lnTo>
                  <a:pt x="8517140" y="8581501"/>
                </a:lnTo>
                <a:lnTo>
                  <a:pt x="0" y="858150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120776">
            <a:off x="9044263" y="1215475"/>
            <a:ext cx="9618671" cy="9108291"/>
          </a:xfrm>
          <a:custGeom>
            <a:avLst/>
            <a:gdLst/>
            <a:ahLst/>
            <a:cxnLst/>
            <a:rect l="l" t="t" r="r" b="b"/>
            <a:pathLst>
              <a:path w="9618671" h="9108291">
                <a:moveTo>
                  <a:pt x="0" y="0"/>
                </a:moveTo>
                <a:lnTo>
                  <a:pt x="9618671" y="0"/>
                </a:lnTo>
                <a:lnTo>
                  <a:pt x="9618671" y="9108290"/>
                </a:lnTo>
                <a:lnTo>
                  <a:pt x="0" y="910829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317" r="-2317"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9789113" y="2981529"/>
            <a:ext cx="739832" cy="828733"/>
          </a:xfrm>
          <a:custGeom>
            <a:avLst/>
            <a:gdLst/>
            <a:ahLst/>
            <a:cxnLst/>
            <a:rect l="l" t="t" r="r" b="b"/>
            <a:pathLst>
              <a:path w="739832" h="828733">
                <a:moveTo>
                  <a:pt x="0" y="0"/>
                </a:moveTo>
                <a:lnTo>
                  <a:pt x="739832" y="0"/>
                </a:lnTo>
                <a:lnTo>
                  <a:pt x="739832" y="828733"/>
                </a:lnTo>
                <a:lnTo>
                  <a:pt x="0" y="82873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9749864" y="4359710"/>
            <a:ext cx="759387" cy="820555"/>
          </a:xfrm>
          <a:custGeom>
            <a:avLst/>
            <a:gdLst/>
            <a:ahLst/>
            <a:cxnLst/>
            <a:rect l="l" t="t" r="r" b="b"/>
            <a:pathLst>
              <a:path w="759387" h="820555">
                <a:moveTo>
                  <a:pt x="0" y="0"/>
                </a:moveTo>
                <a:lnTo>
                  <a:pt x="759387" y="0"/>
                </a:lnTo>
                <a:lnTo>
                  <a:pt x="759387" y="820555"/>
                </a:lnTo>
                <a:lnTo>
                  <a:pt x="0" y="82055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9749864" y="5769620"/>
            <a:ext cx="818329" cy="867208"/>
          </a:xfrm>
          <a:custGeom>
            <a:avLst/>
            <a:gdLst/>
            <a:ahLst/>
            <a:cxnLst/>
            <a:rect l="l" t="t" r="r" b="b"/>
            <a:pathLst>
              <a:path w="818329" h="867208">
                <a:moveTo>
                  <a:pt x="0" y="0"/>
                </a:moveTo>
                <a:lnTo>
                  <a:pt x="818329" y="0"/>
                </a:lnTo>
                <a:lnTo>
                  <a:pt x="818329" y="867208"/>
                </a:lnTo>
                <a:lnTo>
                  <a:pt x="0" y="86720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9789113" y="7180080"/>
            <a:ext cx="811687" cy="924281"/>
          </a:xfrm>
          <a:custGeom>
            <a:avLst/>
            <a:gdLst/>
            <a:ahLst/>
            <a:cxnLst/>
            <a:rect l="l" t="t" r="r" b="b"/>
            <a:pathLst>
              <a:path w="811687" h="924281">
                <a:moveTo>
                  <a:pt x="0" y="0"/>
                </a:moveTo>
                <a:lnTo>
                  <a:pt x="811687" y="0"/>
                </a:lnTo>
                <a:lnTo>
                  <a:pt x="811687" y="924282"/>
                </a:lnTo>
                <a:lnTo>
                  <a:pt x="0" y="924282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6837310" y="6199931"/>
            <a:ext cx="2963125" cy="4087069"/>
          </a:xfrm>
          <a:custGeom>
            <a:avLst/>
            <a:gdLst/>
            <a:ahLst/>
            <a:cxnLst/>
            <a:rect l="l" t="t" r="r" b="b"/>
            <a:pathLst>
              <a:path w="2963125" h="4087069">
                <a:moveTo>
                  <a:pt x="0" y="0"/>
                </a:moveTo>
                <a:lnTo>
                  <a:pt x="2963125" y="0"/>
                </a:lnTo>
                <a:lnTo>
                  <a:pt x="2963125" y="4087069"/>
                </a:lnTo>
                <a:lnTo>
                  <a:pt x="0" y="4087069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5737233" y="414882"/>
            <a:ext cx="5541916" cy="7289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020"/>
              </a:lnSpc>
            </a:pPr>
            <a:r>
              <a:rPr lang="en-US" sz="4300">
                <a:solidFill>
                  <a:srgbClr val="FFF500"/>
                </a:solidFill>
                <a:latin typeface="Bree Serif"/>
                <a:ea typeface="Bree Serif"/>
                <a:cs typeface="Bree Serif"/>
                <a:sym typeface="Bree Serif"/>
              </a:rPr>
              <a:t>Seleksi Jalur Afirmasi</a:t>
            </a:r>
          </a:p>
        </p:txBody>
      </p:sp>
      <p:sp>
        <p:nvSpPr>
          <p:cNvPr id="17" name="TextBox 17"/>
          <p:cNvSpPr txBox="1"/>
          <p:nvPr/>
        </p:nvSpPr>
        <p:spPr>
          <a:xfrm rot="-158394">
            <a:off x="1436387" y="3775730"/>
            <a:ext cx="6653818" cy="40170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40"/>
              </a:lnSpc>
            </a:pPr>
            <a:r>
              <a:rPr lang="en-US" sz="4600">
                <a:solidFill>
                  <a:srgbClr val="007000"/>
                </a:solidFill>
                <a:latin typeface="Dekko"/>
                <a:ea typeface="Dekko"/>
                <a:cs typeface="Dekko"/>
                <a:sym typeface="Dekko"/>
              </a:rPr>
              <a:t>Seleksi calon murid baru jalur afirmasi jenjang SMP mempertimbangkan kriteria dengan urutan prioritas sebagai berikut :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0692192" y="2878683"/>
            <a:ext cx="5952959" cy="1216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899"/>
              </a:lnSpc>
            </a:pPr>
            <a:r>
              <a:rPr lang="en-US" sz="3499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kelengkapan dan hasil verifikasi persyaratan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0692192" y="4205230"/>
            <a:ext cx="7284830" cy="1216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899"/>
              </a:lnSpc>
            </a:pPr>
            <a:r>
              <a:rPr lang="en-US" sz="3499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akumulasi nilai lokasi domisili skor jarak radius dan wilayah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0692192" y="5889217"/>
            <a:ext cx="6757358" cy="5708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usia, yakni yang lebih tua diprioritaskan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0861650" y="7254189"/>
            <a:ext cx="6757358" cy="11709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waktu mendaftar yang lebih dulu diprioritaskan</a:t>
            </a:r>
          </a:p>
        </p:txBody>
      </p:sp>
    </p:spTree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370" b="-13370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325769" y="8743950"/>
            <a:ext cx="3086100" cy="3086100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134B70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4803498" y="462507"/>
            <a:ext cx="7030751" cy="808429"/>
            <a:chOff x="0" y="0"/>
            <a:chExt cx="1851720" cy="21292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851720" cy="212920"/>
            </a:xfrm>
            <a:custGeom>
              <a:avLst/>
              <a:gdLst/>
              <a:ahLst/>
              <a:cxnLst/>
              <a:rect l="l" t="t" r="r" b="b"/>
              <a:pathLst>
                <a:path w="1851720" h="212920">
                  <a:moveTo>
                    <a:pt x="56159" y="0"/>
                  </a:moveTo>
                  <a:lnTo>
                    <a:pt x="1795562" y="0"/>
                  </a:lnTo>
                  <a:cubicBezTo>
                    <a:pt x="1810456" y="0"/>
                    <a:pt x="1824740" y="5917"/>
                    <a:pt x="1835272" y="16449"/>
                  </a:cubicBezTo>
                  <a:cubicBezTo>
                    <a:pt x="1845804" y="26980"/>
                    <a:pt x="1851720" y="41264"/>
                    <a:pt x="1851720" y="56159"/>
                  </a:cubicBezTo>
                  <a:lnTo>
                    <a:pt x="1851720" y="156761"/>
                  </a:lnTo>
                  <a:cubicBezTo>
                    <a:pt x="1851720" y="187777"/>
                    <a:pt x="1826577" y="212920"/>
                    <a:pt x="1795562" y="212920"/>
                  </a:cubicBezTo>
                  <a:lnTo>
                    <a:pt x="56159" y="212920"/>
                  </a:lnTo>
                  <a:cubicBezTo>
                    <a:pt x="41264" y="212920"/>
                    <a:pt x="26980" y="207003"/>
                    <a:pt x="16449" y="196471"/>
                  </a:cubicBezTo>
                  <a:cubicBezTo>
                    <a:pt x="5917" y="185939"/>
                    <a:pt x="0" y="171655"/>
                    <a:pt x="0" y="156761"/>
                  </a:cubicBezTo>
                  <a:lnTo>
                    <a:pt x="0" y="56159"/>
                  </a:lnTo>
                  <a:cubicBezTo>
                    <a:pt x="0" y="25143"/>
                    <a:pt x="25143" y="0"/>
                    <a:pt x="56159" y="0"/>
                  </a:cubicBezTo>
                  <a:close/>
                </a:path>
              </a:pathLst>
            </a:custGeom>
            <a:solidFill>
              <a:srgbClr val="422100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1851720" cy="2510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9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339266" y="1270937"/>
            <a:ext cx="8517140" cy="8581501"/>
          </a:xfrm>
          <a:custGeom>
            <a:avLst/>
            <a:gdLst/>
            <a:ahLst/>
            <a:cxnLst/>
            <a:rect l="l" t="t" r="r" b="b"/>
            <a:pathLst>
              <a:path w="8517140" h="8581501">
                <a:moveTo>
                  <a:pt x="0" y="0"/>
                </a:moveTo>
                <a:lnTo>
                  <a:pt x="8517140" y="0"/>
                </a:lnTo>
                <a:lnTo>
                  <a:pt x="8517140" y="8581501"/>
                </a:lnTo>
                <a:lnTo>
                  <a:pt x="0" y="858150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120776">
            <a:off x="9116175" y="1178709"/>
            <a:ext cx="9618671" cy="9108291"/>
          </a:xfrm>
          <a:custGeom>
            <a:avLst/>
            <a:gdLst/>
            <a:ahLst/>
            <a:cxnLst/>
            <a:rect l="l" t="t" r="r" b="b"/>
            <a:pathLst>
              <a:path w="9618671" h="9108291">
                <a:moveTo>
                  <a:pt x="0" y="0"/>
                </a:moveTo>
                <a:lnTo>
                  <a:pt x="9618671" y="0"/>
                </a:lnTo>
                <a:lnTo>
                  <a:pt x="9618671" y="9108291"/>
                </a:lnTo>
                <a:lnTo>
                  <a:pt x="0" y="910829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317" r="-2317"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9861024" y="2944764"/>
            <a:ext cx="739832" cy="828733"/>
          </a:xfrm>
          <a:custGeom>
            <a:avLst/>
            <a:gdLst/>
            <a:ahLst/>
            <a:cxnLst/>
            <a:rect l="l" t="t" r="r" b="b"/>
            <a:pathLst>
              <a:path w="739832" h="828733">
                <a:moveTo>
                  <a:pt x="0" y="0"/>
                </a:moveTo>
                <a:lnTo>
                  <a:pt x="739832" y="0"/>
                </a:lnTo>
                <a:lnTo>
                  <a:pt x="739832" y="828732"/>
                </a:lnTo>
                <a:lnTo>
                  <a:pt x="0" y="82873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9812250" y="4370947"/>
            <a:ext cx="759387" cy="820555"/>
          </a:xfrm>
          <a:custGeom>
            <a:avLst/>
            <a:gdLst/>
            <a:ahLst/>
            <a:cxnLst/>
            <a:rect l="l" t="t" r="r" b="b"/>
            <a:pathLst>
              <a:path w="759387" h="820555">
                <a:moveTo>
                  <a:pt x="0" y="0"/>
                </a:moveTo>
                <a:lnTo>
                  <a:pt x="759387" y="0"/>
                </a:lnTo>
                <a:lnTo>
                  <a:pt x="759387" y="820555"/>
                </a:lnTo>
                <a:lnTo>
                  <a:pt x="0" y="82055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9821775" y="5676632"/>
            <a:ext cx="818329" cy="867208"/>
          </a:xfrm>
          <a:custGeom>
            <a:avLst/>
            <a:gdLst/>
            <a:ahLst/>
            <a:cxnLst/>
            <a:rect l="l" t="t" r="r" b="b"/>
            <a:pathLst>
              <a:path w="818329" h="867208">
                <a:moveTo>
                  <a:pt x="0" y="0"/>
                </a:moveTo>
                <a:lnTo>
                  <a:pt x="818330" y="0"/>
                </a:lnTo>
                <a:lnTo>
                  <a:pt x="818330" y="867209"/>
                </a:lnTo>
                <a:lnTo>
                  <a:pt x="0" y="86720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9861024" y="7028971"/>
            <a:ext cx="811687" cy="924281"/>
          </a:xfrm>
          <a:custGeom>
            <a:avLst/>
            <a:gdLst/>
            <a:ahLst/>
            <a:cxnLst/>
            <a:rect l="l" t="t" r="r" b="b"/>
            <a:pathLst>
              <a:path w="811687" h="924281">
                <a:moveTo>
                  <a:pt x="0" y="0"/>
                </a:moveTo>
                <a:lnTo>
                  <a:pt x="811687" y="0"/>
                </a:lnTo>
                <a:lnTo>
                  <a:pt x="811687" y="924281"/>
                </a:lnTo>
                <a:lnTo>
                  <a:pt x="0" y="924281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6697621" y="6110236"/>
            <a:ext cx="2963125" cy="4087069"/>
          </a:xfrm>
          <a:custGeom>
            <a:avLst/>
            <a:gdLst/>
            <a:ahLst/>
            <a:cxnLst/>
            <a:rect l="l" t="t" r="r" b="b"/>
            <a:pathLst>
              <a:path w="2963125" h="4087069">
                <a:moveTo>
                  <a:pt x="0" y="0"/>
                </a:moveTo>
                <a:lnTo>
                  <a:pt x="2963125" y="0"/>
                </a:lnTo>
                <a:lnTo>
                  <a:pt x="2963125" y="4087069"/>
                </a:lnTo>
                <a:lnTo>
                  <a:pt x="0" y="4087069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5737233" y="414882"/>
            <a:ext cx="5541916" cy="7289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020"/>
              </a:lnSpc>
            </a:pPr>
            <a:r>
              <a:rPr lang="en-US" sz="4300">
                <a:solidFill>
                  <a:srgbClr val="FFF500"/>
                </a:solidFill>
                <a:latin typeface="Bree Serif"/>
                <a:ea typeface="Bree Serif"/>
                <a:cs typeface="Bree Serif"/>
                <a:sym typeface="Bree Serif"/>
              </a:rPr>
              <a:t>Seleksi Jalur Mutasi</a:t>
            </a:r>
          </a:p>
        </p:txBody>
      </p:sp>
      <p:sp>
        <p:nvSpPr>
          <p:cNvPr id="17" name="TextBox 17"/>
          <p:cNvSpPr txBox="1"/>
          <p:nvPr/>
        </p:nvSpPr>
        <p:spPr>
          <a:xfrm rot="-158394">
            <a:off x="1436387" y="3775730"/>
            <a:ext cx="6653818" cy="40170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40"/>
              </a:lnSpc>
            </a:pPr>
            <a:r>
              <a:rPr lang="en-US" sz="4600">
                <a:solidFill>
                  <a:srgbClr val="007000"/>
                </a:solidFill>
                <a:latin typeface="Dekko"/>
                <a:ea typeface="Dekko"/>
                <a:cs typeface="Dekko"/>
                <a:sym typeface="Dekko"/>
              </a:rPr>
              <a:t>Seleksi calon murid baru jalur mutasi jenjang SMP mempertimbangkan kriteria dengan urutan prioritas sebagai berikut :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0764103" y="2841918"/>
            <a:ext cx="5952959" cy="1216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899"/>
              </a:lnSpc>
            </a:pPr>
            <a:r>
              <a:rPr lang="en-US" sz="3499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kelengkapan dan hasil verifikasi persyaratan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0863191" y="4168465"/>
            <a:ext cx="7424809" cy="1216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99"/>
              </a:lnSpc>
            </a:pPr>
            <a:r>
              <a:rPr lang="en-US" sz="3499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jarak radius tempat tinggal calon murid baru terdekat ke Satuan Pendidikan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0863191" y="5796229"/>
            <a:ext cx="6757358" cy="5708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usia yang lebih tua diprioritaskan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0863191" y="6877066"/>
            <a:ext cx="6757358" cy="11709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waktu mendaftar, yakni yang lebih dulu diprioritaskan</a:t>
            </a:r>
          </a:p>
        </p:txBody>
      </p:sp>
    </p:spTree>
  </p:cSld>
  <p:clrMapOvr>
    <a:masterClrMapping/>
  </p:clrMapOvr>
  <p:transition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370" b="-13370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325769" y="8743950"/>
            <a:ext cx="3086100" cy="3086100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134B70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4803498" y="462507"/>
            <a:ext cx="7030751" cy="808429"/>
            <a:chOff x="0" y="0"/>
            <a:chExt cx="1851720" cy="21292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851720" cy="212920"/>
            </a:xfrm>
            <a:custGeom>
              <a:avLst/>
              <a:gdLst/>
              <a:ahLst/>
              <a:cxnLst/>
              <a:rect l="l" t="t" r="r" b="b"/>
              <a:pathLst>
                <a:path w="1851720" h="212920">
                  <a:moveTo>
                    <a:pt x="56159" y="0"/>
                  </a:moveTo>
                  <a:lnTo>
                    <a:pt x="1795562" y="0"/>
                  </a:lnTo>
                  <a:cubicBezTo>
                    <a:pt x="1810456" y="0"/>
                    <a:pt x="1824740" y="5917"/>
                    <a:pt x="1835272" y="16449"/>
                  </a:cubicBezTo>
                  <a:cubicBezTo>
                    <a:pt x="1845804" y="26980"/>
                    <a:pt x="1851720" y="41264"/>
                    <a:pt x="1851720" y="56159"/>
                  </a:cubicBezTo>
                  <a:lnTo>
                    <a:pt x="1851720" y="156761"/>
                  </a:lnTo>
                  <a:cubicBezTo>
                    <a:pt x="1851720" y="187777"/>
                    <a:pt x="1826577" y="212920"/>
                    <a:pt x="1795562" y="212920"/>
                  </a:cubicBezTo>
                  <a:lnTo>
                    <a:pt x="56159" y="212920"/>
                  </a:lnTo>
                  <a:cubicBezTo>
                    <a:pt x="41264" y="212920"/>
                    <a:pt x="26980" y="207003"/>
                    <a:pt x="16449" y="196471"/>
                  </a:cubicBezTo>
                  <a:cubicBezTo>
                    <a:pt x="5917" y="185939"/>
                    <a:pt x="0" y="171655"/>
                    <a:pt x="0" y="156761"/>
                  </a:cubicBezTo>
                  <a:lnTo>
                    <a:pt x="0" y="56159"/>
                  </a:lnTo>
                  <a:cubicBezTo>
                    <a:pt x="0" y="25143"/>
                    <a:pt x="25143" y="0"/>
                    <a:pt x="56159" y="0"/>
                  </a:cubicBezTo>
                  <a:close/>
                </a:path>
              </a:pathLst>
            </a:custGeom>
            <a:solidFill>
              <a:srgbClr val="422100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1851720" cy="2510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9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339266" y="1270937"/>
            <a:ext cx="8517140" cy="8581501"/>
          </a:xfrm>
          <a:custGeom>
            <a:avLst/>
            <a:gdLst/>
            <a:ahLst/>
            <a:cxnLst/>
            <a:rect l="l" t="t" r="r" b="b"/>
            <a:pathLst>
              <a:path w="8517140" h="8581501">
                <a:moveTo>
                  <a:pt x="0" y="0"/>
                </a:moveTo>
                <a:lnTo>
                  <a:pt x="8517140" y="0"/>
                </a:lnTo>
                <a:lnTo>
                  <a:pt x="8517140" y="8581501"/>
                </a:lnTo>
                <a:lnTo>
                  <a:pt x="0" y="858150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120776">
            <a:off x="9116175" y="1178709"/>
            <a:ext cx="9618671" cy="9108291"/>
          </a:xfrm>
          <a:custGeom>
            <a:avLst/>
            <a:gdLst/>
            <a:ahLst/>
            <a:cxnLst/>
            <a:rect l="l" t="t" r="r" b="b"/>
            <a:pathLst>
              <a:path w="9618671" h="9108291">
                <a:moveTo>
                  <a:pt x="0" y="0"/>
                </a:moveTo>
                <a:lnTo>
                  <a:pt x="9618671" y="0"/>
                </a:lnTo>
                <a:lnTo>
                  <a:pt x="9618671" y="9108291"/>
                </a:lnTo>
                <a:lnTo>
                  <a:pt x="0" y="910829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317" r="-2317"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9861024" y="2944764"/>
            <a:ext cx="739832" cy="828733"/>
          </a:xfrm>
          <a:custGeom>
            <a:avLst/>
            <a:gdLst/>
            <a:ahLst/>
            <a:cxnLst/>
            <a:rect l="l" t="t" r="r" b="b"/>
            <a:pathLst>
              <a:path w="739832" h="828733">
                <a:moveTo>
                  <a:pt x="0" y="0"/>
                </a:moveTo>
                <a:lnTo>
                  <a:pt x="739832" y="0"/>
                </a:lnTo>
                <a:lnTo>
                  <a:pt x="739832" y="828732"/>
                </a:lnTo>
                <a:lnTo>
                  <a:pt x="0" y="82873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9812250" y="4370947"/>
            <a:ext cx="759387" cy="820555"/>
          </a:xfrm>
          <a:custGeom>
            <a:avLst/>
            <a:gdLst/>
            <a:ahLst/>
            <a:cxnLst/>
            <a:rect l="l" t="t" r="r" b="b"/>
            <a:pathLst>
              <a:path w="759387" h="820555">
                <a:moveTo>
                  <a:pt x="0" y="0"/>
                </a:moveTo>
                <a:lnTo>
                  <a:pt x="759387" y="0"/>
                </a:lnTo>
                <a:lnTo>
                  <a:pt x="759387" y="820555"/>
                </a:lnTo>
                <a:lnTo>
                  <a:pt x="0" y="82055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9821775" y="5676632"/>
            <a:ext cx="818329" cy="867208"/>
          </a:xfrm>
          <a:custGeom>
            <a:avLst/>
            <a:gdLst/>
            <a:ahLst/>
            <a:cxnLst/>
            <a:rect l="l" t="t" r="r" b="b"/>
            <a:pathLst>
              <a:path w="818329" h="867208">
                <a:moveTo>
                  <a:pt x="0" y="0"/>
                </a:moveTo>
                <a:lnTo>
                  <a:pt x="818330" y="0"/>
                </a:lnTo>
                <a:lnTo>
                  <a:pt x="818330" y="867209"/>
                </a:lnTo>
                <a:lnTo>
                  <a:pt x="0" y="86720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9861024" y="7028971"/>
            <a:ext cx="811687" cy="924281"/>
          </a:xfrm>
          <a:custGeom>
            <a:avLst/>
            <a:gdLst/>
            <a:ahLst/>
            <a:cxnLst/>
            <a:rect l="l" t="t" r="r" b="b"/>
            <a:pathLst>
              <a:path w="811687" h="924281">
                <a:moveTo>
                  <a:pt x="0" y="0"/>
                </a:moveTo>
                <a:lnTo>
                  <a:pt x="811687" y="0"/>
                </a:lnTo>
                <a:lnTo>
                  <a:pt x="811687" y="924281"/>
                </a:lnTo>
                <a:lnTo>
                  <a:pt x="0" y="924281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6697621" y="6110236"/>
            <a:ext cx="2963125" cy="4087069"/>
          </a:xfrm>
          <a:custGeom>
            <a:avLst/>
            <a:gdLst/>
            <a:ahLst/>
            <a:cxnLst/>
            <a:rect l="l" t="t" r="r" b="b"/>
            <a:pathLst>
              <a:path w="2963125" h="4087069">
                <a:moveTo>
                  <a:pt x="0" y="0"/>
                </a:moveTo>
                <a:lnTo>
                  <a:pt x="2963125" y="0"/>
                </a:lnTo>
                <a:lnTo>
                  <a:pt x="2963125" y="4087069"/>
                </a:lnTo>
                <a:lnTo>
                  <a:pt x="0" y="4087069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5737233" y="414882"/>
            <a:ext cx="5541916" cy="7289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020"/>
              </a:lnSpc>
            </a:pPr>
            <a:r>
              <a:rPr lang="en-US" sz="4300">
                <a:solidFill>
                  <a:srgbClr val="FFF500"/>
                </a:solidFill>
                <a:latin typeface="Bree Serif"/>
                <a:ea typeface="Bree Serif"/>
                <a:cs typeface="Bree Serif"/>
                <a:sym typeface="Bree Serif"/>
              </a:rPr>
              <a:t>Seleksi Jalur Prestasi</a:t>
            </a:r>
          </a:p>
        </p:txBody>
      </p:sp>
      <p:sp>
        <p:nvSpPr>
          <p:cNvPr id="17" name="TextBox 17"/>
          <p:cNvSpPr txBox="1"/>
          <p:nvPr/>
        </p:nvSpPr>
        <p:spPr>
          <a:xfrm rot="-158394">
            <a:off x="1436387" y="3775730"/>
            <a:ext cx="6653818" cy="40170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40"/>
              </a:lnSpc>
            </a:pPr>
            <a:r>
              <a:rPr lang="en-US" sz="4600">
                <a:solidFill>
                  <a:srgbClr val="007000"/>
                </a:solidFill>
                <a:latin typeface="Dekko"/>
                <a:ea typeface="Dekko"/>
                <a:cs typeface="Dekko"/>
                <a:sym typeface="Dekko"/>
              </a:rPr>
              <a:t>Seleksi calon murid baru jalur prestasi jenjang SMP mempertimbangkan kriteria dengan urutan prioritas sebagai berikut :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0764103" y="2841918"/>
            <a:ext cx="5952959" cy="1216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899"/>
              </a:lnSpc>
            </a:pPr>
            <a:r>
              <a:rPr lang="en-US" sz="3499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kelengkapan dan hasil verifikasi persyaratan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0863191" y="4449437"/>
            <a:ext cx="7424809" cy="596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99"/>
              </a:lnSpc>
            </a:pPr>
            <a:r>
              <a:rPr lang="en-US" sz="3499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jumlah nilai/skor prestasi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0863191" y="5675705"/>
            <a:ext cx="6757358" cy="5708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usia yang lebih tua diprioritaskan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0863191" y="6877066"/>
            <a:ext cx="6757358" cy="11709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waktu mendaftar, yakni yang lebih dulu diprioritaskan</a:t>
            </a:r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370" b="-13370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63997" y="1120483"/>
            <a:ext cx="8140041" cy="7368167"/>
            <a:chOff x="0" y="0"/>
            <a:chExt cx="2143879" cy="194058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143879" cy="1940587"/>
            </a:xfrm>
            <a:custGeom>
              <a:avLst/>
              <a:gdLst/>
              <a:ahLst/>
              <a:cxnLst/>
              <a:rect l="l" t="t" r="r" b="b"/>
              <a:pathLst>
                <a:path w="2143879" h="1940587">
                  <a:moveTo>
                    <a:pt x="48506" y="0"/>
                  </a:moveTo>
                  <a:lnTo>
                    <a:pt x="2095373" y="0"/>
                  </a:lnTo>
                  <a:cubicBezTo>
                    <a:pt x="2122162" y="0"/>
                    <a:pt x="2143879" y="21717"/>
                    <a:pt x="2143879" y="48506"/>
                  </a:cubicBezTo>
                  <a:lnTo>
                    <a:pt x="2143879" y="1892082"/>
                  </a:lnTo>
                  <a:cubicBezTo>
                    <a:pt x="2143879" y="1918871"/>
                    <a:pt x="2122162" y="1940587"/>
                    <a:pt x="2095373" y="1940587"/>
                  </a:cubicBezTo>
                  <a:lnTo>
                    <a:pt x="48506" y="1940587"/>
                  </a:lnTo>
                  <a:cubicBezTo>
                    <a:pt x="21717" y="1940587"/>
                    <a:pt x="0" y="1918871"/>
                    <a:pt x="0" y="1892082"/>
                  </a:cubicBezTo>
                  <a:lnTo>
                    <a:pt x="0" y="48506"/>
                  </a:lnTo>
                  <a:cubicBezTo>
                    <a:pt x="0" y="21717"/>
                    <a:pt x="21717" y="0"/>
                    <a:pt x="48506" y="0"/>
                  </a:cubicBezTo>
                  <a:close/>
                </a:path>
              </a:pathLst>
            </a:custGeom>
            <a:solidFill>
              <a:srgbClr val="134B70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2143879" cy="19882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-325769" y="8743950"/>
            <a:ext cx="3086100" cy="3086100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134B70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-325769" y="8519047"/>
            <a:ext cx="3086100" cy="3086100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508C9B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7049639" y="-915208"/>
            <a:ext cx="3086100" cy="3086100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508C9B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6543657" y="0"/>
            <a:ext cx="3086100" cy="3086100"/>
            <a:chOff x="0" y="0"/>
            <a:chExt cx="812800" cy="8128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134B70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8" name="Freeform 18"/>
          <p:cNvSpPr/>
          <p:nvPr/>
        </p:nvSpPr>
        <p:spPr>
          <a:xfrm>
            <a:off x="8720462" y="2470872"/>
            <a:ext cx="8926111" cy="6013967"/>
          </a:xfrm>
          <a:custGeom>
            <a:avLst/>
            <a:gdLst/>
            <a:ahLst/>
            <a:cxnLst/>
            <a:rect l="l" t="t" r="r" b="b"/>
            <a:pathLst>
              <a:path w="8926111" h="6013967">
                <a:moveTo>
                  <a:pt x="0" y="0"/>
                </a:moveTo>
                <a:lnTo>
                  <a:pt x="8926111" y="0"/>
                </a:lnTo>
                <a:lnTo>
                  <a:pt x="8926111" y="6013967"/>
                </a:lnTo>
                <a:lnTo>
                  <a:pt x="0" y="601396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9" name="TextBox 19"/>
          <p:cNvSpPr txBox="1"/>
          <p:nvPr/>
        </p:nvSpPr>
        <p:spPr>
          <a:xfrm>
            <a:off x="10922066" y="696683"/>
            <a:ext cx="3792013" cy="17741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560"/>
              </a:lnSpc>
              <a:spcBef>
                <a:spcPct val="0"/>
              </a:spcBef>
            </a:pPr>
            <a:r>
              <a:rPr lang="en-US" sz="10400" b="1">
                <a:solidFill>
                  <a:srgbClr val="134B70"/>
                </a:solidFill>
                <a:latin typeface="Sarabun Bold"/>
                <a:ea typeface="Sarabun Bold"/>
                <a:cs typeface="Sarabun Bold"/>
                <a:sym typeface="Sarabun Bold"/>
              </a:rPr>
              <a:t>SPMB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395362" y="1225162"/>
            <a:ext cx="7522618" cy="7045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  Salah satu upaya pemenuhan standar pelayanan minimal bidang pendidikan terutama pada pemenuhan akses layanan sekolah untuk Jenjang Pendidikan Taman Kanak-kanak, Sekolah Dasar, dan Sekolah Menengah Pertama harus dilakukan dengan proses penerimaan murid baru secara online. Pelaksanaan Penerimaan Murid Baru mengacu pada Peraturan Menteri Pendidikan Dasar dan Menengah Nomor 3 Tahun 2025 tentang Sistem Penerimaan Murid Baru. </a:t>
            </a:r>
          </a:p>
          <a:p>
            <a:pPr algn="just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  Demi kelancaran proses Penerimaan Murid Baru maka dipandang perlu menerbitkan Petunjuk Teknis Pelaksanaan Penerimaan Murid Baru Jenjang Taman Kanak-Kanak, Sekolah Dasar, dan Sekolah Menengah Pertama[H1] [N02]  di Lingkungan Dinas Pendidikan Kabupaten Gunungkidul Tahun Ajaran 2025/2026.</a:t>
            </a:r>
          </a:p>
          <a:p>
            <a:pPr algn="just">
              <a:lnSpc>
                <a:spcPts val="2800"/>
              </a:lnSpc>
            </a:pPr>
            <a:r>
              <a:rPr lang="en-US" sz="2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  Petunjuk teknis ini untuk dipedomani dalam Pelaksanaan Penerimaan Murid Baru Tahun Ajaran 2025/2026 dan bertujuan untuk memberikan arahan agar pelaksanaan penerimaan murid baru berjalan secara baik, nondiskriminatif, objektif, transparan, akuntabel, dan berkeadilan, sehingga mendorong peningkatan akses layanan pendidikan.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60385" y="-6984"/>
            <a:ext cx="7857595" cy="10356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540"/>
              </a:lnSpc>
              <a:spcBef>
                <a:spcPct val="0"/>
              </a:spcBef>
            </a:pPr>
            <a:r>
              <a:rPr lang="en-US" sz="6100">
                <a:solidFill>
                  <a:srgbClr val="000000"/>
                </a:solidFill>
                <a:latin typeface="Dekko"/>
                <a:ea typeface="Dekko"/>
                <a:cs typeface="Dekko"/>
                <a:sym typeface="Dekko"/>
              </a:rPr>
              <a:t>Latar Belakang</a:t>
            </a:r>
          </a:p>
        </p:txBody>
      </p:sp>
    </p:spTree>
  </p:cSld>
  <p:clrMapOvr>
    <a:masterClrMapping/>
  </p:clrMapOvr>
  <p:transition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370" b="-13370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261498" y="405920"/>
            <a:ext cx="9293758" cy="1473632"/>
            <a:chOff x="0" y="0"/>
            <a:chExt cx="2447739" cy="38811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47739" cy="388117"/>
            </a:xfrm>
            <a:custGeom>
              <a:avLst/>
              <a:gdLst/>
              <a:ahLst/>
              <a:cxnLst/>
              <a:rect l="l" t="t" r="r" b="b"/>
              <a:pathLst>
                <a:path w="2447739" h="388117">
                  <a:moveTo>
                    <a:pt x="42484" y="0"/>
                  </a:moveTo>
                  <a:lnTo>
                    <a:pt x="2405255" y="0"/>
                  </a:lnTo>
                  <a:cubicBezTo>
                    <a:pt x="2428718" y="0"/>
                    <a:pt x="2447739" y="19021"/>
                    <a:pt x="2447739" y="42484"/>
                  </a:cubicBezTo>
                  <a:lnTo>
                    <a:pt x="2447739" y="345633"/>
                  </a:lnTo>
                  <a:cubicBezTo>
                    <a:pt x="2447739" y="356900"/>
                    <a:pt x="2443263" y="367706"/>
                    <a:pt x="2435296" y="375674"/>
                  </a:cubicBezTo>
                  <a:cubicBezTo>
                    <a:pt x="2427328" y="383641"/>
                    <a:pt x="2416522" y="388117"/>
                    <a:pt x="2405255" y="388117"/>
                  </a:cubicBezTo>
                  <a:lnTo>
                    <a:pt x="42484" y="388117"/>
                  </a:lnTo>
                  <a:cubicBezTo>
                    <a:pt x="31217" y="388117"/>
                    <a:pt x="20411" y="383641"/>
                    <a:pt x="12443" y="375674"/>
                  </a:cubicBezTo>
                  <a:cubicBezTo>
                    <a:pt x="4476" y="367706"/>
                    <a:pt x="0" y="356900"/>
                    <a:pt x="0" y="345633"/>
                  </a:cubicBezTo>
                  <a:lnTo>
                    <a:pt x="0" y="42484"/>
                  </a:lnTo>
                  <a:cubicBezTo>
                    <a:pt x="0" y="31217"/>
                    <a:pt x="4476" y="20411"/>
                    <a:pt x="12443" y="12443"/>
                  </a:cubicBezTo>
                  <a:cubicBezTo>
                    <a:pt x="20411" y="4476"/>
                    <a:pt x="31217" y="0"/>
                    <a:pt x="42484" y="0"/>
                  </a:cubicBezTo>
                  <a:close/>
                </a:path>
              </a:pathLst>
            </a:custGeom>
            <a:solidFill>
              <a:srgbClr val="508C9B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2447739" cy="4357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6439821" y="-739823"/>
            <a:ext cx="3086100" cy="3086100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508C9B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261498" y="2133421"/>
            <a:ext cx="9293758" cy="2658000"/>
            <a:chOff x="0" y="0"/>
            <a:chExt cx="2447739" cy="700049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447739" cy="700049"/>
            </a:xfrm>
            <a:custGeom>
              <a:avLst/>
              <a:gdLst/>
              <a:ahLst/>
              <a:cxnLst/>
              <a:rect l="l" t="t" r="r" b="b"/>
              <a:pathLst>
                <a:path w="2447739" h="700049">
                  <a:moveTo>
                    <a:pt x="42484" y="0"/>
                  </a:moveTo>
                  <a:lnTo>
                    <a:pt x="2405255" y="0"/>
                  </a:lnTo>
                  <a:cubicBezTo>
                    <a:pt x="2428718" y="0"/>
                    <a:pt x="2447739" y="19021"/>
                    <a:pt x="2447739" y="42484"/>
                  </a:cubicBezTo>
                  <a:lnTo>
                    <a:pt x="2447739" y="657565"/>
                  </a:lnTo>
                  <a:cubicBezTo>
                    <a:pt x="2447739" y="668833"/>
                    <a:pt x="2443263" y="679639"/>
                    <a:pt x="2435296" y="687606"/>
                  </a:cubicBezTo>
                  <a:cubicBezTo>
                    <a:pt x="2427328" y="695573"/>
                    <a:pt x="2416522" y="700049"/>
                    <a:pt x="2405255" y="700049"/>
                  </a:cubicBezTo>
                  <a:lnTo>
                    <a:pt x="42484" y="700049"/>
                  </a:lnTo>
                  <a:cubicBezTo>
                    <a:pt x="19021" y="700049"/>
                    <a:pt x="0" y="681029"/>
                    <a:pt x="0" y="657565"/>
                  </a:cubicBezTo>
                  <a:lnTo>
                    <a:pt x="0" y="42484"/>
                  </a:lnTo>
                  <a:cubicBezTo>
                    <a:pt x="0" y="31217"/>
                    <a:pt x="4476" y="20411"/>
                    <a:pt x="12443" y="12443"/>
                  </a:cubicBezTo>
                  <a:cubicBezTo>
                    <a:pt x="20411" y="4476"/>
                    <a:pt x="31217" y="0"/>
                    <a:pt x="42484" y="0"/>
                  </a:cubicBezTo>
                  <a:close/>
                </a:path>
              </a:pathLst>
            </a:custGeom>
            <a:solidFill>
              <a:srgbClr val="508C9B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47625"/>
              <a:ext cx="2447739" cy="74767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261498" y="5048596"/>
            <a:ext cx="9293758" cy="1946416"/>
            <a:chOff x="0" y="0"/>
            <a:chExt cx="2447739" cy="512636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447739" cy="512636"/>
            </a:xfrm>
            <a:custGeom>
              <a:avLst/>
              <a:gdLst/>
              <a:ahLst/>
              <a:cxnLst/>
              <a:rect l="l" t="t" r="r" b="b"/>
              <a:pathLst>
                <a:path w="2447739" h="512636">
                  <a:moveTo>
                    <a:pt x="42484" y="0"/>
                  </a:moveTo>
                  <a:lnTo>
                    <a:pt x="2405255" y="0"/>
                  </a:lnTo>
                  <a:cubicBezTo>
                    <a:pt x="2428718" y="0"/>
                    <a:pt x="2447739" y="19021"/>
                    <a:pt x="2447739" y="42484"/>
                  </a:cubicBezTo>
                  <a:lnTo>
                    <a:pt x="2447739" y="470152"/>
                  </a:lnTo>
                  <a:cubicBezTo>
                    <a:pt x="2447739" y="481420"/>
                    <a:pt x="2443263" y="492226"/>
                    <a:pt x="2435296" y="500193"/>
                  </a:cubicBezTo>
                  <a:cubicBezTo>
                    <a:pt x="2427328" y="508160"/>
                    <a:pt x="2416522" y="512636"/>
                    <a:pt x="2405255" y="512636"/>
                  </a:cubicBezTo>
                  <a:lnTo>
                    <a:pt x="42484" y="512636"/>
                  </a:lnTo>
                  <a:cubicBezTo>
                    <a:pt x="19021" y="512636"/>
                    <a:pt x="0" y="493616"/>
                    <a:pt x="0" y="470152"/>
                  </a:cubicBezTo>
                  <a:lnTo>
                    <a:pt x="0" y="42484"/>
                  </a:lnTo>
                  <a:cubicBezTo>
                    <a:pt x="0" y="31217"/>
                    <a:pt x="4476" y="20411"/>
                    <a:pt x="12443" y="12443"/>
                  </a:cubicBezTo>
                  <a:cubicBezTo>
                    <a:pt x="20411" y="4476"/>
                    <a:pt x="31217" y="0"/>
                    <a:pt x="42484" y="0"/>
                  </a:cubicBezTo>
                  <a:close/>
                </a:path>
              </a:pathLst>
            </a:custGeom>
            <a:solidFill>
              <a:srgbClr val="508C9B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0" y="-47625"/>
              <a:ext cx="2447739" cy="56026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261498" y="7252187"/>
            <a:ext cx="9293758" cy="2565185"/>
            <a:chOff x="0" y="0"/>
            <a:chExt cx="2447739" cy="675604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2447739" cy="675604"/>
            </a:xfrm>
            <a:custGeom>
              <a:avLst/>
              <a:gdLst/>
              <a:ahLst/>
              <a:cxnLst/>
              <a:rect l="l" t="t" r="r" b="b"/>
              <a:pathLst>
                <a:path w="2447739" h="675604">
                  <a:moveTo>
                    <a:pt x="42484" y="0"/>
                  </a:moveTo>
                  <a:lnTo>
                    <a:pt x="2405255" y="0"/>
                  </a:lnTo>
                  <a:cubicBezTo>
                    <a:pt x="2428718" y="0"/>
                    <a:pt x="2447739" y="19021"/>
                    <a:pt x="2447739" y="42484"/>
                  </a:cubicBezTo>
                  <a:lnTo>
                    <a:pt x="2447739" y="633120"/>
                  </a:lnTo>
                  <a:cubicBezTo>
                    <a:pt x="2447739" y="644388"/>
                    <a:pt x="2443263" y="655194"/>
                    <a:pt x="2435296" y="663161"/>
                  </a:cubicBezTo>
                  <a:cubicBezTo>
                    <a:pt x="2427328" y="671128"/>
                    <a:pt x="2416522" y="675604"/>
                    <a:pt x="2405255" y="675604"/>
                  </a:cubicBezTo>
                  <a:lnTo>
                    <a:pt x="42484" y="675604"/>
                  </a:lnTo>
                  <a:cubicBezTo>
                    <a:pt x="19021" y="675604"/>
                    <a:pt x="0" y="656583"/>
                    <a:pt x="0" y="633120"/>
                  </a:cubicBezTo>
                  <a:lnTo>
                    <a:pt x="0" y="42484"/>
                  </a:lnTo>
                  <a:cubicBezTo>
                    <a:pt x="0" y="31217"/>
                    <a:pt x="4476" y="20411"/>
                    <a:pt x="12443" y="12443"/>
                  </a:cubicBezTo>
                  <a:cubicBezTo>
                    <a:pt x="20411" y="4476"/>
                    <a:pt x="31217" y="0"/>
                    <a:pt x="42484" y="0"/>
                  </a:cubicBezTo>
                  <a:close/>
                </a:path>
              </a:pathLst>
            </a:custGeom>
            <a:solidFill>
              <a:srgbClr val="508C9B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47625"/>
              <a:ext cx="2447739" cy="7232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8" name="Freeform 18"/>
          <p:cNvSpPr/>
          <p:nvPr/>
        </p:nvSpPr>
        <p:spPr>
          <a:xfrm>
            <a:off x="11678667" y="679852"/>
            <a:ext cx="6072993" cy="4554745"/>
          </a:xfrm>
          <a:custGeom>
            <a:avLst/>
            <a:gdLst/>
            <a:ahLst/>
            <a:cxnLst/>
            <a:rect l="l" t="t" r="r" b="b"/>
            <a:pathLst>
              <a:path w="6072993" h="4554745">
                <a:moveTo>
                  <a:pt x="0" y="0"/>
                </a:moveTo>
                <a:lnTo>
                  <a:pt x="6072993" y="0"/>
                </a:lnTo>
                <a:lnTo>
                  <a:pt x="6072993" y="4554744"/>
                </a:lnTo>
                <a:lnTo>
                  <a:pt x="0" y="455474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9555256" y="3638452"/>
            <a:ext cx="2970556" cy="6713121"/>
          </a:xfrm>
          <a:custGeom>
            <a:avLst/>
            <a:gdLst/>
            <a:ahLst/>
            <a:cxnLst/>
            <a:rect l="l" t="t" r="r" b="b"/>
            <a:pathLst>
              <a:path w="2970556" h="6713121">
                <a:moveTo>
                  <a:pt x="0" y="0"/>
                </a:moveTo>
                <a:lnTo>
                  <a:pt x="2970556" y="0"/>
                </a:lnTo>
                <a:lnTo>
                  <a:pt x="2970556" y="6713120"/>
                </a:lnTo>
                <a:lnTo>
                  <a:pt x="0" y="671312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0" name="TextBox 20"/>
          <p:cNvSpPr txBox="1"/>
          <p:nvPr/>
        </p:nvSpPr>
        <p:spPr>
          <a:xfrm>
            <a:off x="1019591" y="661089"/>
            <a:ext cx="7919889" cy="771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00"/>
              </a:lnSpc>
            </a:pPr>
            <a:r>
              <a:rPr lang="en-US" sz="4500">
                <a:solidFill>
                  <a:srgbClr val="FEFEFE"/>
                </a:solidFill>
                <a:latin typeface="Dekko"/>
                <a:ea typeface="Dekko"/>
                <a:cs typeface="Dekko"/>
                <a:sym typeface="Dekko"/>
              </a:rPr>
              <a:t>Verifikator = Panitia SPMB Sekolah  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252080" y="2233696"/>
            <a:ext cx="9303176" cy="2371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00"/>
              </a:lnSpc>
            </a:pPr>
            <a:r>
              <a:rPr lang="en-US" sz="4500">
                <a:solidFill>
                  <a:srgbClr val="FEFEFE"/>
                </a:solidFill>
                <a:latin typeface="Dekko"/>
                <a:ea typeface="Dekko"/>
                <a:cs typeface="Dekko"/>
                <a:sym typeface="Dekko"/>
              </a:rPr>
              <a:t>bertugas memeriksa kelengkapan dan keabsahan berkas calon </a:t>
            </a:r>
          </a:p>
          <a:p>
            <a:pPr algn="ctr">
              <a:lnSpc>
                <a:spcPts val="6300"/>
              </a:lnSpc>
            </a:pPr>
            <a:r>
              <a:rPr lang="en-US" sz="4500">
                <a:solidFill>
                  <a:srgbClr val="FEFEFE"/>
                </a:solidFill>
                <a:latin typeface="Dekko"/>
                <a:ea typeface="Dekko"/>
                <a:cs typeface="Dekko"/>
                <a:sym typeface="Dekko"/>
              </a:rPr>
              <a:t>peserta didik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252080" y="5148871"/>
            <a:ext cx="9303176" cy="1571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00"/>
              </a:lnSpc>
            </a:pPr>
            <a:r>
              <a:rPr lang="en-US" sz="4500">
                <a:solidFill>
                  <a:srgbClr val="FEFEFE"/>
                </a:solidFill>
                <a:latin typeface="Dekko"/>
                <a:ea typeface="Dekko"/>
                <a:cs typeface="Dekko"/>
                <a:sym typeface="Dekko"/>
              </a:rPr>
              <a:t>verifikator melakukan ceklist kelengkapan di aplikasi SPMB online 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252080" y="7318862"/>
            <a:ext cx="9303176" cy="2371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00"/>
              </a:lnSpc>
            </a:pPr>
            <a:r>
              <a:rPr lang="en-US" sz="4500">
                <a:solidFill>
                  <a:srgbClr val="FEFEFE"/>
                </a:solidFill>
                <a:latin typeface="Dekko"/>
                <a:ea typeface="Dekko"/>
                <a:cs typeface="Dekko"/>
                <a:sym typeface="Dekko"/>
              </a:rPr>
              <a:t>Sekolah bersama Dinas berhak melakukan verifikasi lapangan apabila terdapat dugaan pemalsuan data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3116117" y="2074773"/>
            <a:ext cx="3724298" cy="22314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70"/>
              </a:lnSpc>
            </a:pPr>
            <a:r>
              <a:rPr lang="en-US" sz="4264" b="1">
                <a:solidFill>
                  <a:srgbClr val="FFFFFF"/>
                </a:solidFill>
                <a:latin typeface="Loubag Bold"/>
                <a:ea typeface="Loubag Bold"/>
                <a:cs typeface="Loubag Bold"/>
                <a:sym typeface="Loubag Bold"/>
              </a:rPr>
              <a:t>Verifikasi</a:t>
            </a:r>
          </a:p>
          <a:p>
            <a:pPr algn="ctr">
              <a:lnSpc>
                <a:spcPts val="5970"/>
              </a:lnSpc>
            </a:pPr>
            <a:r>
              <a:rPr lang="en-US" sz="4264" b="1">
                <a:solidFill>
                  <a:srgbClr val="FFFFFF"/>
                </a:solidFill>
                <a:latin typeface="Loubag Bold"/>
                <a:ea typeface="Loubag Bold"/>
                <a:cs typeface="Loubag Bold"/>
                <a:sym typeface="Loubag Bold"/>
              </a:rPr>
              <a:t>Berkas</a:t>
            </a:r>
          </a:p>
          <a:p>
            <a:pPr algn="ctr">
              <a:lnSpc>
                <a:spcPts val="5970"/>
              </a:lnSpc>
            </a:pPr>
            <a:r>
              <a:rPr lang="en-US" sz="4264" b="1">
                <a:solidFill>
                  <a:srgbClr val="FFFFFF"/>
                </a:solidFill>
                <a:latin typeface="Loubag Bold"/>
                <a:ea typeface="Loubag Bold"/>
                <a:cs typeface="Loubag Bold"/>
                <a:sym typeface="Loubag Bold"/>
              </a:rPr>
              <a:t>Pendaftaran</a:t>
            </a:r>
          </a:p>
        </p:txBody>
      </p:sp>
    </p:spTree>
  </p:cSld>
  <p:clrMapOvr>
    <a:masterClrMapping/>
  </p:clrMapOvr>
  <p:transition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370" b="-13370"/>
            </a:stretch>
          </a:blipFill>
        </p:spPr>
      </p:sp>
      <p:grpSp>
        <p:nvGrpSpPr>
          <p:cNvPr id="3" name="Group 3"/>
          <p:cNvGrpSpPr/>
          <p:nvPr/>
        </p:nvGrpSpPr>
        <p:grpSpPr>
          <a:xfrm rot="-10800000">
            <a:off x="16161320" y="-1874128"/>
            <a:ext cx="3086100" cy="3086100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508C9B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 rot="-10800000">
            <a:off x="15271180" y="-1685249"/>
            <a:ext cx="3086100" cy="3086100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134B70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434842" y="502747"/>
            <a:ext cx="8229600" cy="9405261"/>
          </a:xfrm>
          <a:custGeom>
            <a:avLst/>
            <a:gdLst/>
            <a:ahLst/>
            <a:cxnLst/>
            <a:rect l="l" t="t" r="r" b="b"/>
            <a:pathLst>
              <a:path w="8229600" h="9405261">
                <a:moveTo>
                  <a:pt x="0" y="0"/>
                </a:moveTo>
                <a:lnTo>
                  <a:pt x="8229600" y="0"/>
                </a:lnTo>
                <a:lnTo>
                  <a:pt x="8229600" y="9405260"/>
                </a:lnTo>
                <a:lnTo>
                  <a:pt x="0" y="94052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7142" r="-7142"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8046246" y="262977"/>
            <a:ext cx="8583380" cy="9645030"/>
          </a:xfrm>
          <a:custGeom>
            <a:avLst/>
            <a:gdLst/>
            <a:ahLst/>
            <a:cxnLst/>
            <a:rect l="l" t="t" r="r" b="b"/>
            <a:pathLst>
              <a:path w="8583380" h="9645030">
                <a:moveTo>
                  <a:pt x="0" y="0"/>
                </a:moveTo>
                <a:lnTo>
                  <a:pt x="8583380" y="0"/>
                </a:lnTo>
                <a:lnTo>
                  <a:pt x="8583380" y="9645030"/>
                </a:lnTo>
                <a:lnTo>
                  <a:pt x="0" y="964503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8772" b="-5871"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5271180" y="681748"/>
            <a:ext cx="890140" cy="891254"/>
          </a:xfrm>
          <a:custGeom>
            <a:avLst/>
            <a:gdLst/>
            <a:ahLst/>
            <a:cxnLst/>
            <a:rect l="l" t="t" r="r" b="b"/>
            <a:pathLst>
              <a:path w="890140" h="891254">
                <a:moveTo>
                  <a:pt x="0" y="0"/>
                </a:moveTo>
                <a:lnTo>
                  <a:pt x="890140" y="0"/>
                </a:lnTo>
                <a:lnTo>
                  <a:pt x="890140" y="891254"/>
                </a:lnTo>
                <a:lnTo>
                  <a:pt x="0" y="89125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816834" y="4225245"/>
            <a:ext cx="6926701" cy="1917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99"/>
              </a:lnSpc>
            </a:pPr>
            <a:r>
              <a:rPr lang="en-US" sz="5499">
                <a:solidFill>
                  <a:srgbClr val="FFFFFF"/>
                </a:solidFill>
                <a:latin typeface="Meteoritika"/>
                <a:ea typeface="Meteoritika"/>
                <a:cs typeface="Meteoritika"/>
                <a:sym typeface="Meteoritika"/>
              </a:rPr>
              <a:t>Pengumuman </a:t>
            </a:r>
          </a:p>
          <a:p>
            <a:pPr algn="ctr">
              <a:lnSpc>
                <a:spcPts val="7699"/>
              </a:lnSpc>
            </a:pPr>
            <a:r>
              <a:rPr lang="en-US" sz="5499">
                <a:solidFill>
                  <a:srgbClr val="FFFFFF"/>
                </a:solidFill>
                <a:latin typeface="Meteoritika"/>
                <a:ea typeface="Meteoritika"/>
                <a:cs typeface="Meteoritika"/>
                <a:sym typeface="Meteoritika"/>
              </a:rPr>
              <a:t>Hasil Seleksi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9260330" y="445597"/>
            <a:ext cx="5908620" cy="15811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</a:pPr>
            <a:r>
              <a:rPr lang="en-US" sz="3000">
                <a:solidFill>
                  <a:srgbClr val="020202"/>
                </a:solidFill>
                <a:latin typeface="Dekko"/>
                <a:ea typeface="Dekko"/>
                <a:cs typeface="Dekko"/>
                <a:sym typeface="Dekko"/>
              </a:rPr>
              <a:t>Pengumuman hasil seleksi murid baru dilakukan oleh sekolah yang melaksanakan penerimaan murid baru</a:t>
            </a:r>
          </a:p>
        </p:txBody>
      </p:sp>
      <p:sp>
        <p:nvSpPr>
          <p:cNvPr id="14" name="Freeform 14"/>
          <p:cNvSpPr/>
          <p:nvPr/>
        </p:nvSpPr>
        <p:spPr>
          <a:xfrm>
            <a:off x="15271180" y="2632256"/>
            <a:ext cx="890140" cy="891254"/>
          </a:xfrm>
          <a:custGeom>
            <a:avLst/>
            <a:gdLst/>
            <a:ahLst/>
            <a:cxnLst/>
            <a:rect l="l" t="t" r="r" b="b"/>
            <a:pathLst>
              <a:path w="890140" h="891254">
                <a:moveTo>
                  <a:pt x="0" y="0"/>
                </a:moveTo>
                <a:lnTo>
                  <a:pt x="890140" y="0"/>
                </a:lnTo>
                <a:lnTo>
                  <a:pt x="890140" y="891253"/>
                </a:lnTo>
                <a:lnTo>
                  <a:pt x="0" y="8912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9260330" y="2575106"/>
            <a:ext cx="5908620" cy="33477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480"/>
              </a:lnSpc>
            </a:pPr>
            <a:r>
              <a:rPr lang="en-US" sz="3200">
                <a:solidFill>
                  <a:srgbClr val="020202"/>
                </a:solidFill>
                <a:latin typeface="Dekko"/>
                <a:ea typeface="Dekko"/>
                <a:cs typeface="Dekko"/>
                <a:sym typeface="Dekko"/>
              </a:rPr>
              <a:t>Sekolah yang belum terpenuhi daya tampungnya masih dapat menerima murid baru sampai dengan satu hari kerja sebelum hari pertama masuk sekolah sesuai ketentuan domisili dengan dikoordinasi oleh Dinas</a:t>
            </a:r>
          </a:p>
        </p:txBody>
      </p:sp>
      <p:sp>
        <p:nvSpPr>
          <p:cNvPr id="16" name="Freeform 16"/>
          <p:cNvSpPr/>
          <p:nvPr/>
        </p:nvSpPr>
        <p:spPr>
          <a:xfrm>
            <a:off x="15271180" y="6528335"/>
            <a:ext cx="890140" cy="891254"/>
          </a:xfrm>
          <a:custGeom>
            <a:avLst/>
            <a:gdLst/>
            <a:ahLst/>
            <a:cxnLst/>
            <a:rect l="l" t="t" r="r" b="b"/>
            <a:pathLst>
              <a:path w="890140" h="891254">
                <a:moveTo>
                  <a:pt x="0" y="0"/>
                </a:moveTo>
                <a:lnTo>
                  <a:pt x="890140" y="0"/>
                </a:lnTo>
                <a:lnTo>
                  <a:pt x="890140" y="891254"/>
                </a:lnTo>
                <a:lnTo>
                  <a:pt x="0" y="89125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9260330" y="6471185"/>
            <a:ext cx="5908620" cy="21145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</a:pPr>
            <a:r>
              <a:rPr lang="en-US" sz="3000">
                <a:solidFill>
                  <a:srgbClr val="020202"/>
                </a:solidFill>
                <a:latin typeface="Dekko"/>
                <a:ea typeface="Dekko"/>
                <a:cs typeface="Dekko"/>
                <a:sym typeface="Dekko"/>
              </a:rPr>
              <a:t>Sekolah dilarang menutup pelaksanaan penerimaan murid baru sebelum tanggal akhir pendaftaran selesai</a:t>
            </a:r>
          </a:p>
        </p:txBody>
      </p:sp>
    </p:spTree>
  </p:cSld>
  <p:clrMapOvr>
    <a:masterClrMapping/>
  </p:clrMapOvr>
  <p:transition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370" b="-13370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201100" y="466647"/>
            <a:ext cx="11891525" cy="9413010"/>
            <a:chOff x="0" y="0"/>
            <a:chExt cx="3131924" cy="247914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131924" cy="2479147"/>
            </a:xfrm>
            <a:custGeom>
              <a:avLst/>
              <a:gdLst/>
              <a:ahLst/>
              <a:cxnLst/>
              <a:rect l="l" t="t" r="r" b="b"/>
              <a:pathLst>
                <a:path w="3131924" h="2479147">
                  <a:moveTo>
                    <a:pt x="33203" y="0"/>
                  </a:moveTo>
                  <a:lnTo>
                    <a:pt x="3098721" y="0"/>
                  </a:lnTo>
                  <a:cubicBezTo>
                    <a:pt x="3117059" y="0"/>
                    <a:pt x="3131924" y="14866"/>
                    <a:pt x="3131924" y="33203"/>
                  </a:cubicBezTo>
                  <a:lnTo>
                    <a:pt x="3131924" y="2445944"/>
                  </a:lnTo>
                  <a:cubicBezTo>
                    <a:pt x="3131924" y="2454750"/>
                    <a:pt x="3128426" y="2463195"/>
                    <a:pt x="3122199" y="2469422"/>
                  </a:cubicBezTo>
                  <a:cubicBezTo>
                    <a:pt x="3115972" y="2475649"/>
                    <a:pt x="3107527" y="2479147"/>
                    <a:pt x="3098721" y="2479147"/>
                  </a:cubicBezTo>
                  <a:lnTo>
                    <a:pt x="33203" y="2479147"/>
                  </a:lnTo>
                  <a:cubicBezTo>
                    <a:pt x="24397" y="2479147"/>
                    <a:pt x="15952" y="2475649"/>
                    <a:pt x="9725" y="2469422"/>
                  </a:cubicBezTo>
                  <a:cubicBezTo>
                    <a:pt x="3498" y="2463195"/>
                    <a:pt x="0" y="2454750"/>
                    <a:pt x="0" y="2445944"/>
                  </a:cubicBezTo>
                  <a:lnTo>
                    <a:pt x="0" y="33203"/>
                  </a:lnTo>
                  <a:cubicBezTo>
                    <a:pt x="0" y="14866"/>
                    <a:pt x="14866" y="0"/>
                    <a:pt x="33203" y="0"/>
                  </a:cubicBezTo>
                  <a:close/>
                </a:path>
              </a:pathLst>
            </a:custGeom>
            <a:solidFill>
              <a:srgbClr val="CAFC05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3131924" cy="25267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492536" y="1219050"/>
            <a:ext cx="619369" cy="892784"/>
          </a:xfrm>
          <a:custGeom>
            <a:avLst/>
            <a:gdLst/>
            <a:ahLst/>
            <a:cxnLst/>
            <a:rect l="l" t="t" r="r" b="b"/>
            <a:pathLst>
              <a:path w="619369" h="892784">
                <a:moveTo>
                  <a:pt x="0" y="0"/>
                </a:moveTo>
                <a:lnTo>
                  <a:pt x="619369" y="0"/>
                </a:lnTo>
                <a:lnTo>
                  <a:pt x="619369" y="892783"/>
                </a:lnTo>
                <a:lnTo>
                  <a:pt x="0" y="89278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474895" y="2820550"/>
            <a:ext cx="766433" cy="857548"/>
          </a:xfrm>
          <a:custGeom>
            <a:avLst/>
            <a:gdLst/>
            <a:ahLst/>
            <a:cxnLst/>
            <a:rect l="l" t="t" r="r" b="b"/>
            <a:pathLst>
              <a:path w="766433" h="857548">
                <a:moveTo>
                  <a:pt x="0" y="0"/>
                </a:moveTo>
                <a:lnTo>
                  <a:pt x="766433" y="0"/>
                </a:lnTo>
                <a:lnTo>
                  <a:pt x="766433" y="857548"/>
                </a:lnTo>
                <a:lnTo>
                  <a:pt x="0" y="85754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405136" y="5143500"/>
            <a:ext cx="768215" cy="883429"/>
          </a:xfrm>
          <a:custGeom>
            <a:avLst/>
            <a:gdLst/>
            <a:ahLst/>
            <a:cxnLst/>
            <a:rect l="l" t="t" r="r" b="b"/>
            <a:pathLst>
              <a:path w="768215" h="883429">
                <a:moveTo>
                  <a:pt x="0" y="0"/>
                </a:moveTo>
                <a:lnTo>
                  <a:pt x="768215" y="0"/>
                </a:lnTo>
                <a:lnTo>
                  <a:pt x="768215" y="883429"/>
                </a:lnTo>
                <a:lnTo>
                  <a:pt x="0" y="88342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394309" y="7260155"/>
            <a:ext cx="789869" cy="882535"/>
          </a:xfrm>
          <a:custGeom>
            <a:avLst/>
            <a:gdLst/>
            <a:ahLst/>
            <a:cxnLst/>
            <a:rect l="l" t="t" r="r" b="b"/>
            <a:pathLst>
              <a:path w="789869" h="882535">
                <a:moveTo>
                  <a:pt x="0" y="0"/>
                </a:moveTo>
                <a:lnTo>
                  <a:pt x="789869" y="0"/>
                </a:lnTo>
                <a:lnTo>
                  <a:pt x="789869" y="882535"/>
                </a:lnTo>
                <a:lnTo>
                  <a:pt x="0" y="88253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289873" y="3495056"/>
            <a:ext cx="9814239" cy="3765099"/>
          </a:xfrm>
          <a:custGeom>
            <a:avLst/>
            <a:gdLst/>
            <a:ahLst/>
            <a:cxnLst/>
            <a:rect l="l" t="t" r="r" b="b"/>
            <a:pathLst>
              <a:path w="9814239" h="3765099">
                <a:moveTo>
                  <a:pt x="0" y="0"/>
                </a:moveTo>
                <a:lnTo>
                  <a:pt x="9814239" y="0"/>
                </a:lnTo>
                <a:lnTo>
                  <a:pt x="9814239" y="3765099"/>
                </a:lnTo>
                <a:lnTo>
                  <a:pt x="0" y="3765099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alphaModFix amt="18000"/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grpSp>
        <p:nvGrpSpPr>
          <p:cNvPr id="11" name="Group 11"/>
          <p:cNvGrpSpPr/>
          <p:nvPr/>
        </p:nvGrpSpPr>
        <p:grpSpPr>
          <a:xfrm>
            <a:off x="12187875" y="1890041"/>
            <a:ext cx="6047700" cy="4389108"/>
            <a:chOff x="0" y="0"/>
            <a:chExt cx="8063600" cy="5852144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063600" cy="5852144"/>
            </a:xfrm>
            <a:custGeom>
              <a:avLst/>
              <a:gdLst/>
              <a:ahLst/>
              <a:cxnLst/>
              <a:rect l="l" t="t" r="r" b="b"/>
              <a:pathLst>
                <a:path w="8063600" h="5852144">
                  <a:moveTo>
                    <a:pt x="0" y="0"/>
                  </a:moveTo>
                  <a:lnTo>
                    <a:pt x="8063600" y="0"/>
                  </a:lnTo>
                  <a:lnTo>
                    <a:pt x="8063600" y="5852144"/>
                  </a:lnTo>
                  <a:lnTo>
                    <a:pt x="0" y="58521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 t="-4380" b="-1028"/>
              </a:stretch>
            </a:blipFill>
          </p:spPr>
        </p:sp>
        <p:sp>
          <p:nvSpPr>
            <p:cNvPr id="13" name="TextBox 13"/>
            <p:cNvSpPr txBox="1"/>
            <p:nvPr/>
          </p:nvSpPr>
          <p:spPr>
            <a:xfrm>
              <a:off x="803871" y="1315436"/>
              <a:ext cx="6273330" cy="29396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917"/>
                </a:lnSpc>
              </a:pPr>
              <a:r>
                <a:rPr lang="en-US" sz="4226">
                  <a:solidFill>
                    <a:srgbClr val="508C9B"/>
                  </a:solidFill>
                  <a:latin typeface="Bree Serif"/>
                  <a:ea typeface="Bree Serif"/>
                  <a:cs typeface="Bree Serif"/>
                  <a:sym typeface="Bree Serif"/>
                </a:rPr>
                <a:t>PENDAFTARAN</a:t>
              </a:r>
            </a:p>
            <a:p>
              <a:pPr algn="ctr">
                <a:lnSpc>
                  <a:spcPts val="5917"/>
                </a:lnSpc>
              </a:pPr>
              <a:r>
                <a:rPr lang="en-US" sz="4226">
                  <a:solidFill>
                    <a:srgbClr val="508C9B"/>
                  </a:solidFill>
                  <a:latin typeface="Bree Serif"/>
                  <a:ea typeface="Bree Serif"/>
                  <a:cs typeface="Bree Serif"/>
                  <a:sym typeface="Bree Serif"/>
                </a:rPr>
                <a:t>DAN PENDATAAN ULANG</a:t>
              </a:r>
            </a:p>
          </p:txBody>
        </p:sp>
      </p:grpSp>
      <p:sp>
        <p:nvSpPr>
          <p:cNvPr id="14" name="Freeform 14"/>
          <p:cNvSpPr/>
          <p:nvPr/>
        </p:nvSpPr>
        <p:spPr>
          <a:xfrm>
            <a:off x="12321225" y="346525"/>
            <a:ext cx="4212110" cy="2637834"/>
          </a:xfrm>
          <a:custGeom>
            <a:avLst/>
            <a:gdLst/>
            <a:ahLst/>
            <a:cxnLst/>
            <a:rect l="l" t="t" r="r" b="b"/>
            <a:pathLst>
              <a:path w="4212110" h="2637834">
                <a:moveTo>
                  <a:pt x="0" y="0"/>
                </a:moveTo>
                <a:lnTo>
                  <a:pt x="4212110" y="0"/>
                </a:lnTo>
                <a:lnTo>
                  <a:pt x="4212110" y="2637833"/>
                </a:lnTo>
                <a:lnTo>
                  <a:pt x="0" y="263783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1337498" y="1024092"/>
            <a:ext cx="10394693" cy="12160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900"/>
              </a:lnSpc>
            </a:pPr>
            <a:r>
              <a:rPr lang="en-US" sz="3500">
                <a:solidFill>
                  <a:srgbClr val="020202"/>
                </a:solidFill>
                <a:latin typeface="Dekko"/>
                <a:ea typeface="Dekko"/>
                <a:cs typeface="Dekko"/>
                <a:sym typeface="Dekko"/>
              </a:rPr>
              <a:t>Pendaftaran ulang murid baru yang telah dinyatakan diterima, dilaksanakan di sekolah penerima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335276" y="2717661"/>
            <a:ext cx="10394693" cy="18351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900"/>
              </a:lnSpc>
            </a:pPr>
            <a:r>
              <a:rPr lang="en-US" sz="3500">
                <a:solidFill>
                  <a:srgbClr val="020202"/>
                </a:solidFill>
                <a:latin typeface="Dekko"/>
                <a:ea typeface="Dekko"/>
                <a:cs typeface="Dekko"/>
                <a:sym typeface="Dekko"/>
              </a:rPr>
              <a:t>Murid baru dan/atau Orang Tua/Wali Calon Murid yang melakukan pendaftaran ulang membawa bukti pendaftaran dan verifikasi berkas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335276" y="5014677"/>
            <a:ext cx="10394693" cy="18351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900"/>
              </a:lnSpc>
            </a:pPr>
            <a:r>
              <a:rPr lang="en-US" sz="3500">
                <a:solidFill>
                  <a:srgbClr val="020202"/>
                </a:solidFill>
                <a:latin typeface="Dekko"/>
                <a:ea typeface="Dekko"/>
                <a:cs typeface="Dekko"/>
                <a:sym typeface="Dekko"/>
              </a:rPr>
              <a:t>Pendataan ulang dilakukan oleh Satuan Pendidikan untuk memastikan status murid lama pada sekolah yang bersangkutan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289873" y="7125364"/>
            <a:ext cx="10394693" cy="24542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900"/>
              </a:lnSpc>
            </a:pPr>
            <a:r>
              <a:rPr lang="en-US" sz="3500">
                <a:solidFill>
                  <a:srgbClr val="020202"/>
                </a:solidFill>
                <a:latin typeface="Dekko"/>
                <a:ea typeface="Dekko"/>
                <a:cs typeface="Dekko"/>
                <a:sym typeface="Dekko"/>
              </a:rPr>
              <a:t>Satuan Pendidikan wajib melakukan pengisian, pengiriman, dan pemutakhiran data murid dan rombongan belajar dalam Dapodik secara berkala sesuai ketentuan yang berlaku</a:t>
            </a:r>
          </a:p>
        </p:txBody>
      </p:sp>
    </p:spTree>
  </p:cSld>
  <p:clrMapOvr>
    <a:masterClrMapping/>
  </p:clrMapOvr>
  <p:transition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370" b="-13370"/>
            </a:stretch>
          </a:blipFill>
        </p:spPr>
      </p:sp>
      <p:sp>
        <p:nvSpPr>
          <p:cNvPr id="3" name="Freeform 3"/>
          <p:cNvSpPr/>
          <p:nvPr/>
        </p:nvSpPr>
        <p:spPr>
          <a:xfrm rot="5400000">
            <a:off x="1175809" y="-1175809"/>
            <a:ext cx="10668257" cy="13019875"/>
          </a:xfrm>
          <a:custGeom>
            <a:avLst/>
            <a:gdLst/>
            <a:ahLst/>
            <a:cxnLst/>
            <a:rect l="l" t="t" r="r" b="b"/>
            <a:pathLst>
              <a:path w="10668257" h="13019875">
                <a:moveTo>
                  <a:pt x="0" y="0"/>
                </a:moveTo>
                <a:lnTo>
                  <a:pt x="10668257" y="0"/>
                </a:lnTo>
                <a:lnTo>
                  <a:pt x="10668257" y="13019875"/>
                </a:lnTo>
                <a:lnTo>
                  <a:pt x="0" y="1301987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7360" t="-36356" r="-7360" b="-371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2777574" y="1500508"/>
            <a:ext cx="6069330" cy="8941184"/>
          </a:xfrm>
          <a:custGeom>
            <a:avLst/>
            <a:gdLst/>
            <a:ahLst/>
            <a:cxnLst/>
            <a:rect l="l" t="t" r="r" b="b"/>
            <a:pathLst>
              <a:path w="6069330" h="8941184">
                <a:moveTo>
                  <a:pt x="0" y="0"/>
                </a:moveTo>
                <a:lnTo>
                  <a:pt x="6069330" y="0"/>
                </a:lnTo>
                <a:lnTo>
                  <a:pt x="6069330" y="8941184"/>
                </a:lnTo>
                <a:lnTo>
                  <a:pt x="0" y="894118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4323" r="-4323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219429" y="300776"/>
            <a:ext cx="1419526" cy="1007863"/>
          </a:xfrm>
          <a:custGeom>
            <a:avLst/>
            <a:gdLst/>
            <a:ahLst/>
            <a:cxnLst/>
            <a:rect l="l" t="t" r="r" b="b"/>
            <a:pathLst>
              <a:path w="1419526" h="1007863">
                <a:moveTo>
                  <a:pt x="0" y="0"/>
                </a:moveTo>
                <a:lnTo>
                  <a:pt x="1419526" y="0"/>
                </a:lnTo>
                <a:lnTo>
                  <a:pt x="1419526" y="1007863"/>
                </a:lnTo>
                <a:lnTo>
                  <a:pt x="0" y="100786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3250380" y="1700811"/>
            <a:ext cx="4807595" cy="20783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80"/>
              </a:lnSpc>
            </a:pPr>
            <a:r>
              <a:rPr lang="en-US" sz="7600">
                <a:solidFill>
                  <a:srgbClr val="000000"/>
                </a:solidFill>
                <a:latin typeface="Bobby Jones"/>
                <a:ea typeface="Bobby Jones"/>
                <a:cs typeface="Bobby Jones"/>
                <a:sym typeface="Bobby Jones"/>
              </a:rPr>
              <a:t>ROMBONGAN</a:t>
            </a:r>
          </a:p>
          <a:p>
            <a:pPr algn="ctr">
              <a:lnSpc>
                <a:spcPts val="7980"/>
              </a:lnSpc>
            </a:pPr>
            <a:r>
              <a:rPr lang="en-US" sz="7600">
                <a:solidFill>
                  <a:srgbClr val="000000"/>
                </a:solidFill>
                <a:latin typeface="Bobby Jones"/>
                <a:ea typeface="Bobby Jones"/>
                <a:cs typeface="Bobby Jones"/>
                <a:sym typeface="Bobby Jones"/>
              </a:rPr>
              <a:t>BELAJAR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776667" y="383593"/>
            <a:ext cx="10394693" cy="18351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900"/>
              </a:lnSpc>
            </a:pPr>
            <a:r>
              <a:rPr lang="en-US" sz="3500">
                <a:solidFill>
                  <a:srgbClr val="020202"/>
                </a:solidFill>
                <a:latin typeface="Dekko"/>
                <a:ea typeface="Dekko"/>
                <a:cs typeface="Dekko"/>
                <a:sym typeface="Dekko"/>
              </a:rPr>
              <a:t>Dalam pelaksanaan penerimaan murid baru, sekolah dilarang menambah ruang kelas baru, jumlah rombongan belajar, dan jumlah murid dalam rombongan belajar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816955" y="2879854"/>
            <a:ext cx="10394693" cy="24542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900"/>
              </a:lnSpc>
            </a:pPr>
            <a:r>
              <a:rPr lang="en-US" sz="3500">
                <a:solidFill>
                  <a:srgbClr val="020202"/>
                </a:solidFill>
                <a:latin typeface="Dekko"/>
                <a:ea typeface="Dekko"/>
                <a:cs typeface="Dekko"/>
                <a:sym typeface="Dekko"/>
              </a:rPr>
              <a:t>Apabila sekolah memiliki jumlah calon peserta didik yang melebihi daya tampung, maka wajib melaporkan ke Dinas untuk disalurkan pada sekolah lain dalam domisili yang sama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816955" y="7892543"/>
            <a:ext cx="10394693" cy="12567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900"/>
              </a:lnSpc>
            </a:pPr>
            <a:r>
              <a:rPr lang="en-US" sz="3500">
                <a:solidFill>
                  <a:srgbClr val="020202"/>
                </a:solidFill>
                <a:latin typeface="Dekko"/>
                <a:ea typeface="Dekko"/>
                <a:cs typeface="Dekko"/>
                <a:sym typeface="Dekko"/>
              </a:rPr>
              <a:t>SMP </a:t>
            </a:r>
            <a:r>
              <a:rPr lang="en-US" sz="3500" dirty="0" err="1">
                <a:solidFill>
                  <a:srgbClr val="020202"/>
                </a:solidFill>
                <a:latin typeface="Dekko"/>
                <a:ea typeface="Dekko"/>
                <a:cs typeface="Dekko"/>
                <a:sym typeface="Dekko"/>
              </a:rPr>
              <a:t>dalam</a:t>
            </a:r>
            <a:r>
              <a:rPr lang="en-US" sz="3500" dirty="0">
                <a:solidFill>
                  <a:srgbClr val="020202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3500" dirty="0" err="1">
                <a:solidFill>
                  <a:srgbClr val="020202"/>
                </a:solidFill>
                <a:latin typeface="Dekko"/>
                <a:ea typeface="Dekko"/>
                <a:cs typeface="Dekko"/>
                <a:sym typeface="Dekko"/>
              </a:rPr>
              <a:t>satu</a:t>
            </a:r>
            <a:r>
              <a:rPr lang="en-US" sz="3500" dirty="0">
                <a:solidFill>
                  <a:srgbClr val="020202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3500" dirty="0" err="1">
                <a:solidFill>
                  <a:srgbClr val="020202"/>
                </a:solidFill>
                <a:latin typeface="Dekko"/>
                <a:ea typeface="Dekko"/>
                <a:cs typeface="Dekko"/>
                <a:sym typeface="Dekko"/>
              </a:rPr>
              <a:t>kelas</a:t>
            </a:r>
            <a:r>
              <a:rPr lang="en-US" sz="3500" dirty="0">
                <a:solidFill>
                  <a:srgbClr val="020202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3500" dirty="0" err="1">
                <a:solidFill>
                  <a:srgbClr val="020202"/>
                </a:solidFill>
                <a:latin typeface="Dekko"/>
                <a:ea typeface="Dekko"/>
                <a:cs typeface="Dekko"/>
                <a:sym typeface="Dekko"/>
              </a:rPr>
              <a:t>beijumlah</a:t>
            </a:r>
            <a:r>
              <a:rPr lang="en-US" sz="3500" dirty="0">
                <a:solidFill>
                  <a:srgbClr val="020202"/>
                </a:solidFill>
                <a:latin typeface="Dekko"/>
                <a:ea typeface="Dekko"/>
                <a:cs typeface="Dekko"/>
                <a:sym typeface="Dekko"/>
              </a:rPr>
              <a:t> paling </a:t>
            </a:r>
            <a:r>
              <a:rPr lang="en-US" sz="3500" dirty="0" err="1">
                <a:solidFill>
                  <a:srgbClr val="020202"/>
                </a:solidFill>
                <a:latin typeface="Dekko"/>
                <a:ea typeface="Dekko"/>
                <a:cs typeface="Dekko"/>
                <a:sym typeface="Dekko"/>
              </a:rPr>
              <a:t>sedikit</a:t>
            </a:r>
            <a:r>
              <a:rPr lang="en-US" sz="3500" dirty="0">
                <a:solidFill>
                  <a:srgbClr val="020202"/>
                </a:solidFill>
                <a:latin typeface="Dekko"/>
                <a:ea typeface="Dekko"/>
                <a:cs typeface="Dekko"/>
                <a:sym typeface="Dekko"/>
              </a:rPr>
              <a:t> 20 (</a:t>
            </a:r>
            <a:r>
              <a:rPr lang="en-US" sz="3500" dirty="0" err="1">
                <a:solidFill>
                  <a:srgbClr val="020202"/>
                </a:solidFill>
                <a:latin typeface="Dekko"/>
                <a:ea typeface="Dekko"/>
                <a:cs typeface="Dekko"/>
                <a:sym typeface="Dekko"/>
              </a:rPr>
              <a:t>dua</a:t>
            </a:r>
            <a:r>
              <a:rPr lang="en-US" sz="3500" dirty="0">
                <a:solidFill>
                  <a:srgbClr val="020202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3500" dirty="0" err="1">
                <a:solidFill>
                  <a:srgbClr val="020202"/>
                </a:solidFill>
                <a:latin typeface="Dekko"/>
                <a:ea typeface="Dekko"/>
                <a:cs typeface="Dekko"/>
                <a:sym typeface="Dekko"/>
              </a:rPr>
              <a:t>puluh</a:t>
            </a:r>
            <a:r>
              <a:rPr lang="en-US" sz="3500" dirty="0">
                <a:solidFill>
                  <a:srgbClr val="020202"/>
                </a:solidFill>
                <a:latin typeface="Dekko"/>
                <a:ea typeface="Dekko"/>
                <a:cs typeface="Dekko"/>
                <a:sym typeface="Dekko"/>
              </a:rPr>
              <a:t>) murid dan paling </a:t>
            </a:r>
            <a:r>
              <a:rPr lang="en-US" sz="3500" dirty="0" err="1">
                <a:solidFill>
                  <a:srgbClr val="020202"/>
                </a:solidFill>
                <a:latin typeface="Dekko"/>
                <a:ea typeface="Dekko"/>
                <a:cs typeface="Dekko"/>
                <a:sym typeface="Dekko"/>
              </a:rPr>
              <a:t>banyak</a:t>
            </a:r>
            <a:r>
              <a:rPr lang="en-US" sz="3500" dirty="0">
                <a:solidFill>
                  <a:srgbClr val="020202"/>
                </a:solidFill>
                <a:latin typeface="Dekko"/>
                <a:ea typeface="Dekko"/>
                <a:cs typeface="Dekko"/>
                <a:sym typeface="Dekko"/>
              </a:rPr>
              <a:t> 32 (</a:t>
            </a:r>
            <a:r>
              <a:rPr lang="en-US" sz="3500" dirty="0" err="1">
                <a:solidFill>
                  <a:srgbClr val="020202"/>
                </a:solidFill>
                <a:latin typeface="Dekko"/>
                <a:ea typeface="Dekko"/>
                <a:cs typeface="Dekko"/>
                <a:sym typeface="Dekko"/>
              </a:rPr>
              <a:t>tiga</a:t>
            </a:r>
            <a:r>
              <a:rPr lang="en-US" sz="3500" dirty="0">
                <a:solidFill>
                  <a:srgbClr val="020202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3500" dirty="0" err="1">
                <a:solidFill>
                  <a:srgbClr val="020202"/>
                </a:solidFill>
                <a:latin typeface="Dekko"/>
                <a:ea typeface="Dekko"/>
                <a:cs typeface="Dekko"/>
                <a:sym typeface="Dekko"/>
              </a:rPr>
              <a:t>puluh</a:t>
            </a:r>
            <a:r>
              <a:rPr lang="en-US" sz="3500" dirty="0">
                <a:solidFill>
                  <a:srgbClr val="020202"/>
                </a:solidFill>
                <a:latin typeface="Dekko"/>
                <a:ea typeface="Dekko"/>
                <a:cs typeface="Dekko"/>
                <a:sym typeface="Dekko"/>
              </a:rPr>
              <a:t> </a:t>
            </a:r>
            <a:r>
              <a:rPr lang="en-US" sz="3500" dirty="0" err="1">
                <a:solidFill>
                  <a:srgbClr val="020202"/>
                </a:solidFill>
                <a:latin typeface="Dekko"/>
                <a:ea typeface="Dekko"/>
                <a:cs typeface="Dekko"/>
                <a:sym typeface="Dekko"/>
              </a:rPr>
              <a:t>dua</a:t>
            </a:r>
            <a:r>
              <a:rPr lang="en-US" sz="3500" dirty="0">
                <a:solidFill>
                  <a:srgbClr val="020202"/>
                </a:solidFill>
                <a:latin typeface="Dekko"/>
                <a:ea typeface="Dekko"/>
                <a:cs typeface="Dekko"/>
                <a:sym typeface="Dekko"/>
              </a:rPr>
              <a:t>) murid</a:t>
            </a:r>
          </a:p>
        </p:txBody>
      </p:sp>
      <p:sp>
        <p:nvSpPr>
          <p:cNvPr id="10" name="Freeform 10"/>
          <p:cNvSpPr/>
          <p:nvPr/>
        </p:nvSpPr>
        <p:spPr>
          <a:xfrm>
            <a:off x="169676" y="2946529"/>
            <a:ext cx="1419526" cy="1007863"/>
          </a:xfrm>
          <a:custGeom>
            <a:avLst/>
            <a:gdLst/>
            <a:ahLst/>
            <a:cxnLst/>
            <a:rect l="l" t="t" r="r" b="b"/>
            <a:pathLst>
              <a:path w="1419526" h="1007863">
                <a:moveTo>
                  <a:pt x="0" y="0"/>
                </a:moveTo>
                <a:lnTo>
                  <a:pt x="1419525" y="0"/>
                </a:lnTo>
                <a:lnTo>
                  <a:pt x="1419525" y="1007864"/>
                </a:lnTo>
                <a:lnTo>
                  <a:pt x="0" y="100786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368691" y="7769057"/>
            <a:ext cx="1320018" cy="937213"/>
          </a:xfrm>
          <a:custGeom>
            <a:avLst/>
            <a:gdLst/>
            <a:ahLst/>
            <a:cxnLst/>
            <a:rect l="l" t="t" r="r" b="b"/>
            <a:pathLst>
              <a:path w="1320018" h="937213">
                <a:moveTo>
                  <a:pt x="0" y="0"/>
                </a:moveTo>
                <a:lnTo>
                  <a:pt x="1320018" y="0"/>
                </a:lnTo>
                <a:lnTo>
                  <a:pt x="1320018" y="937213"/>
                </a:lnTo>
                <a:lnTo>
                  <a:pt x="0" y="93721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269183" y="5502494"/>
            <a:ext cx="1320018" cy="937213"/>
          </a:xfrm>
          <a:custGeom>
            <a:avLst/>
            <a:gdLst/>
            <a:ahLst/>
            <a:cxnLst/>
            <a:rect l="l" t="t" r="r" b="b"/>
            <a:pathLst>
              <a:path w="1320018" h="937213">
                <a:moveTo>
                  <a:pt x="0" y="0"/>
                </a:moveTo>
                <a:lnTo>
                  <a:pt x="1320018" y="0"/>
                </a:lnTo>
                <a:lnTo>
                  <a:pt x="1320018" y="937213"/>
                </a:lnTo>
                <a:lnTo>
                  <a:pt x="0" y="93721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1816955" y="5631218"/>
            <a:ext cx="10394693" cy="18351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900"/>
              </a:lnSpc>
            </a:pPr>
            <a:r>
              <a:rPr lang="en-US" sz="3500">
                <a:solidFill>
                  <a:srgbClr val="020202"/>
                </a:solidFill>
                <a:latin typeface="Dekko"/>
                <a:ea typeface="Dekko"/>
                <a:cs typeface="Dekko"/>
                <a:sym typeface="Dekko"/>
              </a:rPr>
              <a:t>Dalam hal daya tampung pada domisili yang sama tidak tersedia, murid dapat disalurkan ke sekolah lain dalam domisili terdekat</a:t>
            </a:r>
          </a:p>
        </p:txBody>
      </p:sp>
    </p:spTree>
  </p:cSld>
  <p:clrMapOvr>
    <a:masterClrMapping/>
  </p:clrMapOvr>
  <p:transition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370" b="-13370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637114" y="167318"/>
            <a:ext cx="10367045" cy="9952363"/>
          </a:xfrm>
          <a:custGeom>
            <a:avLst/>
            <a:gdLst/>
            <a:ahLst/>
            <a:cxnLst/>
            <a:rect l="l" t="t" r="r" b="b"/>
            <a:pathLst>
              <a:path w="10367045" h="9952363">
                <a:moveTo>
                  <a:pt x="0" y="0"/>
                </a:moveTo>
                <a:lnTo>
                  <a:pt x="10367045" y="0"/>
                </a:lnTo>
                <a:lnTo>
                  <a:pt x="10367045" y="9952364"/>
                </a:lnTo>
                <a:lnTo>
                  <a:pt x="0" y="995236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5343044" y="6920342"/>
            <a:ext cx="920919" cy="923227"/>
          </a:xfrm>
          <a:custGeom>
            <a:avLst/>
            <a:gdLst/>
            <a:ahLst/>
            <a:cxnLst/>
            <a:rect l="l" t="t" r="r" b="b"/>
            <a:pathLst>
              <a:path w="920919" h="923227">
                <a:moveTo>
                  <a:pt x="0" y="0"/>
                </a:moveTo>
                <a:lnTo>
                  <a:pt x="920919" y="0"/>
                </a:lnTo>
                <a:lnTo>
                  <a:pt x="920919" y="923228"/>
                </a:lnTo>
                <a:lnTo>
                  <a:pt x="0" y="92322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343044" y="8245882"/>
            <a:ext cx="1064303" cy="1012418"/>
          </a:xfrm>
          <a:custGeom>
            <a:avLst/>
            <a:gdLst/>
            <a:ahLst/>
            <a:cxnLst/>
            <a:rect l="l" t="t" r="r" b="b"/>
            <a:pathLst>
              <a:path w="1064303" h="1012418">
                <a:moveTo>
                  <a:pt x="0" y="0"/>
                </a:moveTo>
                <a:lnTo>
                  <a:pt x="1064303" y="0"/>
                </a:lnTo>
                <a:lnTo>
                  <a:pt x="1064303" y="1012418"/>
                </a:lnTo>
                <a:lnTo>
                  <a:pt x="0" y="101241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268540" y="1864919"/>
            <a:ext cx="6044256" cy="1353548"/>
            <a:chOff x="0" y="0"/>
            <a:chExt cx="1591903" cy="35649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591903" cy="356490"/>
            </a:xfrm>
            <a:custGeom>
              <a:avLst/>
              <a:gdLst/>
              <a:ahLst/>
              <a:cxnLst/>
              <a:rect l="l" t="t" r="r" b="b"/>
              <a:pathLst>
                <a:path w="1591903" h="356490">
                  <a:moveTo>
                    <a:pt x="65324" y="0"/>
                  </a:moveTo>
                  <a:lnTo>
                    <a:pt x="1526578" y="0"/>
                  </a:lnTo>
                  <a:cubicBezTo>
                    <a:pt x="1543904" y="0"/>
                    <a:pt x="1560519" y="6882"/>
                    <a:pt x="1572770" y="19133"/>
                  </a:cubicBezTo>
                  <a:cubicBezTo>
                    <a:pt x="1585021" y="31384"/>
                    <a:pt x="1591903" y="47999"/>
                    <a:pt x="1591903" y="65324"/>
                  </a:cubicBezTo>
                  <a:lnTo>
                    <a:pt x="1591903" y="291165"/>
                  </a:lnTo>
                  <a:cubicBezTo>
                    <a:pt x="1591903" y="327243"/>
                    <a:pt x="1562656" y="356490"/>
                    <a:pt x="1526578" y="356490"/>
                  </a:cubicBezTo>
                  <a:lnTo>
                    <a:pt x="65324" y="356490"/>
                  </a:lnTo>
                  <a:cubicBezTo>
                    <a:pt x="29247" y="356490"/>
                    <a:pt x="0" y="327243"/>
                    <a:pt x="0" y="291165"/>
                  </a:cubicBezTo>
                  <a:lnTo>
                    <a:pt x="0" y="65324"/>
                  </a:lnTo>
                  <a:cubicBezTo>
                    <a:pt x="0" y="29247"/>
                    <a:pt x="29247" y="0"/>
                    <a:pt x="65324" y="0"/>
                  </a:cubicBezTo>
                  <a:close/>
                </a:path>
              </a:pathLst>
            </a:custGeom>
            <a:solidFill>
              <a:srgbClr val="F9A01B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47625"/>
              <a:ext cx="1591903" cy="4041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5242059" y="4650305"/>
            <a:ext cx="9157156" cy="19894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320"/>
              </a:lnSpc>
            </a:pPr>
            <a:r>
              <a:rPr lang="en-US" sz="3800">
                <a:solidFill>
                  <a:srgbClr val="CAFC05"/>
                </a:solidFill>
                <a:latin typeface="Bobby Jones Soft"/>
                <a:ea typeface="Bobby Jones Soft"/>
                <a:cs typeface="Bobby Jones Soft"/>
                <a:sym typeface="Bobby Jones Soft"/>
              </a:rPr>
              <a:t>Masyarakat dapat mengawasi dan melaporkan pelanggaran dalam pelaksanaan penerimaan murid baru ke  :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6748227" y="6844142"/>
            <a:ext cx="4995936" cy="13131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320"/>
              </a:lnSpc>
            </a:pPr>
            <a:r>
              <a:rPr lang="en-US" sz="3800">
                <a:solidFill>
                  <a:srgbClr val="CAFC05"/>
                </a:solidFill>
                <a:latin typeface="Dekko"/>
                <a:ea typeface="Dekko"/>
                <a:cs typeface="Dekko"/>
                <a:sym typeface="Dekko"/>
              </a:rPr>
              <a:t>0895336977660 atau </a:t>
            </a:r>
          </a:p>
          <a:p>
            <a:pPr algn="just">
              <a:lnSpc>
                <a:spcPts val="5320"/>
              </a:lnSpc>
            </a:pPr>
            <a:r>
              <a:rPr lang="en-US" sz="3800">
                <a:solidFill>
                  <a:srgbClr val="CAFC05"/>
                </a:solidFill>
                <a:latin typeface="Dekko"/>
                <a:ea typeface="Dekko"/>
                <a:cs typeface="Dekko"/>
                <a:sym typeface="Dekko"/>
              </a:rPr>
              <a:t>082137468364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788981" y="8357347"/>
            <a:ext cx="7610234" cy="6464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320"/>
              </a:lnSpc>
            </a:pPr>
            <a:r>
              <a:rPr lang="en-US" sz="3800" u="sng">
                <a:solidFill>
                  <a:srgbClr val="CAFC05"/>
                </a:solidFill>
                <a:latin typeface="Dekko"/>
                <a:ea typeface="Dekko"/>
                <a:cs typeface="Dekko"/>
                <a:sym typeface="Dekko"/>
                <a:hlinkClick r:id="rId8" tooltip="mailto:pendidikan@gunungkidulkab.go.id"/>
              </a:rPr>
              <a:t>pendidikan@gunungkidulkab.go.id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11900312" y="1864919"/>
            <a:ext cx="5905033" cy="1353548"/>
            <a:chOff x="0" y="0"/>
            <a:chExt cx="1555235" cy="35649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555235" cy="356490"/>
            </a:xfrm>
            <a:custGeom>
              <a:avLst/>
              <a:gdLst/>
              <a:ahLst/>
              <a:cxnLst/>
              <a:rect l="l" t="t" r="r" b="b"/>
              <a:pathLst>
                <a:path w="1555235" h="356490">
                  <a:moveTo>
                    <a:pt x="66865" y="0"/>
                  </a:moveTo>
                  <a:lnTo>
                    <a:pt x="1488370" y="0"/>
                  </a:lnTo>
                  <a:cubicBezTo>
                    <a:pt x="1506104" y="0"/>
                    <a:pt x="1523111" y="7045"/>
                    <a:pt x="1535651" y="19584"/>
                  </a:cubicBezTo>
                  <a:cubicBezTo>
                    <a:pt x="1548190" y="32124"/>
                    <a:pt x="1555235" y="49131"/>
                    <a:pt x="1555235" y="66865"/>
                  </a:cubicBezTo>
                  <a:lnTo>
                    <a:pt x="1555235" y="289625"/>
                  </a:lnTo>
                  <a:cubicBezTo>
                    <a:pt x="1555235" y="326554"/>
                    <a:pt x="1525299" y="356490"/>
                    <a:pt x="1488370" y="356490"/>
                  </a:cubicBezTo>
                  <a:lnTo>
                    <a:pt x="66865" y="356490"/>
                  </a:lnTo>
                  <a:cubicBezTo>
                    <a:pt x="29936" y="356490"/>
                    <a:pt x="0" y="326554"/>
                    <a:pt x="0" y="289625"/>
                  </a:cubicBezTo>
                  <a:lnTo>
                    <a:pt x="0" y="66865"/>
                  </a:lnTo>
                  <a:cubicBezTo>
                    <a:pt x="0" y="29936"/>
                    <a:pt x="29936" y="0"/>
                    <a:pt x="66865" y="0"/>
                  </a:cubicBezTo>
                  <a:close/>
                </a:path>
              </a:pathLst>
            </a:custGeom>
            <a:solidFill>
              <a:srgbClr val="F9A01B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0" y="-47625"/>
              <a:ext cx="1555235" cy="4041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-366992" y="1982035"/>
            <a:ext cx="7115219" cy="10382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5999">
                <a:solidFill>
                  <a:srgbClr val="CAFC05"/>
                </a:solidFill>
                <a:latin typeface="Bobby Jones Soft"/>
                <a:ea typeface="Bobby Jones Soft"/>
                <a:cs typeface="Bobby Jones Soft"/>
                <a:sym typeface="Bobby Jones Soft"/>
              </a:rPr>
              <a:t>PELAPORAN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2006804" y="2012421"/>
            <a:ext cx="6001435" cy="10382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5999">
                <a:solidFill>
                  <a:srgbClr val="CAFC05"/>
                </a:solidFill>
                <a:latin typeface="Bobby Jones Soft"/>
                <a:ea typeface="Bobby Jones Soft"/>
                <a:cs typeface="Bobby Jones Soft"/>
                <a:sym typeface="Bobby Jones Soft"/>
              </a:rPr>
              <a:t>PENGAWASAN</a:t>
            </a:r>
          </a:p>
        </p:txBody>
      </p:sp>
    </p:spTree>
  </p:cSld>
  <p:clrMapOvr>
    <a:masterClrMapping/>
  </p:clrMapOvr>
  <p:transition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37" r="-637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1539386" y="9243408"/>
            <a:ext cx="21366771" cy="2168447"/>
            <a:chOff x="0" y="0"/>
            <a:chExt cx="4214429" cy="42770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14429" cy="427709"/>
            </a:xfrm>
            <a:custGeom>
              <a:avLst/>
              <a:gdLst/>
              <a:ahLst/>
              <a:cxnLst/>
              <a:rect l="l" t="t" r="r" b="b"/>
              <a:pathLst>
                <a:path w="4214429" h="427709">
                  <a:moveTo>
                    <a:pt x="2107214" y="0"/>
                  </a:moveTo>
                  <a:cubicBezTo>
                    <a:pt x="943432" y="0"/>
                    <a:pt x="0" y="95746"/>
                    <a:pt x="0" y="213855"/>
                  </a:cubicBezTo>
                  <a:cubicBezTo>
                    <a:pt x="0" y="331963"/>
                    <a:pt x="943432" y="427709"/>
                    <a:pt x="2107214" y="427709"/>
                  </a:cubicBezTo>
                  <a:cubicBezTo>
                    <a:pt x="3270997" y="427709"/>
                    <a:pt x="4214429" y="331963"/>
                    <a:pt x="4214429" y="213855"/>
                  </a:cubicBezTo>
                  <a:cubicBezTo>
                    <a:pt x="4214429" y="95746"/>
                    <a:pt x="3270997" y="0"/>
                    <a:pt x="2107214" y="0"/>
                  </a:cubicBezTo>
                  <a:close/>
                </a:path>
              </a:pathLst>
            </a:custGeom>
            <a:solidFill>
              <a:srgbClr val="A63104">
                <a:alpha val="67843"/>
              </a:srgbClr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395103" y="1998"/>
              <a:ext cx="3424223" cy="3856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1478048" y="3607165"/>
            <a:ext cx="6733752" cy="11945035"/>
          </a:xfrm>
          <a:custGeom>
            <a:avLst/>
            <a:gdLst/>
            <a:ahLst/>
            <a:cxnLst/>
            <a:rect l="l" t="t" r="r" b="b"/>
            <a:pathLst>
              <a:path w="7068326" h="12239525">
                <a:moveTo>
                  <a:pt x="0" y="0"/>
                </a:moveTo>
                <a:lnTo>
                  <a:pt x="7068326" y="0"/>
                </a:lnTo>
                <a:lnTo>
                  <a:pt x="7068326" y="12239525"/>
                </a:lnTo>
                <a:lnTo>
                  <a:pt x="0" y="1223952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flipH="1">
            <a:off x="72720" y="3053593"/>
            <a:ext cx="5802808" cy="12379630"/>
          </a:xfrm>
          <a:custGeom>
            <a:avLst/>
            <a:gdLst/>
            <a:ahLst/>
            <a:cxnLst/>
            <a:rect l="l" t="t" r="r" b="b"/>
            <a:pathLst>
              <a:path w="6641008" h="13348760">
                <a:moveTo>
                  <a:pt x="6641008" y="0"/>
                </a:moveTo>
                <a:lnTo>
                  <a:pt x="0" y="0"/>
                </a:lnTo>
                <a:lnTo>
                  <a:pt x="0" y="13348760"/>
                </a:lnTo>
                <a:lnTo>
                  <a:pt x="6641008" y="13348760"/>
                </a:lnTo>
                <a:lnTo>
                  <a:pt x="6641008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2157906" y="1442772"/>
            <a:ext cx="13972187" cy="18575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2967"/>
              </a:lnSpc>
              <a:spcBef>
                <a:spcPct val="0"/>
              </a:spcBef>
            </a:pPr>
            <a:r>
              <a:rPr lang="en-US" sz="16414" dirty="0">
                <a:solidFill>
                  <a:srgbClr val="FFFFFF"/>
                </a:solidFill>
                <a:latin typeface="Rubik Spray Paint"/>
                <a:ea typeface="Rubik Spray Paint"/>
                <a:cs typeface="Rubik Spray Paint"/>
                <a:sym typeface="Rubik Spray Paint"/>
              </a:rPr>
              <a:t>THANK YOU</a:t>
            </a:r>
          </a:p>
        </p:txBody>
      </p:sp>
      <p:sp>
        <p:nvSpPr>
          <p:cNvPr id="9" name="Freeform 9"/>
          <p:cNvSpPr/>
          <p:nvPr/>
        </p:nvSpPr>
        <p:spPr>
          <a:xfrm>
            <a:off x="5302655" y="3951221"/>
            <a:ext cx="9081678" cy="10287000"/>
          </a:xfrm>
          <a:custGeom>
            <a:avLst/>
            <a:gdLst/>
            <a:ahLst/>
            <a:cxnLst/>
            <a:rect l="l" t="t" r="r" b="b"/>
            <a:pathLst>
              <a:path w="10480666" h="10694557">
                <a:moveTo>
                  <a:pt x="0" y="0"/>
                </a:moveTo>
                <a:lnTo>
                  <a:pt x="10480666" y="0"/>
                </a:lnTo>
                <a:lnTo>
                  <a:pt x="10480666" y="10694557"/>
                </a:lnTo>
                <a:lnTo>
                  <a:pt x="0" y="1069455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210410" y="286780"/>
            <a:ext cx="2794599" cy="2802568"/>
          </a:xfrm>
          <a:custGeom>
            <a:avLst/>
            <a:gdLst/>
            <a:ahLst/>
            <a:cxnLst/>
            <a:rect l="l" t="t" r="r" b="b"/>
            <a:pathLst>
              <a:path w="2794599" h="2802568">
                <a:moveTo>
                  <a:pt x="0" y="0"/>
                </a:moveTo>
                <a:lnTo>
                  <a:pt x="2794599" y="0"/>
                </a:lnTo>
                <a:lnTo>
                  <a:pt x="2794599" y="2802568"/>
                </a:lnTo>
                <a:lnTo>
                  <a:pt x="0" y="280256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5088411" y="804597"/>
            <a:ext cx="2794599" cy="2802568"/>
          </a:xfrm>
          <a:custGeom>
            <a:avLst/>
            <a:gdLst/>
            <a:ahLst/>
            <a:cxnLst/>
            <a:rect l="l" t="t" r="r" b="b"/>
            <a:pathLst>
              <a:path w="2794599" h="2802568">
                <a:moveTo>
                  <a:pt x="0" y="0"/>
                </a:moveTo>
                <a:lnTo>
                  <a:pt x="2794599" y="0"/>
                </a:lnTo>
                <a:lnTo>
                  <a:pt x="2794599" y="2802568"/>
                </a:lnTo>
                <a:lnTo>
                  <a:pt x="0" y="280256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A6A6A6">
                <a:alpha val="100000"/>
              </a:srgbClr>
            </a:gs>
            <a:gs pos="100000">
              <a:srgbClr val="FFFFFF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5975389" y="8524247"/>
            <a:ext cx="3322883" cy="4019366"/>
            <a:chOff x="0" y="0"/>
            <a:chExt cx="4430510" cy="5359155"/>
          </a:xfrm>
        </p:grpSpPr>
        <p:grpSp>
          <p:nvGrpSpPr>
            <p:cNvPr id="3" name="Group 3"/>
            <p:cNvGrpSpPr/>
            <p:nvPr/>
          </p:nvGrpSpPr>
          <p:grpSpPr>
            <a:xfrm>
              <a:off x="315710" y="0"/>
              <a:ext cx="4114800" cy="4114800"/>
              <a:chOff x="0" y="0"/>
              <a:chExt cx="812800" cy="8128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lnTo>
                      <a:pt x="812800" y="406400"/>
                    </a:lnTo>
                    <a:lnTo>
                      <a:pt x="406400" y="812800"/>
                    </a:lnTo>
                    <a:lnTo>
                      <a:pt x="0" y="4064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134B70"/>
              </a:solidFill>
            </p:spPr>
          </p:sp>
          <p:sp>
            <p:nvSpPr>
              <p:cNvPr id="5" name="TextBox 5"/>
              <p:cNvSpPr txBox="1"/>
              <p:nvPr/>
            </p:nvSpPr>
            <p:spPr>
              <a:xfrm>
                <a:off x="139700" y="92075"/>
                <a:ext cx="533400" cy="581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6" name="Group 6"/>
            <p:cNvGrpSpPr/>
            <p:nvPr/>
          </p:nvGrpSpPr>
          <p:grpSpPr>
            <a:xfrm>
              <a:off x="0" y="1244355"/>
              <a:ext cx="4114800" cy="4114800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lnTo>
                      <a:pt x="812800" y="406400"/>
                    </a:lnTo>
                    <a:lnTo>
                      <a:pt x="406400" y="812800"/>
                    </a:lnTo>
                    <a:lnTo>
                      <a:pt x="0" y="4064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508C9B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139700" y="92075"/>
                <a:ext cx="533400" cy="581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grpSp>
        <p:nvGrpSpPr>
          <p:cNvPr id="9" name="Group 9"/>
          <p:cNvGrpSpPr/>
          <p:nvPr/>
        </p:nvGrpSpPr>
        <p:grpSpPr>
          <a:xfrm>
            <a:off x="333486" y="-170566"/>
            <a:ext cx="8140041" cy="10066571"/>
            <a:chOff x="0" y="0"/>
            <a:chExt cx="2143879" cy="2651278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143879" cy="2651278"/>
            </a:xfrm>
            <a:custGeom>
              <a:avLst/>
              <a:gdLst/>
              <a:ahLst/>
              <a:cxnLst/>
              <a:rect l="l" t="t" r="r" b="b"/>
              <a:pathLst>
                <a:path w="2143879" h="2651278">
                  <a:moveTo>
                    <a:pt x="48506" y="0"/>
                  </a:moveTo>
                  <a:lnTo>
                    <a:pt x="2095373" y="0"/>
                  </a:lnTo>
                  <a:cubicBezTo>
                    <a:pt x="2122162" y="0"/>
                    <a:pt x="2143879" y="21717"/>
                    <a:pt x="2143879" y="48506"/>
                  </a:cubicBezTo>
                  <a:lnTo>
                    <a:pt x="2143879" y="2602773"/>
                  </a:lnTo>
                  <a:cubicBezTo>
                    <a:pt x="2143879" y="2629561"/>
                    <a:pt x="2122162" y="2651278"/>
                    <a:pt x="2095373" y="2651278"/>
                  </a:cubicBezTo>
                  <a:lnTo>
                    <a:pt x="48506" y="2651278"/>
                  </a:lnTo>
                  <a:cubicBezTo>
                    <a:pt x="21717" y="2651278"/>
                    <a:pt x="0" y="2629561"/>
                    <a:pt x="0" y="2602773"/>
                  </a:cubicBezTo>
                  <a:lnTo>
                    <a:pt x="0" y="48506"/>
                  </a:lnTo>
                  <a:cubicBezTo>
                    <a:pt x="0" y="21717"/>
                    <a:pt x="21717" y="0"/>
                    <a:pt x="48506" y="0"/>
                  </a:cubicBezTo>
                  <a:close/>
                </a:path>
              </a:pathLst>
            </a:custGeom>
            <a:solidFill>
              <a:srgbClr val="134B70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47625"/>
              <a:ext cx="2143879" cy="26989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718471" y="496769"/>
            <a:ext cx="7475184" cy="1370420"/>
            <a:chOff x="0" y="0"/>
            <a:chExt cx="1968773" cy="36093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968773" cy="360934"/>
            </a:xfrm>
            <a:custGeom>
              <a:avLst/>
              <a:gdLst/>
              <a:ahLst/>
              <a:cxnLst/>
              <a:rect l="l" t="t" r="r" b="b"/>
              <a:pathLst>
                <a:path w="1968773" h="360934">
                  <a:moveTo>
                    <a:pt x="52820" y="0"/>
                  </a:moveTo>
                  <a:lnTo>
                    <a:pt x="1915953" y="0"/>
                  </a:lnTo>
                  <a:cubicBezTo>
                    <a:pt x="1929962" y="0"/>
                    <a:pt x="1943397" y="5565"/>
                    <a:pt x="1953302" y="15471"/>
                  </a:cubicBezTo>
                  <a:cubicBezTo>
                    <a:pt x="1963208" y="25376"/>
                    <a:pt x="1968773" y="38811"/>
                    <a:pt x="1968773" y="52820"/>
                  </a:cubicBezTo>
                  <a:lnTo>
                    <a:pt x="1968773" y="308114"/>
                  </a:lnTo>
                  <a:cubicBezTo>
                    <a:pt x="1968773" y="322123"/>
                    <a:pt x="1963208" y="335557"/>
                    <a:pt x="1953302" y="345463"/>
                  </a:cubicBezTo>
                  <a:cubicBezTo>
                    <a:pt x="1943397" y="355369"/>
                    <a:pt x="1929962" y="360934"/>
                    <a:pt x="1915953" y="360934"/>
                  </a:cubicBezTo>
                  <a:lnTo>
                    <a:pt x="52820" y="360934"/>
                  </a:lnTo>
                  <a:cubicBezTo>
                    <a:pt x="38811" y="360934"/>
                    <a:pt x="25376" y="355369"/>
                    <a:pt x="15471" y="345463"/>
                  </a:cubicBezTo>
                  <a:cubicBezTo>
                    <a:pt x="5565" y="335557"/>
                    <a:pt x="0" y="322123"/>
                    <a:pt x="0" y="308114"/>
                  </a:cubicBezTo>
                  <a:lnTo>
                    <a:pt x="0" y="52820"/>
                  </a:lnTo>
                  <a:cubicBezTo>
                    <a:pt x="0" y="38811"/>
                    <a:pt x="5565" y="25376"/>
                    <a:pt x="15471" y="15471"/>
                  </a:cubicBezTo>
                  <a:cubicBezTo>
                    <a:pt x="25376" y="5565"/>
                    <a:pt x="38811" y="0"/>
                    <a:pt x="52820" y="0"/>
                  </a:cubicBezTo>
                  <a:close/>
                </a:path>
              </a:pathLst>
            </a:custGeom>
            <a:solidFill>
              <a:srgbClr val="FEF4A7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0" y="-47625"/>
              <a:ext cx="1968773" cy="4085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>
            <a:off x="718471" y="317610"/>
            <a:ext cx="601537" cy="865521"/>
          </a:xfrm>
          <a:custGeom>
            <a:avLst/>
            <a:gdLst/>
            <a:ahLst/>
            <a:cxnLst/>
            <a:rect l="l" t="t" r="r" b="b"/>
            <a:pathLst>
              <a:path w="601537" h="865521">
                <a:moveTo>
                  <a:pt x="0" y="0"/>
                </a:moveTo>
                <a:lnTo>
                  <a:pt x="601537" y="0"/>
                </a:lnTo>
                <a:lnTo>
                  <a:pt x="601537" y="865520"/>
                </a:lnTo>
                <a:lnTo>
                  <a:pt x="0" y="86552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16" name="Group 16"/>
          <p:cNvGrpSpPr/>
          <p:nvPr/>
        </p:nvGrpSpPr>
        <p:grpSpPr>
          <a:xfrm>
            <a:off x="718471" y="5033939"/>
            <a:ext cx="7475184" cy="1948175"/>
            <a:chOff x="0" y="0"/>
            <a:chExt cx="1968773" cy="5131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968773" cy="513100"/>
            </a:xfrm>
            <a:custGeom>
              <a:avLst/>
              <a:gdLst/>
              <a:ahLst/>
              <a:cxnLst/>
              <a:rect l="l" t="t" r="r" b="b"/>
              <a:pathLst>
                <a:path w="1968773" h="513100">
                  <a:moveTo>
                    <a:pt x="52820" y="0"/>
                  </a:moveTo>
                  <a:lnTo>
                    <a:pt x="1915953" y="0"/>
                  </a:lnTo>
                  <a:cubicBezTo>
                    <a:pt x="1929962" y="0"/>
                    <a:pt x="1943397" y="5565"/>
                    <a:pt x="1953302" y="15471"/>
                  </a:cubicBezTo>
                  <a:cubicBezTo>
                    <a:pt x="1963208" y="25376"/>
                    <a:pt x="1968773" y="38811"/>
                    <a:pt x="1968773" y="52820"/>
                  </a:cubicBezTo>
                  <a:lnTo>
                    <a:pt x="1968773" y="460280"/>
                  </a:lnTo>
                  <a:cubicBezTo>
                    <a:pt x="1968773" y="474288"/>
                    <a:pt x="1963208" y="487723"/>
                    <a:pt x="1953302" y="497629"/>
                  </a:cubicBezTo>
                  <a:cubicBezTo>
                    <a:pt x="1943397" y="507535"/>
                    <a:pt x="1929962" y="513100"/>
                    <a:pt x="1915953" y="513100"/>
                  </a:cubicBezTo>
                  <a:lnTo>
                    <a:pt x="52820" y="513100"/>
                  </a:lnTo>
                  <a:cubicBezTo>
                    <a:pt x="38811" y="513100"/>
                    <a:pt x="25376" y="507535"/>
                    <a:pt x="15471" y="497629"/>
                  </a:cubicBezTo>
                  <a:cubicBezTo>
                    <a:pt x="5565" y="487723"/>
                    <a:pt x="0" y="474288"/>
                    <a:pt x="0" y="460280"/>
                  </a:cubicBezTo>
                  <a:lnTo>
                    <a:pt x="0" y="52820"/>
                  </a:lnTo>
                  <a:cubicBezTo>
                    <a:pt x="0" y="38811"/>
                    <a:pt x="5565" y="25376"/>
                    <a:pt x="15471" y="15471"/>
                  </a:cubicBezTo>
                  <a:cubicBezTo>
                    <a:pt x="25376" y="5565"/>
                    <a:pt x="38811" y="0"/>
                    <a:pt x="52820" y="0"/>
                  </a:cubicBezTo>
                  <a:close/>
                </a:path>
              </a:pathLst>
            </a:custGeom>
            <a:solidFill>
              <a:srgbClr val="FEF4A7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0" y="-47625"/>
              <a:ext cx="1968773" cy="5607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9" name="Freeform 19"/>
          <p:cNvSpPr/>
          <p:nvPr/>
        </p:nvSpPr>
        <p:spPr>
          <a:xfrm>
            <a:off x="727932" y="4937547"/>
            <a:ext cx="601537" cy="865521"/>
          </a:xfrm>
          <a:custGeom>
            <a:avLst/>
            <a:gdLst/>
            <a:ahLst/>
            <a:cxnLst/>
            <a:rect l="l" t="t" r="r" b="b"/>
            <a:pathLst>
              <a:path w="601537" h="865521">
                <a:moveTo>
                  <a:pt x="0" y="0"/>
                </a:moveTo>
                <a:lnTo>
                  <a:pt x="601536" y="0"/>
                </a:lnTo>
                <a:lnTo>
                  <a:pt x="601536" y="865521"/>
                </a:lnTo>
                <a:lnTo>
                  <a:pt x="0" y="86552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20" name="TextBox 20"/>
          <p:cNvSpPr txBox="1"/>
          <p:nvPr/>
        </p:nvSpPr>
        <p:spPr>
          <a:xfrm>
            <a:off x="1544431" y="5030026"/>
            <a:ext cx="7475184" cy="4813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920"/>
              </a:lnSpc>
            </a:pPr>
            <a:r>
              <a:rPr lang="en-US" sz="2800">
                <a:solidFill>
                  <a:srgbClr val="000000"/>
                </a:solidFill>
                <a:latin typeface="Bree Serif"/>
                <a:ea typeface="Bree Serif"/>
                <a:cs typeface="Bree Serif"/>
                <a:sym typeface="Bree Serif"/>
              </a:rPr>
              <a:t>Seleksi Teknis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544431" y="5501829"/>
            <a:ext cx="7475184" cy="4813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920"/>
              </a:lnSpc>
            </a:pPr>
            <a:r>
              <a:rPr lang="en-US" sz="2800">
                <a:solidFill>
                  <a:srgbClr val="000000"/>
                </a:solidFill>
                <a:latin typeface="Bree Serif"/>
                <a:ea typeface="Bree Serif"/>
                <a:cs typeface="Bree Serif"/>
                <a:sym typeface="Bree Serif"/>
              </a:rPr>
              <a:t>Tes Fisik : Senin, 26 Mei 2025</a:t>
            </a:r>
          </a:p>
        </p:txBody>
      </p:sp>
      <p:grpSp>
        <p:nvGrpSpPr>
          <p:cNvPr id="22" name="Group 22"/>
          <p:cNvGrpSpPr/>
          <p:nvPr/>
        </p:nvGrpSpPr>
        <p:grpSpPr>
          <a:xfrm>
            <a:off x="718471" y="7020214"/>
            <a:ext cx="8301145" cy="1142072"/>
            <a:chOff x="0" y="0"/>
            <a:chExt cx="11068193" cy="1522763"/>
          </a:xfrm>
        </p:grpSpPr>
        <p:grpSp>
          <p:nvGrpSpPr>
            <p:cNvPr id="23" name="Group 23"/>
            <p:cNvGrpSpPr/>
            <p:nvPr/>
          </p:nvGrpSpPr>
          <p:grpSpPr>
            <a:xfrm>
              <a:off x="0" y="128523"/>
              <a:ext cx="9966913" cy="1394240"/>
              <a:chOff x="0" y="0"/>
              <a:chExt cx="1968773" cy="275405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0" y="0"/>
                <a:ext cx="1968773" cy="275405"/>
              </a:xfrm>
              <a:custGeom>
                <a:avLst/>
                <a:gdLst/>
                <a:ahLst/>
                <a:cxnLst/>
                <a:rect l="l" t="t" r="r" b="b"/>
                <a:pathLst>
                  <a:path w="1968773" h="275405">
                    <a:moveTo>
                      <a:pt x="52820" y="0"/>
                    </a:moveTo>
                    <a:lnTo>
                      <a:pt x="1915953" y="0"/>
                    </a:lnTo>
                    <a:cubicBezTo>
                      <a:pt x="1929962" y="0"/>
                      <a:pt x="1943397" y="5565"/>
                      <a:pt x="1953302" y="15471"/>
                    </a:cubicBezTo>
                    <a:cubicBezTo>
                      <a:pt x="1963208" y="25376"/>
                      <a:pt x="1968773" y="38811"/>
                      <a:pt x="1968773" y="52820"/>
                    </a:cubicBezTo>
                    <a:lnTo>
                      <a:pt x="1968773" y="222586"/>
                    </a:lnTo>
                    <a:cubicBezTo>
                      <a:pt x="1968773" y="236594"/>
                      <a:pt x="1963208" y="250029"/>
                      <a:pt x="1953302" y="259935"/>
                    </a:cubicBezTo>
                    <a:cubicBezTo>
                      <a:pt x="1943397" y="269841"/>
                      <a:pt x="1929962" y="275405"/>
                      <a:pt x="1915953" y="275405"/>
                    </a:cubicBezTo>
                    <a:lnTo>
                      <a:pt x="52820" y="275405"/>
                    </a:lnTo>
                    <a:cubicBezTo>
                      <a:pt x="38811" y="275405"/>
                      <a:pt x="25376" y="269841"/>
                      <a:pt x="15471" y="259935"/>
                    </a:cubicBezTo>
                    <a:cubicBezTo>
                      <a:pt x="5565" y="250029"/>
                      <a:pt x="0" y="236594"/>
                      <a:pt x="0" y="222586"/>
                    </a:cubicBezTo>
                    <a:lnTo>
                      <a:pt x="0" y="52820"/>
                    </a:lnTo>
                    <a:cubicBezTo>
                      <a:pt x="0" y="38811"/>
                      <a:pt x="5565" y="25376"/>
                      <a:pt x="15471" y="15471"/>
                    </a:cubicBezTo>
                    <a:cubicBezTo>
                      <a:pt x="25376" y="5565"/>
                      <a:pt x="38811" y="0"/>
                      <a:pt x="52820" y="0"/>
                    </a:cubicBezTo>
                    <a:close/>
                  </a:path>
                </a:pathLst>
              </a:custGeom>
              <a:solidFill>
                <a:srgbClr val="FEF4A7"/>
              </a:solidFill>
            </p:spPr>
          </p:sp>
          <p:sp>
            <p:nvSpPr>
              <p:cNvPr id="25" name="TextBox 25"/>
              <p:cNvSpPr txBox="1"/>
              <p:nvPr/>
            </p:nvSpPr>
            <p:spPr>
              <a:xfrm>
                <a:off x="0" y="-47625"/>
                <a:ext cx="1968773" cy="32303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26" name="Freeform 26"/>
            <p:cNvSpPr/>
            <p:nvPr/>
          </p:nvSpPr>
          <p:spPr>
            <a:xfrm>
              <a:off x="12614" y="0"/>
              <a:ext cx="802049" cy="1154028"/>
            </a:xfrm>
            <a:custGeom>
              <a:avLst/>
              <a:gdLst/>
              <a:ahLst/>
              <a:cxnLst/>
              <a:rect l="l" t="t" r="r" b="b"/>
              <a:pathLst>
                <a:path w="802049" h="1154028">
                  <a:moveTo>
                    <a:pt x="0" y="0"/>
                  </a:moveTo>
                  <a:lnTo>
                    <a:pt x="802049" y="0"/>
                  </a:lnTo>
                  <a:lnTo>
                    <a:pt x="802049" y="1154028"/>
                  </a:lnTo>
                  <a:lnTo>
                    <a:pt x="0" y="11540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  <p:sp>
          <p:nvSpPr>
            <p:cNvPr id="27" name="TextBox 27"/>
            <p:cNvSpPr txBox="1"/>
            <p:nvPr/>
          </p:nvSpPr>
          <p:spPr>
            <a:xfrm>
              <a:off x="1101280" y="138660"/>
              <a:ext cx="9966913" cy="62272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920"/>
                </a:lnSpc>
              </a:pPr>
              <a:r>
                <a:rPr lang="en-US" sz="2800">
                  <a:solidFill>
                    <a:srgbClr val="000000"/>
                  </a:solidFill>
                  <a:latin typeface="Bree Serif"/>
                  <a:ea typeface="Bree Serif"/>
                  <a:cs typeface="Bree Serif"/>
                  <a:sym typeface="Bree Serif"/>
                </a:rPr>
                <a:t>Pengumuman</a:t>
              </a:r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1101280" y="704232"/>
              <a:ext cx="9966913" cy="62272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920"/>
                </a:lnSpc>
              </a:pPr>
              <a:r>
                <a:rPr lang="en-US" sz="2800">
                  <a:solidFill>
                    <a:srgbClr val="000000"/>
                  </a:solidFill>
                  <a:latin typeface="Bree Serif"/>
                  <a:ea typeface="Bree Serif"/>
                  <a:cs typeface="Bree Serif"/>
                  <a:sym typeface="Bree Serif"/>
                </a:rPr>
                <a:t>Selasa, 3 Juni 2025</a:t>
              </a:r>
            </a:p>
          </p:txBody>
        </p:sp>
      </p:grpSp>
      <p:sp>
        <p:nvSpPr>
          <p:cNvPr id="29" name="Freeform 29"/>
          <p:cNvSpPr/>
          <p:nvPr/>
        </p:nvSpPr>
        <p:spPr>
          <a:xfrm rot="468083">
            <a:off x="12271211" y="2674931"/>
            <a:ext cx="6272407" cy="6425001"/>
          </a:xfrm>
          <a:custGeom>
            <a:avLst/>
            <a:gdLst/>
            <a:ahLst/>
            <a:cxnLst/>
            <a:rect l="l" t="t" r="r" b="b"/>
            <a:pathLst>
              <a:path w="6272407" h="6425001">
                <a:moveTo>
                  <a:pt x="0" y="0"/>
                </a:moveTo>
                <a:lnTo>
                  <a:pt x="6272406" y="0"/>
                </a:lnTo>
                <a:lnTo>
                  <a:pt x="6272406" y="6425001"/>
                </a:lnTo>
                <a:lnTo>
                  <a:pt x="0" y="642500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0" name="Freeform 30"/>
          <p:cNvSpPr/>
          <p:nvPr/>
        </p:nvSpPr>
        <p:spPr>
          <a:xfrm>
            <a:off x="8473527" y="1943100"/>
            <a:ext cx="5575554" cy="8229600"/>
          </a:xfrm>
          <a:custGeom>
            <a:avLst/>
            <a:gdLst/>
            <a:ahLst/>
            <a:cxnLst/>
            <a:rect l="l" t="t" r="r" b="b"/>
            <a:pathLst>
              <a:path w="5575554" h="8229600">
                <a:moveTo>
                  <a:pt x="0" y="0"/>
                </a:moveTo>
                <a:lnTo>
                  <a:pt x="5575554" y="0"/>
                </a:lnTo>
                <a:lnTo>
                  <a:pt x="557555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31" name="TextBox 31"/>
          <p:cNvSpPr txBox="1"/>
          <p:nvPr/>
        </p:nvSpPr>
        <p:spPr>
          <a:xfrm>
            <a:off x="1544431" y="481131"/>
            <a:ext cx="7475184" cy="4813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920"/>
              </a:lnSpc>
            </a:pPr>
            <a:r>
              <a:rPr lang="en-US" sz="2800">
                <a:solidFill>
                  <a:srgbClr val="000000"/>
                </a:solidFill>
                <a:latin typeface="Bree Serif"/>
                <a:ea typeface="Bree Serif"/>
                <a:cs typeface="Bree Serif"/>
                <a:sym typeface="Bree Serif"/>
              </a:rPr>
              <a:t>Pendaftaran SPMB Jalur KKO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8612750" y="872674"/>
            <a:ext cx="9269452" cy="13865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14"/>
              </a:lnSpc>
            </a:pPr>
            <a:r>
              <a:rPr lang="en-US" sz="6964" b="1">
                <a:solidFill>
                  <a:srgbClr val="0171D3"/>
                </a:solidFill>
                <a:latin typeface="Ahkio Heavy"/>
                <a:ea typeface="Ahkio Heavy"/>
                <a:cs typeface="Ahkio Heavy"/>
                <a:sym typeface="Ahkio Heavy"/>
              </a:rPr>
              <a:t>JADWAL PELAKSANAAN</a:t>
            </a:r>
          </a:p>
          <a:p>
            <a:pPr algn="ctr">
              <a:lnSpc>
                <a:spcPts val="5014"/>
              </a:lnSpc>
            </a:pPr>
            <a:r>
              <a:rPr lang="en-US" sz="6964" b="1">
                <a:solidFill>
                  <a:srgbClr val="0171D3"/>
                </a:solidFill>
                <a:latin typeface="Ahkio Heavy"/>
                <a:ea typeface="Ahkio Heavy"/>
                <a:cs typeface="Ahkio Heavy"/>
                <a:sym typeface="Ahkio Heavy"/>
              </a:rPr>
              <a:t>JALUR KKO</a:t>
            </a:r>
          </a:p>
        </p:txBody>
      </p:sp>
      <p:grpSp>
        <p:nvGrpSpPr>
          <p:cNvPr id="33" name="Group 33"/>
          <p:cNvGrpSpPr/>
          <p:nvPr/>
        </p:nvGrpSpPr>
        <p:grpSpPr>
          <a:xfrm>
            <a:off x="718471" y="8145037"/>
            <a:ext cx="8301145" cy="1552270"/>
            <a:chOff x="0" y="0"/>
            <a:chExt cx="11068193" cy="2069694"/>
          </a:xfrm>
        </p:grpSpPr>
        <p:grpSp>
          <p:nvGrpSpPr>
            <p:cNvPr id="34" name="Group 34"/>
            <p:cNvGrpSpPr/>
            <p:nvPr/>
          </p:nvGrpSpPr>
          <p:grpSpPr>
            <a:xfrm>
              <a:off x="0" y="128523"/>
              <a:ext cx="9966913" cy="1941171"/>
              <a:chOff x="0" y="0"/>
              <a:chExt cx="1968773" cy="383441"/>
            </a:xfrm>
          </p:grpSpPr>
          <p:sp>
            <p:nvSpPr>
              <p:cNvPr id="35" name="Freeform 35"/>
              <p:cNvSpPr/>
              <p:nvPr/>
            </p:nvSpPr>
            <p:spPr>
              <a:xfrm>
                <a:off x="0" y="0"/>
                <a:ext cx="1968773" cy="383441"/>
              </a:xfrm>
              <a:custGeom>
                <a:avLst/>
                <a:gdLst/>
                <a:ahLst/>
                <a:cxnLst/>
                <a:rect l="l" t="t" r="r" b="b"/>
                <a:pathLst>
                  <a:path w="1968773" h="383441">
                    <a:moveTo>
                      <a:pt x="52820" y="0"/>
                    </a:moveTo>
                    <a:lnTo>
                      <a:pt x="1915953" y="0"/>
                    </a:lnTo>
                    <a:cubicBezTo>
                      <a:pt x="1929962" y="0"/>
                      <a:pt x="1943397" y="5565"/>
                      <a:pt x="1953302" y="15471"/>
                    </a:cubicBezTo>
                    <a:cubicBezTo>
                      <a:pt x="1963208" y="25376"/>
                      <a:pt x="1968773" y="38811"/>
                      <a:pt x="1968773" y="52820"/>
                    </a:cubicBezTo>
                    <a:lnTo>
                      <a:pt x="1968773" y="330621"/>
                    </a:lnTo>
                    <a:cubicBezTo>
                      <a:pt x="1968773" y="344630"/>
                      <a:pt x="1963208" y="358065"/>
                      <a:pt x="1953302" y="367971"/>
                    </a:cubicBezTo>
                    <a:cubicBezTo>
                      <a:pt x="1943397" y="377876"/>
                      <a:pt x="1929962" y="383441"/>
                      <a:pt x="1915953" y="383441"/>
                    </a:cubicBezTo>
                    <a:lnTo>
                      <a:pt x="52820" y="383441"/>
                    </a:lnTo>
                    <a:cubicBezTo>
                      <a:pt x="38811" y="383441"/>
                      <a:pt x="25376" y="377876"/>
                      <a:pt x="15471" y="367971"/>
                    </a:cubicBezTo>
                    <a:cubicBezTo>
                      <a:pt x="5565" y="358065"/>
                      <a:pt x="0" y="344630"/>
                      <a:pt x="0" y="330621"/>
                    </a:cubicBezTo>
                    <a:lnTo>
                      <a:pt x="0" y="52820"/>
                    </a:lnTo>
                    <a:cubicBezTo>
                      <a:pt x="0" y="38811"/>
                      <a:pt x="5565" y="25376"/>
                      <a:pt x="15471" y="15471"/>
                    </a:cubicBezTo>
                    <a:cubicBezTo>
                      <a:pt x="25376" y="5565"/>
                      <a:pt x="38811" y="0"/>
                      <a:pt x="52820" y="0"/>
                    </a:cubicBezTo>
                    <a:close/>
                  </a:path>
                </a:pathLst>
              </a:custGeom>
              <a:solidFill>
                <a:srgbClr val="FEF4A7"/>
              </a:solidFill>
            </p:spPr>
          </p:sp>
          <p:sp>
            <p:nvSpPr>
              <p:cNvPr id="36" name="TextBox 36"/>
              <p:cNvSpPr txBox="1"/>
              <p:nvPr/>
            </p:nvSpPr>
            <p:spPr>
              <a:xfrm>
                <a:off x="0" y="-47625"/>
                <a:ext cx="1968773" cy="43106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37" name="Freeform 37"/>
            <p:cNvSpPr/>
            <p:nvPr/>
          </p:nvSpPr>
          <p:spPr>
            <a:xfrm>
              <a:off x="12614" y="0"/>
              <a:ext cx="802049" cy="1154028"/>
            </a:xfrm>
            <a:custGeom>
              <a:avLst/>
              <a:gdLst/>
              <a:ahLst/>
              <a:cxnLst/>
              <a:rect l="l" t="t" r="r" b="b"/>
              <a:pathLst>
                <a:path w="802049" h="1154028">
                  <a:moveTo>
                    <a:pt x="0" y="0"/>
                  </a:moveTo>
                  <a:lnTo>
                    <a:pt x="802049" y="0"/>
                  </a:lnTo>
                  <a:lnTo>
                    <a:pt x="802049" y="1154028"/>
                  </a:lnTo>
                  <a:lnTo>
                    <a:pt x="0" y="11540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  <p:sp>
          <p:nvSpPr>
            <p:cNvPr id="38" name="TextBox 38"/>
            <p:cNvSpPr txBox="1"/>
            <p:nvPr/>
          </p:nvSpPr>
          <p:spPr>
            <a:xfrm>
              <a:off x="1101280" y="138660"/>
              <a:ext cx="9966913" cy="62272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920"/>
                </a:lnSpc>
              </a:pPr>
              <a:r>
                <a:rPr lang="en-US" sz="2800">
                  <a:solidFill>
                    <a:srgbClr val="000000"/>
                  </a:solidFill>
                  <a:latin typeface="Bree Serif"/>
                  <a:ea typeface="Bree Serif"/>
                  <a:cs typeface="Bree Serif"/>
                  <a:sym typeface="Bree Serif"/>
                </a:rPr>
                <a:t>Daftar Ulang</a:t>
              </a:r>
            </a:p>
          </p:txBody>
        </p:sp>
        <p:sp>
          <p:nvSpPr>
            <p:cNvPr id="39" name="TextBox 39"/>
            <p:cNvSpPr txBox="1"/>
            <p:nvPr/>
          </p:nvSpPr>
          <p:spPr>
            <a:xfrm>
              <a:off x="1101280" y="704232"/>
              <a:ext cx="9966913" cy="62272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920"/>
                </a:lnSpc>
              </a:pPr>
              <a:r>
                <a:rPr lang="en-US" sz="2800">
                  <a:solidFill>
                    <a:srgbClr val="000000"/>
                  </a:solidFill>
                  <a:latin typeface="Bree Serif"/>
                  <a:ea typeface="Bree Serif"/>
                  <a:cs typeface="Bree Serif"/>
                  <a:sym typeface="Bree Serif"/>
                </a:rPr>
                <a:t>Selasa S.d Rabu</a:t>
              </a:r>
            </a:p>
          </p:txBody>
        </p:sp>
        <p:sp>
          <p:nvSpPr>
            <p:cNvPr id="40" name="TextBox 40"/>
            <p:cNvSpPr txBox="1"/>
            <p:nvPr/>
          </p:nvSpPr>
          <p:spPr>
            <a:xfrm>
              <a:off x="1101280" y="1307903"/>
              <a:ext cx="9966913" cy="62272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920"/>
                </a:lnSpc>
              </a:pPr>
              <a:r>
                <a:rPr lang="en-US" sz="2800">
                  <a:solidFill>
                    <a:srgbClr val="000000"/>
                  </a:solidFill>
                  <a:latin typeface="Bree Serif"/>
                  <a:ea typeface="Bree Serif"/>
                  <a:cs typeface="Bree Serif"/>
                  <a:sym typeface="Bree Serif"/>
                </a:rPr>
                <a:t>3 Juni 2025 s.d 4 Juni 2025</a:t>
              </a:r>
            </a:p>
          </p:txBody>
        </p:sp>
      </p:grpSp>
      <p:grpSp>
        <p:nvGrpSpPr>
          <p:cNvPr id="41" name="Group 41"/>
          <p:cNvGrpSpPr/>
          <p:nvPr/>
        </p:nvGrpSpPr>
        <p:grpSpPr>
          <a:xfrm>
            <a:off x="727932" y="1867189"/>
            <a:ext cx="8301145" cy="1535179"/>
            <a:chOff x="0" y="0"/>
            <a:chExt cx="11068193" cy="2046905"/>
          </a:xfrm>
        </p:grpSpPr>
        <p:grpSp>
          <p:nvGrpSpPr>
            <p:cNvPr id="42" name="Group 42"/>
            <p:cNvGrpSpPr/>
            <p:nvPr/>
          </p:nvGrpSpPr>
          <p:grpSpPr>
            <a:xfrm>
              <a:off x="0" y="128523"/>
              <a:ext cx="9966913" cy="1918382"/>
              <a:chOff x="0" y="0"/>
              <a:chExt cx="1968773" cy="378940"/>
            </a:xfrm>
          </p:grpSpPr>
          <p:sp>
            <p:nvSpPr>
              <p:cNvPr id="43" name="Freeform 43"/>
              <p:cNvSpPr/>
              <p:nvPr/>
            </p:nvSpPr>
            <p:spPr>
              <a:xfrm>
                <a:off x="0" y="0"/>
                <a:ext cx="1968773" cy="378940"/>
              </a:xfrm>
              <a:custGeom>
                <a:avLst/>
                <a:gdLst/>
                <a:ahLst/>
                <a:cxnLst/>
                <a:rect l="l" t="t" r="r" b="b"/>
                <a:pathLst>
                  <a:path w="1968773" h="378940">
                    <a:moveTo>
                      <a:pt x="52820" y="0"/>
                    </a:moveTo>
                    <a:lnTo>
                      <a:pt x="1915953" y="0"/>
                    </a:lnTo>
                    <a:cubicBezTo>
                      <a:pt x="1929962" y="0"/>
                      <a:pt x="1943397" y="5565"/>
                      <a:pt x="1953302" y="15471"/>
                    </a:cubicBezTo>
                    <a:cubicBezTo>
                      <a:pt x="1963208" y="25376"/>
                      <a:pt x="1968773" y="38811"/>
                      <a:pt x="1968773" y="52820"/>
                    </a:cubicBezTo>
                    <a:lnTo>
                      <a:pt x="1968773" y="326120"/>
                    </a:lnTo>
                    <a:cubicBezTo>
                      <a:pt x="1968773" y="340129"/>
                      <a:pt x="1963208" y="353563"/>
                      <a:pt x="1953302" y="363469"/>
                    </a:cubicBezTo>
                    <a:cubicBezTo>
                      <a:pt x="1943397" y="373375"/>
                      <a:pt x="1929962" y="378940"/>
                      <a:pt x="1915953" y="378940"/>
                    </a:cubicBezTo>
                    <a:lnTo>
                      <a:pt x="52820" y="378940"/>
                    </a:lnTo>
                    <a:cubicBezTo>
                      <a:pt x="38811" y="378940"/>
                      <a:pt x="25376" y="373375"/>
                      <a:pt x="15471" y="363469"/>
                    </a:cubicBezTo>
                    <a:cubicBezTo>
                      <a:pt x="5565" y="353563"/>
                      <a:pt x="0" y="340129"/>
                      <a:pt x="0" y="326120"/>
                    </a:cubicBezTo>
                    <a:lnTo>
                      <a:pt x="0" y="52820"/>
                    </a:lnTo>
                    <a:cubicBezTo>
                      <a:pt x="0" y="38811"/>
                      <a:pt x="5565" y="25376"/>
                      <a:pt x="15471" y="15471"/>
                    </a:cubicBezTo>
                    <a:cubicBezTo>
                      <a:pt x="25376" y="5565"/>
                      <a:pt x="38811" y="0"/>
                      <a:pt x="52820" y="0"/>
                    </a:cubicBezTo>
                    <a:close/>
                  </a:path>
                </a:pathLst>
              </a:custGeom>
              <a:solidFill>
                <a:srgbClr val="FEF4A7"/>
              </a:solidFill>
            </p:spPr>
          </p:sp>
          <p:sp>
            <p:nvSpPr>
              <p:cNvPr id="44" name="TextBox 44"/>
              <p:cNvSpPr txBox="1"/>
              <p:nvPr/>
            </p:nvSpPr>
            <p:spPr>
              <a:xfrm>
                <a:off x="0" y="-47625"/>
                <a:ext cx="1968773" cy="42656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45" name="Freeform 45"/>
            <p:cNvSpPr/>
            <p:nvPr/>
          </p:nvSpPr>
          <p:spPr>
            <a:xfrm>
              <a:off x="12614" y="0"/>
              <a:ext cx="802049" cy="1154028"/>
            </a:xfrm>
            <a:custGeom>
              <a:avLst/>
              <a:gdLst/>
              <a:ahLst/>
              <a:cxnLst/>
              <a:rect l="l" t="t" r="r" b="b"/>
              <a:pathLst>
                <a:path w="802049" h="1154028">
                  <a:moveTo>
                    <a:pt x="0" y="0"/>
                  </a:moveTo>
                  <a:lnTo>
                    <a:pt x="802049" y="0"/>
                  </a:lnTo>
                  <a:lnTo>
                    <a:pt x="802049" y="1154028"/>
                  </a:lnTo>
                  <a:lnTo>
                    <a:pt x="0" y="11540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  <p:sp>
          <p:nvSpPr>
            <p:cNvPr id="46" name="TextBox 46"/>
            <p:cNvSpPr txBox="1"/>
            <p:nvPr/>
          </p:nvSpPr>
          <p:spPr>
            <a:xfrm>
              <a:off x="1101280" y="138660"/>
              <a:ext cx="9966913" cy="62272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920"/>
                </a:lnSpc>
              </a:pPr>
              <a:r>
                <a:rPr lang="en-US" sz="2800">
                  <a:solidFill>
                    <a:srgbClr val="000000"/>
                  </a:solidFill>
                  <a:latin typeface="Bree Serif"/>
                  <a:ea typeface="Bree Serif"/>
                  <a:cs typeface="Bree Serif"/>
                  <a:sym typeface="Bree Serif"/>
                </a:rPr>
                <a:t>Verifikasi, Validasi &amp; Penilaian Piagam</a:t>
              </a:r>
            </a:p>
          </p:txBody>
        </p:sp>
        <p:sp>
          <p:nvSpPr>
            <p:cNvPr id="47" name="TextBox 47"/>
            <p:cNvSpPr txBox="1"/>
            <p:nvPr/>
          </p:nvSpPr>
          <p:spPr>
            <a:xfrm>
              <a:off x="1101280" y="747778"/>
              <a:ext cx="9966913" cy="62272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920"/>
                </a:lnSpc>
              </a:pPr>
              <a:r>
                <a:rPr lang="en-US" sz="2800">
                  <a:solidFill>
                    <a:srgbClr val="000000"/>
                  </a:solidFill>
                  <a:latin typeface="Bree Serif"/>
                  <a:ea typeface="Bree Serif"/>
                  <a:cs typeface="Bree Serif"/>
                  <a:sym typeface="Bree Serif"/>
                </a:rPr>
                <a:t>Senin s.d Jumat</a:t>
              </a:r>
            </a:p>
          </p:txBody>
        </p:sp>
        <p:sp>
          <p:nvSpPr>
            <p:cNvPr id="48" name="TextBox 48"/>
            <p:cNvSpPr txBox="1"/>
            <p:nvPr/>
          </p:nvSpPr>
          <p:spPr>
            <a:xfrm>
              <a:off x="1101280" y="1351450"/>
              <a:ext cx="9966913" cy="62272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920"/>
                </a:lnSpc>
              </a:pPr>
              <a:r>
                <a:rPr lang="en-US" sz="2800">
                  <a:solidFill>
                    <a:srgbClr val="000000"/>
                  </a:solidFill>
                  <a:latin typeface="Bree Serif"/>
                  <a:ea typeface="Bree Serif"/>
                  <a:cs typeface="Bree Serif"/>
                  <a:sym typeface="Bree Serif"/>
                </a:rPr>
                <a:t>5 Mei 2025 s.d 16 Mei 2025</a:t>
              </a:r>
            </a:p>
          </p:txBody>
        </p:sp>
      </p:grpSp>
      <p:grpSp>
        <p:nvGrpSpPr>
          <p:cNvPr id="49" name="Group 49"/>
          <p:cNvGrpSpPr/>
          <p:nvPr/>
        </p:nvGrpSpPr>
        <p:grpSpPr>
          <a:xfrm>
            <a:off x="718471" y="3402368"/>
            <a:ext cx="8301145" cy="1535179"/>
            <a:chOff x="0" y="0"/>
            <a:chExt cx="11068193" cy="2046905"/>
          </a:xfrm>
        </p:grpSpPr>
        <p:grpSp>
          <p:nvGrpSpPr>
            <p:cNvPr id="50" name="Group 50"/>
            <p:cNvGrpSpPr/>
            <p:nvPr/>
          </p:nvGrpSpPr>
          <p:grpSpPr>
            <a:xfrm>
              <a:off x="0" y="128523"/>
              <a:ext cx="9966913" cy="1918382"/>
              <a:chOff x="0" y="0"/>
              <a:chExt cx="1968773" cy="378940"/>
            </a:xfrm>
          </p:grpSpPr>
          <p:sp>
            <p:nvSpPr>
              <p:cNvPr id="51" name="Freeform 51"/>
              <p:cNvSpPr/>
              <p:nvPr/>
            </p:nvSpPr>
            <p:spPr>
              <a:xfrm>
                <a:off x="0" y="0"/>
                <a:ext cx="1968773" cy="378940"/>
              </a:xfrm>
              <a:custGeom>
                <a:avLst/>
                <a:gdLst/>
                <a:ahLst/>
                <a:cxnLst/>
                <a:rect l="l" t="t" r="r" b="b"/>
                <a:pathLst>
                  <a:path w="1968773" h="378940">
                    <a:moveTo>
                      <a:pt x="52820" y="0"/>
                    </a:moveTo>
                    <a:lnTo>
                      <a:pt x="1915953" y="0"/>
                    </a:lnTo>
                    <a:cubicBezTo>
                      <a:pt x="1929962" y="0"/>
                      <a:pt x="1943397" y="5565"/>
                      <a:pt x="1953302" y="15471"/>
                    </a:cubicBezTo>
                    <a:cubicBezTo>
                      <a:pt x="1963208" y="25376"/>
                      <a:pt x="1968773" y="38811"/>
                      <a:pt x="1968773" y="52820"/>
                    </a:cubicBezTo>
                    <a:lnTo>
                      <a:pt x="1968773" y="326120"/>
                    </a:lnTo>
                    <a:cubicBezTo>
                      <a:pt x="1968773" y="340129"/>
                      <a:pt x="1963208" y="353563"/>
                      <a:pt x="1953302" y="363469"/>
                    </a:cubicBezTo>
                    <a:cubicBezTo>
                      <a:pt x="1943397" y="373375"/>
                      <a:pt x="1929962" y="378940"/>
                      <a:pt x="1915953" y="378940"/>
                    </a:cubicBezTo>
                    <a:lnTo>
                      <a:pt x="52820" y="378940"/>
                    </a:lnTo>
                    <a:cubicBezTo>
                      <a:pt x="38811" y="378940"/>
                      <a:pt x="25376" y="373375"/>
                      <a:pt x="15471" y="363469"/>
                    </a:cubicBezTo>
                    <a:cubicBezTo>
                      <a:pt x="5565" y="353563"/>
                      <a:pt x="0" y="340129"/>
                      <a:pt x="0" y="326120"/>
                    </a:cubicBezTo>
                    <a:lnTo>
                      <a:pt x="0" y="52820"/>
                    </a:lnTo>
                    <a:cubicBezTo>
                      <a:pt x="0" y="38811"/>
                      <a:pt x="5565" y="25376"/>
                      <a:pt x="15471" y="15471"/>
                    </a:cubicBezTo>
                    <a:cubicBezTo>
                      <a:pt x="25376" y="5565"/>
                      <a:pt x="38811" y="0"/>
                      <a:pt x="52820" y="0"/>
                    </a:cubicBezTo>
                    <a:close/>
                  </a:path>
                </a:pathLst>
              </a:custGeom>
              <a:solidFill>
                <a:srgbClr val="FEF4A7"/>
              </a:solidFill>
            </p:spPr>
          </p:sp>
          <p:sp>
            <p:nvSpPr>
              <p:cNvPr id="52" name="TextBox 52"/>
              <p:cNvSpPr txBox="1"/>
              <p:nvPr/>
            </p:nvSpPr>
            <p:spPr>
              <a:xfrm>
                <a:off x="0" y="-47625"/>
                <a:ext cx="1968773" cy="42656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53" name="Freeform 53"/>
            <p:cNvSpPr/>
            <p:nvPr/>
          </p:nvSpPr>
          <p:spPr>
            <a:xfrm>
              <a:off x="12614" y="0"/>
              <a:ext cx="802049" cy="1154028"/>
            </a:xfrm>
            <a:custGeom>
              <a:avLst/>
              <a:gdLst/>
              <a:ahLst/>
              <a:cxnLst/>
              <a:rect l="l" t="t" r="r" b="b"/>
              <a:pathLst>
                <a:path w="802049" h="1154028">
                  <a:moveTo>
                    <a:pt x="0" y="0"/>
                  </a:moveTo>
                  <a:lnTo>
                    <a:pt x="802049" y="0"/>
                  </a:lnTo>
                  <a:lnTo>
                    <a:pt x="802049" y="1154028"/>
                  </a:lnTo>
                  <a:lnTo>
                    <a:pt x="0" y="11540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  <p:sp>
          <p:nvSpPr>
            <p:cNvPr id="54" name="TextBox 54"/>
            <p:cNvSpPr txBox="1"/>
            <p:nvPr/>
          </p:nvSpPr>
          <p:spPr>
            <a:xfrm>
              <a:off x="1101280" y="138660"/>
              <a:ext cx="9966913" cy="62272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920"/>
                </a:lnSpc>
              </a:pPr>
              <a:r>
                <a:rPr lang="en-US" sz="2800">
                  <a:solidFill>
                    <a:srgbClr val="000000"/>
                  </a:solidFill>
                  <a:latin typeface="Bree Serif"/>
                  <a:ea typeface="Bree Serif"/>
                  <a:cs typeface="Bree Serif"/>
                  <a:sym typeface="Bree Serif"/>
                </a:rPr>
                <a:t>Pengumpulan &amp; Verifikasi Berkas</a:t>
              </a:r>
            </a:p>
          </p:txBody>
        </p:sp>
        <p:sp>
          <p:nvSpPr>
            <p:cNvPr id="55" name="TextBox 55"/>
            <p:cNvSpPr txBox="1"/>
            <p:nvPr/>
          </p:nvSpPr>
          <p:spPr>
            <a:xfrm>
              <a:off x="1101280" y="747778"/>
              <a:ext cx="9966913" cy="62272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920"/>
                </a:lnSpc>
              </a:pPr>
              <a:r>
                <a:rPr lang="en-US" sz="2800">
                  <a:solidFill>
                    <a:srgbClr val="000000"/>
                  </a:solidFill>
                  <a:latin typeface="Bree Serif"/>
                  <a:ea typeface="Bree Serif"/>
                  <a:cs typeface="Bree Serif"/>
                  <a:sym typeface="Bree Serif"/>
                </a:rPr>
                <a:t>Kamis &amp; Jumat</a:t>
              </a:r>
            </a:p>
          </p:txBody>
        </p:sp>
        <p:sp>
          <p:nvSpPr>
            <p:cNvPr id="56" name="TextBox 56"/>
            <p:cNvSpPr txBox="1"/>
            <p:nvPr/>
          </p:nvSpPr>
          <p:spPr>
            <a:xfrm>
              <a:off x="1101280" y="1351450"/>
              <a:ext cx="9966913" cy="62272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920"/>
                </a:lnSpc>
              </a:pPr>
              <a:r>
                <a:rPr lang="en-US" sz="2800">
                  <a:solidFill>
                    <a:srgbClr val="000000"/>
                  </a:solidFill>
                  <a:latin typeface="Bree Serif"/>
                  <a:ea typeface="Bree Serif"/>
                  <a:cs typeface="Bree Serif"/>
                  <a:sym typeface="Bree Serif"/>
                </a:rPr>
                <a:t>22 Mei 2025 s.d 23 Mei 2025</a:t>
              </a:r>
            </a:p>
          </p:txBody>
        </p:sp>
      </p:grpSp>
      <p:sp>
        <p:nvSpPr>
          <p:cNvPr id="57" name="TextBox 57"/>
          <p:cNvSpPr txBox="1"/>
          <p:nvPr/>
        </p:nvSpPr>
        <p:spPr>
          <a:xfrm>
            <a:off x="1544431" y="894200"/>
            <a:ext cx="7475184" cy="4813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920"/>
              </a:lnSpc>
            </a:pPr>
            <a:r>
              <a:rPr lang="en-US" sz="2800">
                <a:solidFill>
                  <a:srgbClr val="000000"/>
                </a:solidFill>
                <a:latin typeface="Bree Serif"/>
                <a:ea typeface="Bree Serif"/>
                <a:cs typeface="Bree Serif"/>
                <a:sym typeface="Bree Serif"/>
              </a:rPr>
              <a:t>Senin s.d Jumat</a:t>
            </a:r>
          </a:p>
        </p:txBody>
      </p:sp>
      <p:sp>
        <p:nvSpPr>
          <p:cNvPr id="58" name="TextBox 58"/>
          <p:cNvSpPr txBox="1"/>
          <p:nvPr/>
        </p:nvSpPr>
        <p:spPr>
          <a:xfrm>
            <a:off x="1544431" y="1318378"/>
            <a:ext cx="7475184" cy="4813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920"/>
              </a:lnSpc>
            </a:pPr>
            <a:r>
              <a:rPr lang="en-US" sz="2800">
                <a:solidFill>
                  <a:srgbClr val="000000"/>
                </a:solidFill>
                <a:latin typeface="Bree Serif"/>
                <a:ea typeface="Bree Serif"/>
                <a:cs typeface="Bree Serif"/>
                <a:sym typeface="Bree Serif"/>
              </a:rPr>
              <a:t>5 Mei 2025 s.d 23 Mei 2025</a:t>
            </a:r>
          </a:p>
        </p:txBody>
      </p:sp>
      <p:sp>
        <p:nvSpPr>
          <p:cNvPr id="59" name="TextBox 59"/>
          <p:cNvSpPr txBox="1"/>
          <p:nvPr/>
        </p:nvSpPr>
        <p:spPr>
          <a:xfrm>
            <a:off x="1544431" y="5926008"/>
            <a:ext cx="7475184" cy="4813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920"/>
              </a:lnSpc>
            </a:pPr>
            <a:r>
              <a:rPr lang="en-US" sz="2800">
                <a:solidFill>
                  <a:srgbClr val="000000"/>
                </a:solidFill>
                <a:latin typeface="Bree Serif"/>
                <a:ea typeface="Bree Serif"/>
                <a:cs typeface="Bree Serif"/>
                <a:sym typeface="Bree Serif"/>
              </a:rPr>
              <a:t>Tes Kecabangan : Selasa, 27 Mei 2025</a:t>
            </a:r>
          </a:p>
        </p:txBody>
      </p:sp>
      <p:sp>
        <p:nvSpPr>
          <p:cNvPr id="60" name="TextBox 60"/>
          <p:cNvSpPr txBox="1"/>
          <p:nvPr/>
        </p:nvSpPr>
        <p:spPr>
          <a:xfrm>
            <a:off x="1544431" y="6388287"/>
            <a:ext cx="7475184" cy="4813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920"/>
              </a:lnSpc>
            </a:pPr>
            <a:r>
              <a:rPr lang="en-US" sz="2800">
                <a:solidFill>
                  <a:srgbClr val="000000"/>
                </a:solidFill>
                <a:latin typeface="Bree Serif"/>
                <a:ea typeface="Bree Serif"/>
                <a:cs typeface="Bree Serif"/>
                <a:sym typeface="Bree Serif"/>
              </a:rPr>
              <a:t>Tes Akademik : Rabu, 28 Mei 2025</a:t>
            </a:r>
          </a:p>
        </p:txBody>
      </p: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A6A6A6">
                <a:alpha val="100000"/>
              </a:srgbClr>
            </a:gs>
            <a:gs pos="100000">
              <a:srgbClr val="FFFFFF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5975389" y="8524247"/>
            <a:ext cx="3322883" cy="4019366"/>
            <a:chOff x="0" y="0"/>
            <a:chExt cx="4430510" cy="5359155"/>
          </a:xfrm>
        </p:grpSpPr>
        <p:grpSp>
          <p:nvGrpSpPr>
            <p:cNvPr id="3" name="Group 3"/>
            <p:cNvGrpSpPr/>
            <p:nvPr/>
          </p:nvGrpSpPr>
          <p:grpSpPr>
            <a:xfrm>
              <a:off x="315710" y="0"/>
              <a:ext cx="4114800" cy="4114800"/>
              <a:chOff x="0" y="0"/>
              <a:chExt cx="812800" cy="8128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lnTo>
                      <a:pt x="812800" y="406400"/>
                    </a:lnTo>
                    <a:lnTo>
                      <a:pt x="406400" y="812800"/>
                    </a:lnTo>
                    <a:lnTo>
                      <a:pt x="0" y="4064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134B70"/>
              </a:solidFill>
            </p:spPr>
          </p:sp>
          <p:sp>
            <p:nvSpPr>
              <p:cNvPr id="5" name="TextBox 5"/>
              <p:cNvSpPr txBox="1"/>
              <p:nvPr/>
            </p:nvSpPr>
            <p:spPr>
              <a:xfrm>
                <a:off x="139700" y="92075"/>
                <a:ext cx="533400" cy="581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6" name="Group 6"/>
            <p:cNvGrpSpPr/>
            <p:nvPr/>
          </p:nvGrpSpPr>
          <p:grpSpPr>
            <a:xfrm>
              <a:off x="0" y="1244355"/>
              <a:ext cx="4114800" cy="4114800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lnTo>
                      <a:pt x="812800" y="406400"/>
                    </a:lnTo>
                    <a:lnTo>
                      <a:pt x="406400" y="812800"/>
                    </a:lnTo>
                    <a:lnTo>
                      <a:pt x="0" y="4064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508C9B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139700" y="92075"/>
                <a:ext cx="533400" cy="581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grpSp>
        <p:nvGrpSpPr>
          <p:cNvPr id="9" name="Group 9"/>
          <p:cNvGrpSpPr/>
          <p:nvPr/>
        </p:nvGrpSpPr>
        <p:grpSpPr>
          <a:xfrm>
            <a:off x="333486" y="107233"/>
            <a:ext cx="8140041" cy="10066571"/>
            <a:chOff x="0" y="0"/>
            <a:chExt cx="2143879" cy="2651278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143879" cy="2651278"/>
            </a:xfrm>
            <a:custGeom>
              <a:avLst/>
              <a:gdLst/>
              <a:ahLst/>
              <a:cxnLst/>
              <a:rect l="l" t="t" r="r" b="b"/>
              <a:pathLst>
                <a:path w="2143879" h="2651278">
                  <a:moveTo>
                    <a:pt x="48506" y="0"/>
                  </a:moveTo>
                  <a:lnTo>
                    <a:pt x="2095373" y="0"/>
                  </a:lnTo>
                  <a:cubicBezTo>
                    <a:pt x="2122162" y="0"/>
                    <a:pt x="2143879" y="21717"/>
                    <a:pt x="2143879" y="48506"/>
                  </a:cubicBezTo>
                  <a:lnTo>
                    <a:pt x="2143879" y="2602773"/>
                  </a:lnTo>
                  <a:cubicBezTo>
                    <a:pt x="2143879" y="2629561"/>
                    <a:pt x="2122162" y="2651278"/>
                    <a:pt x="2095373" y="2651278"/>
                  </a:cubicBezTo>
                  <a:lnTo>
                    <a:pt x="48506" y="2651278"/>
                  </a:lnTo>
                  <a:cubicBezTo>
                    <a:pt x="21717" y="2651278"/>
                    <a:pt x="0" y="2629561"/>
                    <a:pt x="0" y="2602773"/>
                  </a:cubicBezTo>
                  <a:lnTo>
                    <a:pt x="0" y="48506"/>
                  </a:lnTo>
                  <a:cubicBezTo>
                    <a:pt x="0" y="21717"/>
                    <a:pt x="21717" y="0"/>
                    <a:pt x="48506" y="0"/>
                  </a:cubicBezTo>
                  <a:close/>
                </a:path>
              </a:pathLst>
            </a:custGeom>
            <a:solidFill>
              <a:srgbClr val="134B70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47625"/>
              <a:ext cx="2143879" cy="26989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718471" y="4801817"/>
            <a:ext cx="8301145" cy="1142072"/>
            <a:chOff x="0" y="0"/>
            <a:chExt cx="11068193" cy="1522763"/>
          </a:xfrm>
        </p:grpSpPr>
        <p:grpSp>
          <p:nvGrpSpPr>
            <p:cNvPr id="20" name="Group 20"/>
            <p:cNvGrpSpPr/>
            <p:nvPr/>
          </p:nvGrpSpPr>
          <p:grpSpPr>
            <a:xfrm>
              <a:off x="0" y="128523"/>
              <a:ext cx="9966913" cy="1394240"/>
              <a:chOff x="0" y="0"/>
              <a:chExt cx="1968773" cy="275405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1968773" cy="275405"/>
              </a:xfrm>
              <a:custGeom>
                <a:avLst/>
                <a:gdLst/>
                <a:ahLst/>
                <a:cxnLst/>
                <a:rect l="l" t="t" r="r" b="b"/>
                <a:pathLst>
                  <a:path w="1968773" h="275405">
                    <a:moveTo>
                      <a:pt x="52820" y="0"/>
                    </a:moveTo>
                    <a:lnTo>
                      <a:pt x="1915953" y="0"/>
                    </a:lnTo>
                    <a:cubicBezTo>
                      <a:pt x="1929962" y="0"/>
                      <a:pt x="1943397" y="5565"/>
                      <a:pt x="1953302" y="15471"/>
                    </a:cubicBezTo>
                    <a:cubicBezTo>
                      <a:pt x="1963208" y="25376"/>
                      <a:pt x="1968773" y="38811"/>
                      <a:pt x="1968773" y="52820"/>
                    </a:cubicBezTo>
                    <a:lnTo>
                      <a:pt x="1968773" y="222586"/>
                    </a:lnTo>
                    <a:cubicBezTo>
                      <a:pt x="1968773" y="236594"/>
                      <a:pt x="1963208" y="250029"/>
                      <a:pt x="1953302" y="259935"/>
                    </a:cubicBezTo>
                    <a:cubicBezTo>
                      <a:pt x="1943397" y="269841"/>
                      <a:pt x="1929962" y="275405"/>
                      <a:pt x="1915953" y="275405"/>
                    </a:cubicBezTo>
                    <a:lnTo>
                      <a:pt x="52820" y="275405"/>
                    </a:lnTo>
                    <a:cubicBezTo>
                      <a:pt x="38811" y="275405"/>
                      <a:pt x="25376" y="269841"/>
                      <a:pt x="15471" y="259935"/>
                    </a:cubicBezTo>
                    <a:cubicBezTo>
                      <a:pt x="5565" y="250029"/>
                      <a:pt x="0" y="236594"/>
                      <a:pt x="0" y="222586"/>
                    </a:cubicBezTo>
                    <a:lnTo>
                      <a:pt x="0" y="52820"/>
                    </a:lnTo>
                    <a:cubicBezTo>
                      <a:pt x="0" y="38811"/>
                      <a:pt x="5565" y="25376"/>
                      <a:pt x="15471" y="15471"/>
                    </a:cubicBezTo>
                    <a:cubicBezTo>
                      <a:pt x="25376" y="5565"/>
                      <a:pt x="38811" y="0"/>
                      <a:pt x="52820" y="0"/>
                    </a:cubicBezTo>
                    <a:close/>
                  </a:path>
                </a:pathLst>
              </a:custGeom>
              <a:solidFill>
                <a:srgbClr val="FEF4A7"/>
              </a:solidFill>
            </p:spPr>
          </p:sp>
          <p:sp>
            <p:nvSpPr>
              <p:cNvPr id="22" name="TextBox 22"/>
              <p:cNvSpPr txBox="1"/>
              <p:nvPr/>
            </p:nvSpPr>
            <p:spPr>
              <a:xfrm>
                <a:off x="0" y="-47625"/>
                <a:ext cx="1968773" cy="32303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23" name="Freeform 23"/>
            <p:cNvSpPr/>
            <p:nvPr/>
          </p:nvSpPr>
          <p:spPr>
            <a:xfrm>
              <a:off x="12614" y="0"/>
              <a:ext cx="802049" cy="1154028"/>
            </a:xfrm>
            <a:custGeom>
              <a:avLst/>
              <a:gdLst/>
              <a:ahLst/>
              <a:cxnLst/>
              <a:rect l="l" t="t" r="r" b="b"/>
              <a:pathLst>
                <a:path w="802049" h="1154028">
                  <a:moveTo>
                    <a:pt x="0" y="0"/>
                  </a:moveTo>
                  <a:lnTo>
                    <a:pt x="802049" y="0"/>
                  </a:lnTo>
                  <a:lnTo>
                    <a:pt x="802049" y="1154028"/>
                  </a:lnTo>
                  <a:lnTo>
                    <a:pt x="0" y="11540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  <p:sp>
          <p:nvSpPr>
            <p:cNvPr id="24" name="TextBox 24"/>
            <p:cNvSpPr txBox="1"/>
            <p:nvPr/>
          </p:nvSpPr>
          <p:spPr>
            <a:xfrm>
              <a:off x="1101280" y="142355"/>
              <a:ext cx="9966913" cy="62272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920"/>
                </a:lnSpc>
              </a:pPr>
              <a:r>
                <a:rPr lang="en-US" sz="2800">
                  <a:solidFill>
                    <a:srgbClr val="000000"/>
                  </a:solidFill>
                  <a:latin typeface="Bree Serif"/>
                  <a:ea typeface="Bree Serif"/>
                  <a:cs typeface="Bree Serif"/>
                  <a:sym typeface="Bree Serif"/>
                </a:rPr>
                <a:t>Seleksi Akhir</a:t>
              </a: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1101280" y="771426"/>
              <a:ext cx="9966913" cy="62272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920"/>
                </a:lnSpc>
              </a:pPr>
              <a:r>
                <a:rPr lang="en-US" sz="2800">
                  <a:solidFill>
                    <a:srgbClr val="000000"/>
                  </a:solidFill>
                  <a:latin typeface="Bree Serif"/>
                  <a:ea typeface="Bree Serif"/>
                  <a:cs typeface="Bree Serif"/>
                  <a:sym typeface="Bree Serif"/>
                </a:rPr>
                <a:t>Rabu, 25 Juni 2025</a:t>
              </a: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718471" y="6096289"/>
            <a:ext cx="8301145" cy="1142072"/>
            <a:chOff x="0" y="0"/>
            <a:chExt cx="11068193" cy="1522763"/>
          </a:xfrm>
        </p:grpSpPr>
        <p:grpSp>
          <p:nvGrpSpPr>
            <p:cNvPr id="27" name="Group 27"/>
            <p:cNvGrpSpPr/>
            <p:nvPr/>
          </p:nvGrpSpPr>
          <p:grpSpPr>
            <a:xfrm>
              <a:off x="0" y="128523"/>
              <a:ext cx="9966913" cy="1394240"/>
              <a:chOff x="0" y="0"/>
              <a:chExt cx="1968773" cy="275405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0" y="0"/>
                <a:ext cx="1968773" cy="275405"/>
              </a:xfrm>
              <a:custGeom>
                <a:avLst/>
                <a:gdLst/>
                <a:ahLst/>
                <a:cxnLst/>
                <a:rect l="l" t="t" r="r" b="b"/>
                <a:pathLst>
                  <a:path w="1968773" h="275405">
                    <a:moveTo>
                      <a:pt x="52820" y="0"/>
                    </a:moveTo>
                    <a:lnTo>
                      <a:pt x="1915953" y="0"/>
                    </a:lnTo>
                    <a:cubicBezTo>
                      <a:pt x="1929962" y="0"/>
                      <a:pt x="1943397" y="5565"/>
                      <a:pt x="1953302" y="15471"/>
                    </a:cubicBezTo>
                    <a:cubicBezTo>
                      <a:pt x="1963208" y="25376"/>
                      <a:pt x="1968773" y="38811"/>
                      <a:pt x="1968773" y="52820"/>
                    </a:cubicBezTo>
                    <a:lnTo>
                      <a:pt x="1968773" y="222586"/>
                    </a:lnTo>
                    <a:cubicBezTo>
                      <a:pt x="1968773" y="236594"/>
                      <a:pt x="1963208" y="250029"/>
                      <a:pt x="1953302" y="259935"/>
                    </a:cubicBezTo>
                    <a:cubicBezTo>
                      <a:pt x="1943397" y="269841"/>
                      <a:pt x="1929962" y="275405"/>
                      <a:pt x="1915953" y="275405"/>
                    </a:cubicBezTo>
                    <a:lnTo>
                      <a:pt x="52820" y="275405"/>
                    </a:lnTo>
                    <a:cubicBezTo>
                      <a:pt x="38811" y="275405"/>
                      <a:pt x="25376" y="269841"/>
                      <a:pt x="15471" y="259935"/>
                    </a:cubicBezTo>
                    <a:cubicBezTo>
                      <a:pt x="5565" y="250029"/>
                      <a:pt x="0" y="236594"/>
                      <a:pt x="0" y="222586"/>
                    </a:cubicBezTo>
                    <a:lnTo>
                      <a:pt x="0" y="52820"/>
                    </a:lnTo>
                    <a:cubicBezTo>
                      <a:pt x="0" y="38811"/>
                      <a:pt x="5565" y="25376"/>
                      <a:pt x="15471" y="15471"/>
                    </a:cubicBezTo>
                    <a:cubicBezTo>
                      <a:pt x="25376" y="5565"/>
                      <a:pt x="38811" y="0"/>
                      <a:pt x="52820" y="0"/>
                    </a:cubicBezTo>
                    <a:close/>
                  </a:path>
                </a:pathLst>
              </a:custGeom>
              <a:solidFill>
                <a:srgbClr val="FEF4A7"/>
              </a:solidFill>
            </p:spPr>
          </p:sp>
          <p:sp>
            <p:nvSpPr>
              <p:cNvPr id="29" name="TextBox 29"/>
              <p:cNvSpPr txBox="1"/>
              <p:nvPr/>
            </p:nvSpPr>
            <p:spPr>
              <a:xfrm>
                <a:off x="0" y="-47625"/>
                <a:ext cx="1968773" cy="32303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30" name="Freeform 30"/>
            <p:cNvSpPr/>
            <p:nvPr/>
          </p:nvSpPr>
          <p:spPr>
            <a:xfrm>
              <a:off x="12614" y="0"/>
              <a:ext cx="802049" cy="1154028"/>
            </a:xfrm>
            <a:custGeom>
              <a:avLst/>
              <a:gdLst/>
              <a:ahLst/>
              <a:cxnLst/>
              <a:rect l="l" t="t" r="r" b="b"/>
              <a:pathLst>
                <a:path w="802049" h="1154028">
                  <a:moveTo>
                    <a:pt x="0" y="0"/>
                  </a:moveTo>
                  <a:lnTo>
                    <a:pt x="802049" y="0"/>
                  </a:lnTo>
                  <a:lnTo>
                    <a:pt x="802049" y="1154028"/>
                  </a:lnTo>
                  <a:lnTo>
                    <a:pt x="0" y="11540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  <p:sp>
          <p:nvSpPr>
            <p:cNvPr id="31" name="TextBox 31"/>
            <p:cNvSpPr txBox="1"/>
            <p:nvPr/>
          </p:nvSpPr>
          <p:spPr>
            <a:xfrm>
              <a:off x="1101280" y="138660"/>
              <a:ext cx="9966913" cy="62272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920"/>
                </a:lnSpc>
              </a:pPr>
              <a:r>
                <a:rPr lang="en-US" sz="2800">
                  <a:solidFill>
                    <a:srgbClr val="000000"/>
                  </a:solidFill>
                  <a:latin typeface="Bree Serif"/>
                  <a:ea typeface="Bree Serif"/>
                  <a:cs typeface="Bree Serif"/>
                  <a:sym typeface="Bree Serif"/>
                </a:rPr>
                <a:t>Pengumuman</a:t>
              </a:r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1101280" y="704232"/>
              <a:ext cx="9966913" cy="62272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920"/>
                </a:lnSpc>
              </a:pPr>
              <a:r>
                <a:rPr lang="en-US" sz="2800">
                  <a:solidFill>
                    <a:srgbClr val="000000"/>
                  </a:solidFill>
                  <a:latin typeface="Bree Serif"/>
                  <a:ea typeface="Bree Serif"/>
                  <a:cs typeface="Bree Serif"/>
                  <a:sym typeface="Bree Serif"/>
                </a:rPr>
                <a:t>Kamis, 26 Juni 2025</a:t>
              </a:r>
            </a:p>
          </p:txBody>
        </p:sp>
      </p:grpSp>
      <p:sp>
        <p:nvSpPr>
          <p:cNvPr id="33" name="Freeform 33"/>
          <p:cNvSpPr/>
          <p:nvPr/>
        </p:nvSpPr>
        <p:spPr>
          <a:xfrm>
            <a:off x="8473527" y="2792665"/>
            <a:ext cx="10198465" cy="7381139"/>
          </a:xfrm>
          <a:custGeom>
            <a:avLst/>
            <a:gdLst/>
            <a:ahLst/>
            <a:cxnLst/>
            <a:rect l="l" t="t" r="r" b="b"/>
            <a:pathLst>
              <a:path w="10198465" h="7381139">
                <a:moveTo>
                  <a:pt x="0" y="0"/>
                </a:moveTo>
                <a:lnTo>
                  <a:pt x="10198465" y="0"/>
                </a:lnTo>
                <a:lnTo>
                  <a:pt x="10198465" y="7381140"/>
                </a:lnTo>
                <a:lnTo>
                  <a:pt x="0" y="73811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4" name="TextBox 34"/>
          <p:cNvSpPr txBox="1"/>
          <p:nvPr/>
        </p:nvSpPr>
        <p:spPr>
          <a:xfrm>
            <a:off x="8612750" y="872674"/>
            <a:ext cx="9269452" cy="13865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14"/>
              </a:lnSpc>
            </a:pPr>
            <a:r>
              <a:rPr lang="en-US" sz="6964" b="1">
                <a:solidFill>
                  <a:srgbClr val="0171D3"/>
                </a:solidFill>
                <a:latin typeface="Ahkio Heavy"/>
                <a:ea typeface="Ahkio Heavy"/>
                <a:cs typeface="Ahkio Heavy"/>
                <a:sym typeface="Ahkio Heavy"/>
              </a:rPr>
              <a:t>JADWAL PELAKSANAAN</a:t>
            </a:r>
          </a:p>
          <a:p>
            <a:pPr algn="ctr">
              <a:lnSpc>
                <a:spcPts val="5014"/>
              </a:lnSpc>
            </a:pPr>
            <a:r>
              <a:rPr lang="en-US" sz="6964" b="1">
                <a:solidFill>
                  <a:srgbClr val="0171D3"/>
                </a:solidFill>
                <a:latin typeface="Ahkio Heavy"/>
                <a:ea typeface="Ahkio Heavy"/>
                <a:cs typeface="Ahkio Heavy"/>
                <a:sym typeface="Ahkio Heavy"/>
              </a:rPr>
              <a:t>JALUR PRESTASI</a:t>
            </a:r>
          </a:p>
        </p:txBody>
      </p:sp>
      <p:grpSp>
        <p:nvGrpSpPr>
          <p:cNvPr id="35" name="Group 35"/>
          <p:cNvGrpSpPr/>
          <p:nvPr/>
        </p:nvGrpSpPr>
        <p:grpSpPr>
          <a:xfrm>
            <a:off x="718471" y="1413436"/>
            <a:ext cx="8301145" cy="1549580"/>
            <a:chOff x="0" y="0"/>
            <a:chExt cx="11068193" cy="2066106"/>
          </a:xfrm>
        </p:grpSpPr>
        <p:grpSp>
          <p:nvGrpSpPr>
            <p:cNvPr id="36" name="Group 36"/>
            <p:cNvGrpSpPr/>
            <p:nvPr/>
          </p:nvGrpSpPr>
          <p:grpSpPr>
            <a:xfrm>
              <a:off x="0" y="238880"/>
              <a:ext cx="9966913" cy="1827227"/>
              <a:chOff x="0" y="0"/>
              <a:chExt cx="1968773" cy="360934"/>
            </a:xfrm>
          </p:grpSpPr>
          <p:sp>
            <p:nvSpPr>
              <p:cNvPr id="37" name="Freeform 37"/>
              <p:cNvSpPr/>
              <p:nvPr/>
            </p:nvSpPr>
            <p:spPr>
              <a:xfrm>
                <a:off x="0" y="0"/>
                <a:ext cx="1968773" cy="360934"/>
              </a:xfrm>
              <a:custGeom>
                <a:avLst/>
                <a:gdLst/>
                <a:ahLst/>
                <a:cxnLst/>
                <a:rect l="l" t="t" r="r" b="b"/>
                <a:pathLst>
                  <a:path w="1968773" h="360934">
                    <a:moveTo>
                      <a:pt x="52820" y="0"/>
                    </a:moveTo>
                    <a:lnTo>
                      <a:pt x="1915953" y="0"/>
                    </a:lnTo>
                    <a:cubicBezTo>
                      <a:pt x="1929962" y="0"/>
                      <a:pt x="1943397" y="5565"/>
                      <a:pt x="1953302" y="15471"/>
                    </a:cubicBezTo>
                    <a:cubicBezTo>
                      <a:pt x="1963208" y="25376"/>
                      <a:pt x="1968773" y="38811"/>
                      <a:pt x="1968773" y="52820"/>
                    </a:cubicBezTo>
                    <a:lnTo>
                      <a:pt x="1968773" y="308114"/>
                    </a:lnTo>
                    <a:cubicBezTo>
                      <a:pt x="1968773" y="322123"/>
                      <a:pt x="1963208" y="335557"/>
                      <a:pt x="1953302" y="345463"/>
                    </a:cubicBezTo>
                    <a:cubicBezTo>
                      <a:pt x="1943397" y="355369"/>
                      <a:pt x="1929962" y="360934"/>
                      <a:pt x="1915953" y="360934"/>
                    </a:cubicBezTo>
                    <a:lnTo>
                      <a:pt x="52820" y="360934"/>
                    </a:lnTo>
                    <a:cubicBezTo>
                      <a:pt x="38811" y="360934"/>
                      <a:pt x="25376" y="355369"/>
                      <a:pt x="15471" y="345463"/>
                    </a:cubicBezTo>
                    <a:cubicBezTo>
                      <a:pt x="5565" y="335557"/>
                      <a:pt x="0" y="322123"/>
                      <a:pt x="0" y="308114"/>
                    </a:cubicBezTo>
                    <a:lnTo>
                      <a:pt x="0" y="52820"/>
                    </a:lnTo>
                    <a:cubicBezTo>
                      <a:pt x="0" y="38811"/>
                      <a:pt x="5565" y="25376"/>
                      <a:pt x="15471" y="15471"/>
                    </a:cubicBezTo>
                    <a:cubicBezTo>
                      <a:pt x="25376" y="5565"/>
                      <a:pt x="38811" y="0"/>
                      <a:pt x="52820" y="0"/>
                    </a:cubicBezTo>
                    <a:close/>
                  </a:path>
                </a:pathLst>
              </a:custGeom>
              <a:solidFill>
                <a:srgbClr val="FEF4A7"/>
              </a:solidFill>
            </p:spPr>
          </p:sp>
          <p:sp>
            <p:nvSpPr>
              <p:cNvPr id="38" name="TextBox 38"/>
              <p:cNvSpPr txBox="1"/>
              <p:nvPr/>
            </p:nvSpPr>
            <p:spPr>
              <a:xfrm>
                <a:off x="0" y="-47625"/>
                <a:ext cx="1968773" cy="40855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39" name="Freeform 39"/>
            <p:cNvSpPr/>
            <p:nvPr/>
          </p:nvSpPr>
          <p:spPr>
            <a:xfrm>
              <a:off x="0" y="0"/>
              <a:ext cx="802049" cy="1154028"/>
            </a:xfrm>
            <a:custGeom>
              <a:avLst/>
              <a:gdLst/>
              <a:ahLst/>
              <a:cxnLst/>
              <a:rect l="l" t="t" r="r" b="b"/>
              <a:pathLst>
                <a:path w="802049" h="1154028">
                  <a:moveTo>
                    <a:pt x="0" y="0"/>
                  </a:moveTo>
                  <a:lnTo>
                    <a:pt x="802049" y="0"/>
                  </a:lnTo>
                  <a:lnTo>
                    <a:pt x="802049" y="1154028"/>
                  </a:lnTo>
                  <a:lnTo>
                    <a:pt x="0" y="11540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  <p:sp>
          <p:nvSpPr>
            <p:cNvPr id="40" name="TextBox 40"/>
            <p:cNvSpPr txBox="1"/>
            <p:nvPr/>
          </p:nvSpPr>
          <p:spPr>
            <a:xfrm>
              <a:off x="1101280" y="237078"/>
              <a:ext cx="9966913" cy="62272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920"/>
                </a:lnSpc>
              </a:pPr>
              <a:r>
                <a:rPr lang="en-US" sz="2800">
                  <a:solidFill>
                    <a:srgbClr val="000000"/>
                  </a:solidFill>
                  <a:latin typeface="Bree Serif"/>
                  <a:ea typeface="Bree Serif"/>
                  <a:cs typeface="Bree Serif"/>
                  <a:sym typeface="Bree Serif"/>
                </a:rPr>
                <a:t>Pembuatan akun pendaftar luar daerah</a:t>
              </a:r>
            </a:p>
          </p:txBody>
        </p:sp>
        <p:sp>
          <p:nvSpPr>
            <p:cNvPr id="41" name="TextBox 41"/>
            <p:cNvSpPr txBox="1"/>
            <p:nvPr/>
          </p:nvSpPr>
          <p:spPr>
            <a:xfrm>
              <a:off x="1101280" y="1353408"/>
              <a:ext cx="9966913" cy="62272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920"/>
                </a:lnSpc>
              </a:pPr>
              <a:r>
                <a:rPr lang="en-US" sz="2800">
                  <a:solidFill>
                    <a:srgbClr val="000000"/>
                  </a:solidFill>
                  <a:latin typeface="Bree Serif"/>
                  <a:ea typeface="Bree Serif"/>
                  <a:cs typeface="Bree Serif"/>
                  <a:sym typeface="Bree Serif"/>
                </a:rPr>
                <a:t>16 Juni 2025 s.d 20 Juni 2025</a:t>
              </a:r>
            </a:p>
          </p:txBody>
        </p:sp>
        <p:sp>
          <p:nvSpPr>
            <p:cNvPr id="42" name="TextBox 42"/>
            <p:cNvSpPr txBox="1"/>
            <p:nvPr/>
          </p:nvSpPr>
          <p:spPr>
            <a:xfrm>
              <a:off x="1101280" y="787837"/>
              <a:ext cx="9966913" cy="62272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920"/>
                </a:lnSpc>
              </a:pPr>
              <a:r>
                <a:rPr lang="en-US" sz="2800">
                  <a:solidFill>
                    <a:srgbClr val="000000"/>
                  </a:solidFill>
                  <a:latin typeface="Bree Serif"/>
                  <a:ea typeface="Bree Serif"/>
                  <a:cs typeface="Bree Serif"/>
                  <a:sym typeface="Bree Serif"/>
                </a:rPr>
                <a:t>Senin s.d Jumat</a:t>
              </a:r>
            </a:p>
          </p:txBody>
        </p:sp>
      </p:grpSp>
      <p:grpSp>
        <p:nvGrpSpPr>
          <p:cNvPr id="43" name="Group 43"/>
          <p:cNvGrpSpPr/>
          <p:nvPr/>
        </p:nvGrpSpPr>
        <p:grpSpPr>
          <a:xfrm>
            <a:off x="718471" y="3114238"/>
            <a:ext cx="8301145" cy="1535179"/>
            <a:chOff x="0" y="0"/>
            <a:chExt cx="11068193" cy="2046905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128523"/>
              <a:ext cx="9966913" cy="1918382"/>
              <a:chOff x="0" y="0"/>
              <a:chExt cx="1968773" cy="378940"/>
            </a:xfrm>
          </p:grpSpPr>
          <p:sp>
            <p:nvSpPr>
              <p:cNvPr id="45" name="Freeform 45"/>
              <p:cNvSpPr/>
              <p:nvPr/>
            </p:nvSpPr>
            <p:spPr>
              <a:xfrm>
                <a:off x="0" y="0"/>
                <a:ext cx="1968773" cy="378940"/>
              </a:xfrm>
              <a:custGeom>
                <a:avLst/>
                <a:gdLst/>
                <a:ahLst/>
                <a:cxnLst/>
                <a:rect l="l" t="t" r="r" b="b"/>
                <a:pathLst>
                  <a:path w="1968773" h="378940">
                    <a:moveTo>
                      <a:pt x="52820" y="0"/>
                    </a:moveTo>
                    <a:lnTo>
                      <a:pt x="1915953" y="0"/>
                    </a:lnTo>
                    <a:cubicBezTo>
                      <a:pt x="1929962" y="0"/>
                      <a:pt x="1943397" y="5565"/>
                      <a:pt x="1953302" y="15471"/>
                    </a:cubicBezTo>
                    <a:cubicBezTo>
                      <a:pt x="1963208" y="25376"/>
                      <a:pt x="1968773" y="38811"/>
                      <a:pt x="1968773" y="52820"/>
                    </a:cubicBezTo>
                    <a:lnTo>
                      <a:pt x="1968773" y="326120"/>
                    </a:lnTo>
                    <a:cubicBezTo>
                      <a:pt x="1968773" y="340129"/>
                      <a:pt x="1963208" y="353563"/>
                      <a:pt x="1953302" y="363469"/>
                    </a:cubicBezTo>
                    <a:cubicBezTo>
                      <a:pt x="1943397" y="373375"/>
                      <a:pt x="1929962" y="378940"/>
                      <a:pt x="1915953" y="378940"/>
                    </a:cubicBezTo>
                    <a:lnTo>
                      <a:pt x="52820" y="378940"/>
                    </a:lnTo>
                    <a:cubicBezTo>
                      <a:pt x="38811" y="378940"/>
                      <a:pt x="25376" y="373375"/>
                      <a:pt x="15471" y="363469"/>
                    </a:cubicBezTo>
                    <a:cubicBezTo>
                      <a:pt x="5565" y="353563"/>
                      <a:pt x="0" y="340129"/>
                      <a:pt x="0" y="326120"/>
                    </a:cubicBezTo>
                    <a:lnTo>
                      <a:pt x="0" y="52820"/>
                    </a:lnTo>
                    <a:cubicBezTo>
                      <a:pt x="0" y="38811"/>
                      <a:pt x="5565" y="25376"/>
                      <a:pt x="15471" y="15471"/>
                    </a:cubicBezTo>
                    <a:cubicBezTo>
                      <a:pt x="25376" y="5565"/>
                      <a:pt x="38811" y="0"/>
                      <a:pt x="52820" y="0"/>
                    </a:cubicBezTo>
                    <a:close/>
                  </a:path>
                </a:pathLst>
              </a:custGeom>
              <a:solidFill>
                <a:srgbClr val="FEF4A7"/>
              </a:solidFill>
            </p:spPr>
          </p:sp>
          <p:sp>
            <p:nvSpPr>
              <p:cNvPr id="46" name="TextBox 46"/>
              <p:cNvSpPr txBox="1"/>
              <p:nvPr/>
            </p:nvSpPr>
            <p:spPr>
              <a:xfrm>
                <a:off x="0" y="-47625"/>
                <a:ext cx="1968773" cy="42656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47" name="Freeform 47"/>
            <p:cNvSpPr/>
            <p:nvPr/>
          </p:nvSpPr>
          <p:spPr>
            <a:xfrm>
              <a:off x="12614" y="0"/>
              <a:ext cx="802049" cy="1154028"/>
            </a:xfrm>
            <a:custGeom>
              <a:avLst/>
              <a:gdLst/>
              <a:ahLst/>
              <a:cxnLst/>
              <a:rect l="l" t="t" r="r" b="b"/>
              <a:pathLst>
                <a:path w="802049" h="1154028">
                  <a:moveTo>
                    <a:pt x="0" y="0"/>
                  </a:moveTo>
                  <a:lnTo>
                    <a:pt x="802049" y="0"/>
                  </a:lnTo>
                  <a:lnTo>
                    <a:pt x="802049" y="1154028"/>
                  </a:lnTo>
                  <a:lnTo>
                    <a:pt x="0" y="11540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  <p:sp>
          <p:nvSpPr>
            <p:cNvPr id="48" name="TextBox 48"/>
            <p:cNvSpPr txBox="1"/>
            <p:nvPr/>
          </p:nvSpPr>
          <p:spPr>
            <a:xfrm>
              <a:off x="1101280" y="138660"/>
              <a:ext cx="9966913" cy="62272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920"/>
                </a:lnSpc>
              </a:pPr>
              <a:r>
                <a:rPr lang="en-US" sz="2800">
                  <a:solidFill>
                    <a:srgbClr val="000000"/>
                  </a:solidFill>
                  <a:latin typeface="Bree Serif"/>
                  <a:ea typeface="Bree Serif"/>
                  <a:cs typeface="Bree Serif"/>
                  <a:sym typeface="Bree Serif"/>
                </a:rPr>
                <a:t>Pendaftaran SPMB Jalur Prestasi</a:t>
              </a:r>
            </a:p>
          </p:txBody>
        </p:sp>
        <p:sp>
          <p:nvSpPr>
            <p:cNvPr id="49" name="TextBox 49"/>
            <p:cNvSpPr txBox="1"/>
            <p:nvPr/>
          </p:nvSpPr>
          <p:spPr>
            <a:xfrm>
              <a:off x="1101280" y="747778"/>
              <a:ext cx="9966913" cy="62272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920"/>
                </a:lnSpc>
              </a:pPr>
              <a:r>
                <a:rPr lang="en-US" sz="2800">
                  <a:solidFill>
                    <a:srgbClr val="000000"/>
                  </a:solidFill>
                  <a:latin typeface="Bree Serif"/>
                  <a:ea typeface="Bree Serif"/>
                  <a:cs typeface="Bree Serif"/>
                  <a:sym typeface="Bree Serif"/>
                </a:rPr>
                <a:t>Senin s.d Rabu</a:t>
              </a:r>
            </a:p>
          </p:txBody>
        </p:sp>
        <p:sp>
          <p:nvSpPr>
            <p:cNvPr id="50" name="TextBox 50"/>
            <p:cNvSpPr txBox="1"/>
            <p:nvPr/>
          </p:nvSpPr>
          <p:spPr>
            <a:xfrm>
              <a:off x="1101280" y="1329516"/>
              <a:ext cx="9966913" cy="62272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920"/>
                </a:lnSpc>
              </a:pPr>
              <a:r>
                <a:rPr lang="en-US" sz="2800">
                  <a:solidFill>
                    <a:srgbClr val="000000"/>
                  </a:solidFill>
                  <a:latin typeface="Bree Serif"/>
                  <a:ea typeface="Bree Serif"/>
                  <a:cs typeface="Bree Serif"/>
                  <a:sym typeface="Bree Serif"/>
                </a:rPr>
                <a:t>23 Juni 2025 s.d 25 Juni 2025</a:t>
              </a:r>
            </a:p>
          </p:txBody>
        </p:sp>
      </p:grpSp>
      <p:grpSp>
        <p:nvGrpSpPr>
          <p:cNvPr id="51" name="Group 51"/>
          <p:cNvGrpSpPr/>
          <p:nvPr/>
        </p:nvGrpSpPr>
        <p:grpSpPr>
          <a:xfrm>
            <a:off x="718471" y="7390762"/>
            <a:ext cx="8301145" cy="1552270"/>
            <a:chOff x="0" y="0"/>
            <a:chExt cx="11068193" cy="2069694"/>
          </a:xfrm>
        </p:grpSpPr>
        <p:grpSp>
          <p:nvGrpSpPr>
            <p:cNvPr id="52" name="Group 52"/>
            <p:cNvGrpSpPr/>
            <p:nvPr/>
          </p:nvGrpSpPr>
          <p:grpSpPr>
            <a:xfrm>
              <a:off x="0" y="128523"/>
              <a:ext cx="9966913" cy="1941171"/>
              <a:chOff x="0" y="0"/>
              <a:chExt cx="1968773" cy="383441"/>
            </a:xfrm>
          </p:grpSpPr>
          <p:sp>
            <p:nvSpPr>
              <p:cNvPr id="53" name="Freeform 53"/>
              <p:cNvSpPr/>
              <p:nvPr/>
            </p:nvSpPr>
            <p:spPr>
              <a:xfrm>
                <a:off x="0" y="0"/>
                <a:ext cx="1968773" cy="383441"/>
              </a:xfrm>
              <a:custGeom>
                <a:avLst/>
                <a:gdLst/>
                <a:ahLst/>
                <a:cxnLst/>
                <a:rect l="l" t="t" r="r" b="b"/>
                <a:pathLst>
                  <a:path w="1968773" h="383441">
                    <a:moveTo>
                      <a:pt x="52820" y="0"/>
                    </a:moveTo>
                    <a:lnTo>
                      <a:pt x="1915953" y="0"/>
                    </a:lnTo>
                    <a:cubicBezTo>
                      <a:pt x="1929962" y="0"/>
                      <a:pt x="1943397" y="5565"/>
                      <a:pt x="1953302" y="15471"/>
                    </a:cubicBezTo>
                    <a:cubicBezTo>
                      <a:pt x="1963208" y="25376"/>
                      <a:pt x="1968773" y="38811"/>
                      <a:pt x="1968773" y="52820"/>
                    </a:cubicBezTo>
                    <a:lnTo>
                      <a:pt x="1968773" y="330621"/>
                    </a:lnTo>
                    <a:cubicBezTo>
                      <a:pt x="1968773" y="344630"/>
                      <a:pt x="1963208" y="358065"/>
                      <a:pt x="1953302" y="367971"/>
                    </a:cubicBezTo>
                    <a:cubicBezTo>
                      <a:pt x="1943397" y="377876"/>
                      <a:pt x="1929962" y="383441"/>
                      <a:pt x="1915953" y="383441"/>
                    </a:cubicBezTo>
                    <a:lnTo>
                      <a:pt x="52820" y="383441"/>
                    </a:lnTo>
                    <a:cubicBezTo>
                      <a:pt x="38811" y="383441"/>
                      <a:pt x="25376" y="377876"/>
                      <a:pt x="15471" y="367971"/>
                    </a:cubicBezTo>
                    <a:cubicBezTo>
                      <a:pt x="5565" y="358065"/>
                      <a:pt x="0" y="344630"/>
                      <a:pt x="0" y="330621"/>
                    </a:cubicBezTo>
                    <a:lnTo>
                      <a:pt x="0" y="52820"/>
                    </a:lnTo>
                    <a:cubicBezTo>
                      <a:pt x="0" y="38811"/>
                      <a:pt x="5565" y="25376"/>
                      <a:pt x="15471" y="15471"/>
                    </a:cubicBezTo>
                    <a:cubicBezTo>
                      <a:pt x="25376" y="5565"/>
                      <a:pt x="38811" y="0"/>
                      <a:pt x="52820" y="0"/>
                    </a:cubicBezTo>
                    <a:close/>
                  </a:path>
                </a:pathLst>
              </a:custGeom>
              <a:solidFill>
                <a:srgbClr val="FEF4A7"/>
              </a:solidFill>
            </p:spPr>
          </p:sp>
          <p:sp>
            <p:nvSpPr>
              <p:cNvPr id="54" name="TextBox 54"/>
              <p:cNvSpPr txBox="1"/>
              <p:nvPr/>
            </p:nvSpPr>
            <p:spPr>
              <a:xfrm>
                <a:off x="0" y="-47625"/>
                <a:ext cx="1968773" cy="43106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55" name="Freeform 55"/>
            <p:cNvSpPr/>
            <p:nvPr/>
          </p:nvSpPr>
          <p:spPr>
            <a:xfrm>
              <a:off x="12614" y="0"/>
              <a:ext cx="802049" cy="1154028"/>
            </a:xfrm>
            <a:custGeom>
              <a:avLst/>
              <a:gdLst/>
              <a:ahLst/>
              <a:cxnLst/>
              <a:rect l="l" t="t" r="r" b="b"/>
              <a:pathLst>
                <a:path w="802049" h="1154028">
                  <a:moveTo>
                    <a:pt x="0" y="0"/>
                  </a:moveTo>
                  <a:lnTo>
                    <a:pt x="802049" y="0"/>
                  </a:lnTo>
                  <a:lnTo>
                    <a:pt x="802049" y="1154028"/>
                  </a:lnTo>
                  <a:lnTo>
                    <a:pt x="0" y="11540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  <p:sp>
          <p:nvSpPr>
            <p:cNvPr id="56" name="TextBox 56"/>
            <p:cNvSpPr txBox="1"/>
            <p:nvPr/>
          </p:nvSpPr>
          <p:spPr>
            <a:xfrm>
              <a:off x="1101280" y="138660"/>
              <a:ext cx="9966913" cy="62272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920"/>
                </a:lnSpc>
              </a:pPr>
              <a:r>
                <a:rPr lang="en-US" sz="2800">
                  <a:solidFill>
                    <a:srgbClr val="000000"/>
                  </a:solidFill>
                  <a:latin typeface="Bree Serif"/>
                  <a:ea typeface="Bree Serif"/>
                  <a:cs typeface="Bree Serif"/>
                  <a:sym typeface="Bree Serif"/>
                </a:rPr>
                <a:t>Daftar Ulang</a:t>
              </a:r>
            </a:p>
          </p:txBody>
        </p:sp>
        <p:sp>
          <p:nvSpPr>
            <p:cNvPr id="57" name="TextBox 57"/>
            <p:cNvSpPr txBox="1"/>
            <p:nvPr/>
          </p:nvSpPr>
          <p:spPr>
            <a:xfrm>
              <a:off x="1101280" y="704232"/>
              <a:ext cx="9966913" cy="62272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920"/>
                </a:lnSpc>
              </a:pPr>
              <a:r>
                <a:rPr lang="en-US" sz="2800">
                  <a:solidFill>
                    <a:srgbClr val="000000"/>
                  </a:solidFill>
                  <a:latin typeface="Bree Serif"/>
                  <a:ea typeface="Bree Serif"/>
                  <a:cs typeface="Bree Serif"/>
                  <a:sym typeface="Bree Serif"/>
                </a:rPr>
                <a:t>Senin s.d Selasa</a:t>
              </a:r>
            </a:p>
          </p:txBody>
        </p:sp>
        <p:sp>
          <p:nvSpPr>
            <p:cNvPr id="58" name="TextBox 58"/>
            <p:cNvSpPr txBox="1"/>
            <p:nvPr/>
          </p:nvSpPr>
          <p:spPr>
            <a:xfrm>
              <a:off x="1101280" y="1307903"/>
              <a:ext cx="9966913" cy="62272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920"/>
                </a:lnSpc>
              </a:pPr>
              <a:r>
                <a:rPr lang="en-US" sz="2800">
                  <a:solidFill>
                    <a:srgbClr val="000000"/>
                  </a:solidFill>
                  <a:latin typeface="Bree Serif"/>
                  <a:ea typeface="Bree Serif"/>
                  <a:cs typeface="Bree Serif"/>
                  <a:sym typeface="Bree Serif"/>
                </a:rPr>
                <a:t>7 Juli 2025 s.d 8 Juli 2025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A6A6A6">
                <a:alpha val="100000"/>
              </a:srgbClr>
            </a:gs>
            <a:gs pos="100000">
              <a:srgbClr val="FFFFFF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5975389" y="8524247"/>
            <a:ext cx="3322883" cy="4019366"/>
            <a:chOff x="0" y="0"/>
            <a:chExt cx="4430510" cy="5359155"/>
          </a:xfrm>
        </p:grpSpPr>
        <p:grpSp>
          <p:nvGrpSpPr>
            <p:cNvPr id="3" name="Group 3"/>
            <p:cNvGrpSpPr/>
            <p:nvPr/>
          </p:nvGrpSpPr>
          <p:grpSpPr>
            <a:xfrm>
              <a:off x="315710" y="0"/>
              <a:ext cx="4114800" cy="4114800"/>
              <a:chOff x="0" y="0"/>
              <a:chExt cx="812800" cy="8128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lnTo>
                      <a:pt x="812800" y="406400"/>
                    </a:lnTo>
                    <a:lnTo>
                      <a:pt x="406400" y="812800"/>
                    </a:lnTo>
                    <a:lnTo>
                      <a:pt x="0" y="4064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134B70"/>
              </a:solidFill>
            </p:spPr>
          </p:sp>
          <p:sp>
            <p:nvSpPr>
              <p:cNvPr id="5" name="TextBox 5"/>
              <p:cNvSpPr txBox="1"/>
              <p:nvPr/>
            </p:nvSpPr>
            <p:spPr>
              <a:xfrm>
                <a:off x="139700" y="92075"/>
                <a:ext cx="533400" cy="581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grpSp>
          <p:nvGrpSpPr>
            <p:cNvPr id="6" name="Group 6"/>
            <p:cNvGrpSpPr/>
            <p:nvPr/>
          </p:nvGrpSpPr>
          <p:grpSpPr>
            <a:xfrm>
              <a:off x="0" y="1244355"/>
              <a:ext cx="4114800" cy="4114800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lnTo>
                      <a:pt x="812800" y="406400"/>
                    </a:lnTo>
                    <a:lnTo>
                      <a:pt x="406400" y="812800"/>
                    </a:lnTo>
                    <a:lnTo>
                      <a:pt x="0" y="4064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508C9B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139700" y="92075"/>
                <a:ext cx="533400" cy="5810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</p:grpSp>
      <p:grpSp>
        <p:nvGrpSpPr>
          <p:cNvPr id="9" name="Group 9"/>
          <p:cNvGrpSpPr/>
          <p:nvPr/>
        </p:nvGrpSpPr>
        <p:grpSpPr>
          <a:xfrm>
            <a:off x="333486" y="107233"/>
            <a:ext cx="8140041" cy="10066571"/>
            <a:chOff x="0" y="0"/>
            <a:chExt cx="2143879" cy="2651278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143879" cy="2651278"/>
            </a:xfrm>
            <a:custGeom>
              <a:avLst/>
              <a:gdLst/>
              <a:ahLst/>
              <a:cxnLst/>
              <a:rect l="l" t="t" r="r" b="b"/>
              <a:pathLst>
                <a:path w="2143879" h="2651278">
                  <a:moveTo>
                    <a:pt x="48506" y="0"/>
                  </a:moveTo>
                  <a:lnTo>
                    <a:pt x="2095373" y="0"/>
                  </a:lnTo>
                  <a:cubicBezTo>
                    <a:pt x="2122162" y="0"/>
                    <a:pt x="2143879" y="21717"/>
                    <a:pt x="2143879" y="48506"/>
                  </a:cubicBezTo>
                  <a:lnTo>
                    <a:pt x="2143879" y="2602773"/>
                  </a:lnTo>
                  <a:cubicBezTo>
                    <a:pt x="2143879" y="2629561"/>
                    <a:pt x="2122162" y="2651278"/>
                    <a:pt x="2095373" y="2651278"/>
                  </a:cubicBezTo>
                  <a:lnTo>
                    <a:pt x="48506" y="2651278"/>
                  </a:lnTo>
                  <a:cubicBezTo>
                    <a:pt x="21717" y="2651278"/>
                    <a:pt x="0" y="2629561"/>
                    <a:pt x="0" y="2602773"/>
                  </a:cubicBezTo>
                  <a:lnTo>
                    <a:pt x="0" y="48506"/>
                  </a:lnTo>
                  <a:cubicBezTo>
                    <a:pt x="0" y="21717"/>
                    <a:pt x="21717" y="0"/>
                    <a:pt x="48506" y="0"/>
                  </a:cubicBezTo>
                  <a:close/>
                </a:path>
              </a:pathLst>
            </a:custGeom>
            <a:solidFill>
              <a:srgbClr val="134B70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47625"/>
              <a:ext cx="2143879" cy="26989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587491" y="4760192"/>
            <a:ext cx="8301145" cy="1142072"/>
            <a:chOff x="0" y="0"/>
            <a:chExt cx="11068193" cy="1522763"/>
          </a:xfrm>
        </p:grpSpPr>
        <p:grpSp>
          <p:nvGrpSpPr>
            <p:cNvPr id="20" name="Group 20"/>
            <p:cNvGrpSpPr/>
            <p:nvPr/>
          </p:nvGrpSpPr>
          <p:grpSpPr>
            <a:xfrm>
              <a:off x="0" y="128523"/>
              <a:ext cx="9966913" cy="1394240"/>
              <a:chOff x="0" y="0"/>
              <a:chExt cx="1968773" cy="275405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1968773" cy="275405"/>
              </a:xfrm>
              <a:custGeom>
                <a:avLst/>
                <a:gdLst/>
                <a:ahLst/>
                <a:cxnLst/>
                <a:rect l="l" t="t" r="r" b="b"/>
                <a:pathLst>
                  <a:path w="1968773" h="275405">
                    <a:moveTo>
                      <a:pt x="52820" y="0"/>
                    </a:moveTo>
                    <a:lnTo>
                      <a:pt x="1915953" y="0"/>
                    </a:lnTo>
                    <a:cubicBezTo>
                      <a:pt x="1929962" y="0"/>
                      <a:pt x="1943397" y="5565"/>
                      <a:pt x="1953302" y="15471"/>
                    </a:cubicBezTo>
                    <a:cubicBezTo>
                      <a:pt x="1963208" y="25376"/>
                      <a:pt x="1968773" y="38811"/>
                      <a:pt x="1968773" y="52820"/>
                    </a:cubicBezTo>
                    <a:lnTo>
                      <a:pt x="1968773" y="222586"/>
                    </a:lnTo>
                    <a:cubicBezTo>
                      <a:pt x="1968773" y="236594"/>
                      <a:pt x="1963208" y="250029"/>
                      <a:pt x="1953302" y="259935"/>
                    </a:cubicBezTo>
                    <a:cubicBezTo>
                      <a:pt x="1943397" y="269841"/>
                      <a:pt x="1929962" y="275405"/>
                      <a:pt x="1915953" y="275405"/>
                    </a:cubicBezTo>
                    <a:lnTo>
                      <a:pt x="52820" y="275405"/>
                    </a:lnTo>
                    <a:cubicBezTo>
                      <a:pt x="38811" y="275405"/>
                      <a:pt x="25376" y="269841"/>
                      <a:pt x="15471" y="259935"/>
                    </a:cubicBezTo>
                    <a:cubicBezTo>
                      <a:pt x="5565" y="250029"/>
                      <a:pt x="0" y="236594"/>
                      <a:pt x="0" y="222586"/>
                    </a:cubicBezTo>
                    <a:lnTo>
                      <a:pt x="0" y="52820"/>
                    </a:lnTo>
                    <a:cubicBezTo>
                      <a:pt x="0" y="38811"/>
                      <a:pt x="5565" y="25376"/>
                      <a:pt x="15471" y="15471"/>
                    </a:cubicBezTo>
                    <a:cubicBezTo>
                      <a:pt x="25376" y="5565"/>
                      <a:pt x="38811" y="0"/>
                      <a:pt x="52820" y="0"/>
                    </a:cubicBezTo>
                    <a:close/>
                  </a:path>
                </a:pathLst>
              </a:custGeom>
              <a:solidFill>
                <a:srgbClr val="FEF4A7"/>
              </a:solidFill>
            </p:spPr>
          </p:sp>
          <p:sp>
            <p:nvSpPr>
              <p:cNvPr id="22" name="TextBox 22"/>
              <p:cNvSpPr txBox="1"/>
              <p:nvPr/>
            </p:nvSpPr>
            <p:spPr>
              <a:xfrm>
                <a:off x="0" y="-47625"/>
                <a:ext cx="1968773" cy="32303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23" name="Freeform 23"/>
            <p:cNvSpPr/>
            <p:nvPr/>
          </p:nvSpPr>
          <p:spPr>
            <a:xfrm>
              <a:off x="12614" y="0"/>
              <a:ext cx="802049" cy="1154028"/>
            </a:xfrm>
            <a:custGeom>
              <a:avLst/>
              <a:gdLst/>
              <a:ahLst/>
              <a:cxnLst/>
              <a:rect l="l" t="t" r="r" b="b"/>
              <a:pathLst>
                <a:path w="802049" h="1154028">
                  <a:moveTo>
                    <a:pt x="0" y="0"/>
                  </a:moveTo>
                  <a:lnTo>
                    <a:pt x="802049" y="0"/>
                  </a:lnTo>
                  <a:lnTo>
                    <a:pt x="802049" y="1154028"/>
                  </a:lnTo>
                  <a:lnTo>
                    <a:pt x="0" y="11540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  <p:sp>
          <p:nvSpPr>
            <p:cNvPr id="24" name="TextBox 24"/>
            <p:cNvSpPr txBox="1"/>
            <p:nvPr/>
          </p:nvSpPr>
          <p:spPr>
            <a:xfrm>
              <a:off x="1101280" y="142355"/>
              <a:ext cx="9966913" cy="62272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920"/>
                </a:lnSpc>
              </a:pPr>
              <a:r>
                <a:rPr lang="en-US" sz="2800">
                  <a:solidFill>
                    <a:srgbClr val="000000"/>
                  </a:solidFill>
                  <a:latin typeface="Bree Serif"/>
                  <a:ea typeface="Bree Serif"/>
                  <a:cs typeface="Bree Serif"/>
                  <a:sym typeface="Bree Serif"/>
                </a:rPr>
                <a:t>Seleksi Akhir</a:t>
              </a: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1101280" y="771426"/>
              <a:ext cx="9966913" cy="62272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920"/>
                </a:lnSpc>
              </a:pPr>
              <a:r>
                <a:rPr lang="en-US" sz="2800">
                  <a:solidFill>
                    <a:srgbClr val="000000"/>
                  </a:solidFill>
                  <a:latin typeface="Bree Serif"/>
                  <a:ea typeface="Bree Serif"/>
                  <a:cs typeface="Bree Serif"/>
                  <a:sym typeface="Bree Serif"/>
                </a:rPr>
                <a:t>Rabu, 2 Juli 2025</a:t>
              </a: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587491" y="6064190"/>
            <a:ext cx="8301145" cy="1142072"/>
            <a:chOff x="0" y="0"/>
            <a:chExt cx="11068193" cy="1522763"/>
          </a:xfrm>
        </p:grpSpPr>
        <p:grpSp>
          <p:nvGrpSpPr>
            <p:cNvPr id="27" name="Group 27"/>
            <p:cNvGrpSpPr/>
            <p:nvPr/>
          </p:nvGrpSpPr>
          <p:grpSpPr>
            <a:xfrm>
              <a:off x="0" y="128523"/>
              <a:ext cx="9966913" cy="1394240"/>
              <a:chOff x="0" y="0"/>
              <a:chExt cx="1968773" cy="275405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0" y="0"/>
                <a:ext cx="1968773" cy="275405"/>
              </a:xfrm>
              <a:custGeom>
                <a:avLst/>
                <a:gdLst/>
                <a:ahLst/>
                <a:cxnLst/>
                <a:rect l="l" t="t" r="r" b="b"/>
                <a:pathLst>
                  <a:path w="1968773" h="275405">
                    <a:moveTo>
                      <a:pt x="52820" y="0"/>
                    </a:moveTo>
                    <a:lnTo>
                      <a:pt x="1915953" y="0"/>
                    </a:lnTo>
                    <a:cubicBezTo>
                      <a:pt x="1929962" y="0"/>
                      <a:pt x="1943397" y="5565"/>
                      <a:pt x="1953302" y="15471"/>
                    </a:cubicBezTo>
                    <a:cubicBezTo>
                      <a:pt x="1963208" y="25376"/>
                      <a:pt x="1968773" y="38811"/>
                      <a:pt x="1968773" y="52820"/>
                    </a:cubicBezTo>
                    <a:lnTo>
                      <a:pt x="1968773" y="222586"/>
                    </a:lnTo>
                    <a:cubicBezTo>
                      <a:pt x="1968773" y="236594"/>
                      <a:pt x="1963208" y="250029"/>
                      <a:pt x="1953302" y="259935"/>
                    </a:cubicBezTo>
                    <a:cubicBezTo>
                      <a:pt x="1943397" y="269841"/>
                      <a:pt x="1929962" y="275405"/>
                      <a:pt x="1915953" y="275405"/>
                    </a:cubicBezTo>
                    <a:lnTo>
                      <a:pt x="52820" y="275405"/>
                    </a:lnTo>
                    <a:cubicBezTo>
                      <a:pt x="38811" y="275405"/>
                      <a:pt x="25376" y="269841"/>
                      <a:pt x="15471" y="259935"/>
                    </a:cubicBezTo>
                    <a:cubicBezTo>
                      <a:pt x="5565" y="250029"/>
                      <a:pt x="0" y="236594"/>
                      <a:pt x="0" y="222586"/>
                    </a:cubicBezTo>
                    <a:lnTo>
                      <a:pt x="0" y="52820"/>
                    </a:lnTo>
                    <a:cubicBezTo>
                      <a:pt x="0" y="38811"/>
                      <a:pt x="5565" y="25376"/>
                      <a:pt x="15471" y="15471"/>
                    </a:cubicBezTo>
                    <a:cubicBezTo>
                      <a:pt x="25376" y="5565"/>
                      <a:pt x="38811" y="0"/>
                      <a:pt x="52820" y="0"/>
                    </a:cubicBezTo>
                    <a:close/>
                  </a:path>
                </a:pathLst>
              </a:custGeom>
              <a:solidFill>
                <a:srgbClr val="FEF4A7"/>
              </a:solidFill>
            </p:spPr>
          </p:sp>
          <p:sp>
            <p:nvSpPr>
              <p:cNvPr id="29" name="TextBox 29"/>
              <p:cNvSpPr txBox="1"/>
              <p:nvPr/>
            </p:nvSpPr>
            <p:spPr>
              <a:xfrm>
                <a:off x="0" y="-47625"/>
                <a:ext cx="1968773" cy="32303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30" name="Freeform 30"/>
            <p:cNvSpPr/>
            <p:nvPr/>
          </p:nvSpPr>
          <p:spPr>
            <a:xfrm>
              <a:off x="12614" y="0"/>
              <a:ext cx="802049" cy="1154028"/>
            </a:xfrm>
            <a:custGeom>
              <a:avLst/>
              <a:gdLst/>
              <a:ahLst/>
              <a:cxnLst/>
              <a:rect l="l" t="t" r="r" b="b"/>
              <a:pathLst>
                <a:path w="802049" h="1154028">
                  <a:moveTo>
                    <a:pt x="0" y="0"/>
                  </a:moveTo>
                  <a:lnTo>
                    <a:pt x="802049" y="0"/>
                  </a:lnTo>
                  <a:lnTo>
                    <a:pt x="802049" y="1154028"/>
                  </a:lnTo>
                  <a:lnTo>
                    <a:pt x="0" y="11540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  <p:sp>
          <p:nvSpPr>
            <p:cNvPr id="31" name="TextBox 31"/>
            <p:cNvSpPr txBox="1"/>
            <p:nvPr/>
          </p:nvSpPr>
          <p:spPr>
            <a:xfrm>
              <a:off x="1101280" y="138660"/>
              <a:ext cx="9966913" cy="62272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920"/>
                </a:lnSpc>
              </a:pPr>
              <a:r>
                <a:rPr lang="en-US" sz="2800">
                  <a:solidFill>
                    <a:srgbClr val="000000"/>
                  </a:solidFill>
                  <a:latin typeface="Bree Serif"/>
                  <a:ea typeface="Bree Serif"/>
                  <a:cs typeface="Bree Serif"/>
                  <a:sym typeface="Bree Serif"/>
                </a:rPr>
                <a:t>Pengumuman</a:t>
              </a:r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1101280" y="704232"/>
              <a:ext cx="9966913" cy="62272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920"/>
                </a:lnSpc>
              </a:pPr>
              <a:r>
                <a:rPr lang="en-US" sz="2800">
                  <a:solidFill>
                    <a:srgbClr val="000000"/>
                  </a:solidFill>
                  <a:latin typeface="Bree Serif"/>
                  <a:ea typeface="Bree Serif"/>
                  <a:cs typeface="Bree Serif"/>
                  <a:sym typeface="Bree Serif"/>
                </a:rPr>
                <a:t>Jumat, 4 Juli 2025</a:t>
              </a:r>
            </a:p>
          </p:txBody>
        </p:sp>
      </p:grpSp>
      <p:sp>
        <p:nvSpPr>
          <p:cNvPr id="33" name="Freeform 33"/>
          <p:cNvSpPr/>
          <p:nvPr/>
        </p:nvSpPr>
        <p:spPr>
          <a:xfrm>
            <a:off x="8473527" y="2792665"/>
            <a:ext cx="10198465" cy="7381139"/>
          </a:xfrm>
          <a:custGeom>
            <a:avLst/>
            <a:gdLst/>
            <a:ahLst/>
            <a:cxnLst/>
            <a:rect l="l" t="t" r="r" b="b"/>
            <a:pathLst>
              <a:path w="10198465" h="7381139">
                <a:moveTo>
                  <a:pt x="0" y="0"/>
                </a:moveTo>
                <a:lnTo>
                  <a:pt x="10198465" y="0"/>
                </a:lnTo>
                <a:lnTo>
                  <a:pt x="10198465" y="7381140"/>
                </a:lnTo>
                <a:lnTo>
                  <a:pt x="0" y="73811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4" name="TextBox 34"/>
          <p:cNvSpPr txBox="1"/>
          <p:nvPr/>
        </p:nvSpPr>
        <p:spPr>
          <a:xfrm>
            <a:off x="8629841" y="335345"/>
            <a:ext cx="9269452" cy="1771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57"/>
              </a:lnSpc>
            </a:pPr>
            <a:r>
              <a:rPr lang="en-US" sz="6964" b="1">
                <a:solidFill>
                  <a:srgbClr val="0171D3"/>
                </a:solidFill>
                <a:latin typeface="Ahkio Heavy"/>
                <a:ea typeface="Ahkio Heavy"/>
                <a:cs typeface="Ahkio Heavy"/>
                <a:sym typeface="Ahkio Heavy"/>
              </a:rPr>
              <a:t>JADWAL PELAKSANAAN</a:t>
            </a:r>
          </a:p>
          <a:p>
            <a:pPr algn="ctr">
              <a:lnSpc>
                <a:spcPts val="5477"/>
              </a:lnSpc>
            </a:pPr>
            <a:r>
              <a:rPr lang="en-US" sz="4564" b="1">
                <a:solidFill>
                  <a:srgbClr val="0171D3"/>
                </a:solidFill>
                <a:latin typeface="Ahkio Heavy"/>
                <a:ea typeface="Ahkio Heavy"/>
                <a:cs typeface="Ahkio Heavy"/>
                <a:sym typeface="Ahkio Heavy"/>
              </a:rPr>
              <a:t>JALUR DOMISILI, AFIRMASI DAN MUTASI</a:t>
            </a:r>
          </a:p>
        </p:txBody>
      </p:sp>
      <p:grpSp>
        <p:nvGrpSpPr>
          <p:cNvPr id="35" name="Group 35"/>
          <p:cNvGrpSpPr/>
          <p:nvPr/>
        </p:nvGrpSpPr>
        <p:grpSpPr>
          <a:xfrm>
            <a:off x="587491" y="1423034"/>
            <a:ext cx="8301145" cy="1583763"/>
            <a:chOff x="0" y="0"/>
            <a:chExt cx="11068193" cy="2111684"/>
          </a:xfrm>
        </p:grpSpPr>
        <p:grpSp>
          <p:nvGrpSpPr>
            <p:cNvPr id="36" name="Group 36"/>
            <p:cNvGrpSpPr/>
            <p:nvPr/>
          </p:nvGrpSpPr>
          <p:grpSpPr>
            <a:xfrm>
              <a:off x="0" y="238880"/>
              <a:ext cx="9966913" cy="1872804"/>
              <a:chOff x="0" y="0"/>
              <a:chExt cx="1968773" cy="369937"/>
            </a:xfrm>
          </p:grpSpPr>
          <p:sp>
            <p:nvSpPr>
              <p:cNvPr id="37" name="Freeform 37"/>
              <p:cNvSpPr/>
              <p:nvPr/>
            </p:nvSpPr>
            <p:spPr>
              <a:xfrm>
                <a:off x="0" y="0"/>
                <a:ext cx="1968773" cy="369937"/>
              </a:xfrm>
              <a:custGeom>
                <a:avLst/>
                <a:gdLst/>
                <a:ahLst/>
                <a:cxnLst/>
                <a:rect l="l" t="t" r="r" b="b"/>
                <a:pathLst>
                  <a:path w="1968773" h="369937">
                    <a:moveTo>
                      <a:pt x="52820" y="0"/>
                    </a:moveTo>
                    <a:lnTo>
                      <a:pt x="1915953" y="0"/>
                    </a:lnTo>
                    <a:cubicBezTo>
                      <a:pt x="1929962" y="0"/>
                      <a:pt x="1943397" y="5565"/>
                      <a:pt x="1953302" y="15471"/>
                    </a:cubicBezTo>
                    <a:cubicBezTo>
                      <a:pt x="1963208" y="25376"/>
                      <a:pt x="1968773" y="38811"/>
                      <a:pt x="1968773" y="52820"/>
                    </a:cubicBezTo>
                    <a:lnTo>
                      <a:pt x="1968773" y="317117"/>
                    </a:lnTo>
                    <a:cubicBezTo>
                      <a:pt x="1968773" y="331126"/>
                      <a:pt x="1963208" y="344560"/>
                      <a:pt x="1953302" y="354466"/>
                    </a:cubicBezTo>
                    <a:cubicBezTo>
                      <a:pt x="1943397" y="364372"/>
                      <a:pt x="1929962" y="369937"/>
                      <a:pt x="1915953" y="369937"/>
                    </a:cubicBezTo>
                    <a:lnTo>
                      <a:pt x="52820" y="369937"/>
                    </a:lnTo>
                    <a:cubicBezTo>
                      <a:pt x="23648" y="369937"/>
                      <a:pt x="0" y="346288"/>
                      <a:pt x="0" y="317117"/>
                    </a:cubicBezTo>
                    <a:lnTo>
                      <a:pt x="0" y="52820"/>
                    </a:lnTo>
                    <a:cubicBezTo>
                      <a:pt x="0" y="38811"/>
                      <a:pt x="5565" y="25376"/>
                      <a:pt x="15471" y="15471"/>
                    </a:cubicBezTo>
                    <a:cubicBezTo>
                      <a:pt x="25376" y="5565"/>
                      <a:pt x="38811" y="0"/>
                      <a:pt x="52820" y="0"/>
                    </a:cubicBezTo>
                    <a:close/>
                  </a:path>
                </a:pathLst>
              </a:custGeom>
              <a:solidFill>
                <a:srgbClr val="FEF4A7"/>
              </a:solidFill>
            </p:spPr>
          </p:sp>
          <p:sp>
            <p:nvSpPr>
              <p:cNvPr id="38" name="TextBox 38"/>
              <p:cNvSpPr txBox="1"/>
              <p:nvPr/>
            </p:nvSpPr>
            <p:spPr>
              <a:xfrm>
                <a:off x="0" y="-47625"/>
                <a:ext cx="1968773" cy="41756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39" name="Freeform 39"/>
            <p:cNvSpPr/>
            <p:nvPr/>
          </p:nvSpPr>
          <p:spPr>
            <a:xfrm>
              <a:off x="0" y="0"/>
              <a:ext cx="802049" cy="1154028"/>
            </a:xfrm>
            <a:custGeom>
              <a:avLst/>
              <a:gdLst/>
              <a:ahLst/>
              <a:cxnLst/>
              <a:rect l="l" t="t" r="r" b="b"/>
              <a:pathLst>
                <a:path w="802049" h="1154028">
                  <a:moveTo>
                    <a:pt x="0" y="0"/>
                  </a:moveTo>
                  <a:lnTo>
                    <a:pt x="802049" y="0"/>
                  </a:lnTo>
                  <a:lnTo>
                    <a:pt x="802049" y="1154028"/>
                  </a:lnTo>
                  <a:lnTo>
                    <a:pt x="0" y="11540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  <p:sp>
          <p:nvSpPr>
            <p:cNvPr id="40" name="TextBox 40"/>
            <p:cNvSpPr txBox="1"/>
            <p:nvPr/>
          </p:nvSpPr>
          <p:spPr>
            <a:xfrm>
              <a:off x="1101280" y="237078"/>
              <a:ext cx="9966913" cy="62272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920"/>
                </a:lnSpc>
              </a:pPr>
              <a:r>
                <a:rPr lang="en-US" sz="2800">
                  <a:solidFill>
                    <a:srgbClr val="000000"/>
                  </a:solidFill>
                  <a:latin typeface="Bree Serif"/>
                  <a:ea typeface="Bree Serif"/>
                  <a:cs typeface="Bree Serif"/>
                  <a:sym typeface="Bree Serif"/>
                </a:rPr>
                <a:t>Pembuatan akun pendaftar luar daerah</a:t>
              </a:r>
            </a:p>
          </p:txBody>
        </p:sp>
        <p:sp>
          <p:nvSpPr>
            <p:cNvPr id="41" name="TextBox 41"/>
            <p:cNvSpPr txBox="1"/>
            <p:nvPr/>
          </p:nvSpPr>
          <p:spPr>
            <a:xfrm>
              <a:off x="1101280" y="1368221"/>
              <a:ext cx="9966913" cy="62272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920"/>
                </a:lnSpc>
              </a:pPr>
              <a:r>
                <a:rPr lang="en-US" sz="2800">
                  <a:solidFill>
                    <a:srgbClr val="000000"/>
                  </a:solidFill>
                  <a:latin typeface="Bree Serif"/>
                  <a:ea typeface="Bree Serif"/>
                  <a:cs typeface="Bree Serif"/>
                  <a:sym typeface="Bree Serif"/>
                </a:rPr>
                <a:t>16 Juni 2025 s.d 20 Juni 2025</a:t>
              </a:r>
            </a:p>
          </p:txBody>
        </p:sp>
        <p:sp>
          <p:nvSpPr>
            <p:cNvPr id="42" name="TextBox 42"/>
            <p:cNvSpPr txBox="1"/>
            <p:nvPr/>
          </p:nvSpPr>
          <p:spPr>
            <a:xfrm>
              <a:off x="1101280" y="764550"/>
              <a:ext cx="9966913" cy="62272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920"/>
                </a:lnSpc>
              </a:pPr>
              <a:r>
                <a:rPr lang="en-US" sz="2800">
                  <a:solidFill>
                    <a:srgbClr val="000000"/>
                  </a:solidFill>
                  <a:latin typeface="Bree Serif"/>
                  <a:ea typeface="Bree Serif"/>
                  <a:cs typeface="Bree Serif"/>
                  <a:sym typeface="Bree Serif"/>
                </a:rPr>
                <a:t>Senin s.d Jumat</a:t>
              </a:r>
            </a:p>
          </p:txBody>
        </p:sp>
      </p:grpSp>
      <p:grpSp>
        <p:nvGrpSpPr>
          <p:cNvPr id="43" name="Group 43"/>
          <p:cNvGrpSpPr/>
          <p:nvPr/>
        </p:nvGrpSpPr>
        <p:grpSpPr>
          <a:xfrm>
            <a:off x="587491" y="3165638"/>
            <a:ext cx="8301145" cy="1432629"/>
            <a:chOff x="0" y="0"/>
            <a:chExt cx="11068193" cy="1910172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128523"/>
              <a:ext cx="9966913" cy="1781649"/>
              <a:chOff x="0" y="0"/>
              <a:chExt cx="1968773" cy="351931"/>
            </a:xfrm>
          </p:grpSpPr>
          <p:sp>
            <p:nvSpPr>
              <p:cNvPr id="45" name="Freeform 45"/>
              <p:cNvSpPr/>
              <p:nvPr/>
            </p:nvSpPr>
            <p:spPr>
              <a:xfrm>
                <a:off x="0" y="0"/>
                <a:ext cx="1968773" cy="351931"/>
              </a:xfrm>
              <a:custGeom>
                <a:avLst/>
                <a:gdLst/>
                <a:ahLst/>
                <a:cxnLst/>
                <a:rect l="l" t="t" r="r" b="b"/>
                <a:pathLst>
                  <a:path w="1968773" h="351931">
                    <a:moveTo>
                      <a:pt x="52820" y="0"/>
                    </a:moveTo>
                    <a:lnTo>
                      <a:pt x="1915953" y="0"/>
                    </a:lnTo>
                    <a:cubicBezTo>
                      <a:pt x="1929962" y="0"/>
                      <a:pt x="1943397" y="5565"/>
                      <a:pt x="1953302" y="15471"/>
                    </a:cubicBezTo>
                    <a:cubicBezTo>
                      <a:pt x="1963208" y="25376"/>
                      <a:pt x="1968773" y="38811"/>
                      <a:pt x="1968773" y="52820"/>
                    </a:cubicBezTo>
                    <a:lnTo>
                      <a:pt x="1968773" y="299111"/>
                    </a:lnTo>
                    <a:cubicBezTo>
                      <a:pt x="1968773" y="313120"/>
                      <a:pt x="1963208" y="326555"/>
                      <a:pt x="1953302" y="336460"/>
                    </a:cubicBezTo>
                    <a:cubicBezTo>
                      <a:pt x="1943397" y="346366"/>
                      <a:pt x="1929962" y="351931"/>
                      <a:pt x="1915953" y="351931"/>
                    </a:cubicBezTo>
                    <a:lnTo>
                      <a:pt x="52820" y="351931"/>
                    </a:lnTo>
                    <a:cubicBezTo>
                      <a:pt x="38811" y="351931"/>
                      <a:pt x="25376" y="346366"/>
                      <a:pt x="15471" y="336460"/>
                    </a:cubicBezTo>
                    <a:cubicBezTo>
                      <a:pt x="5565" y="326555"/>
                      <a:pt x="0" y="313120"/>
                      <a:pt x="0" y="299111"/>
                    </a:cubicBezTo>
                    <a:lnTo>
                      <a:pt x="0" y="52820"/>
                    </a:lnTo>
                    <a:cubicBezTo>
                      <a:pt x="0" y="38811"/>
                      <a:pt x="5565" y="25376"/>
                      <a:pt x="15471" y="15471"/>
                    </a:cubicBezTo>
                    <a:cubicBezTo>
                      <a:pt x="25376" y="5565"/>
                      <a:pt x="38811" y="0"/>
                      <a:pt x="52820" y="0"/>
                    </a:cubicBezTo>
                    <a:close/>
                  </a:path>
                </a:pathLst>
              </a:custGeom>
              <a:solidFill>
                <a:srgbClr val="FEF4A7"/>
              </a:solidFill>
            </p:spPr>
          </p:sp>
          <p:sp>
            <p:nvSpPr>
              <p:cNvPr id="46" name="TextBox 46"/>
              <p:cNvSpPr txBox="1"/>
              <p:nvPr/>
            </p:nvSpPr>
            <p:spPr>
              <a:xfrm>
                <a:off x="0" y="-47625"/>
                <a:ext cx="1968773" cy="39955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47" name="Freeform 47"/>
            <p:cNvSpPr/>
            <p:nvPr/>
          </p:nvSpPr>
          <p:spPr>
            <a:xfrm>
              <a:off x="12614" y="0"/>
              <a:ext cx="802049" cy="1154028"/>
            </a:xfrm>
            <a:custGeom>
              <a:avLst/>
              <a:gdLst/>
              <a:ahLst/>
              <a:cxnLst/>
              <a:rect l="l" t="t" r="r" b="b"/>
              <a:pathLst>
                <a:path w="802049" h="1154028">
                  <a:moveTo>
                    <a:pt x="0" y="0"/>
                  </a:moveTo>
                  <a:lnTo>
                    <a:pt x="802049" y="0"/>
                  </a:lnTo>
                  <a:lnTo>
                    <a:pt x="802049" y="1154028"/>
                  </a:lnTo>
                  <a:lnTo>
                    <a:pt x="0" y="11540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  <p:sp>
          <p:nvSpPr>
            <p:cNvPr id="48" name="TextBox 48"/>
            <p:cNvSpPr txBox="1"/>
            <p:nvPr/>
          </p:nvSpPr>
          <p:spPr>
            <a:xfrm>
              <a:off x="1101280" y="138660"/>
              <a:ext cx="9966913" cy="62272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920"/>
                </a:lnSpc>
              </a:pPr>
              <a:r>
                <a:rPr lang="en-US" sz="2800">
                  <a:solidFill>
                    <a:srgbClr val="000000"/>
                  </a:solidFill>
                  <a:latin typeface="Bree Serif"/>
                  <a:ea typeface="Bree Serif"/>
                  <a:cs typeface="Bree Serif"/>
                  <a:sym typeface="Bree Serif"/>
                </a:rPr>
                <a:t>Pendaftaran SPMB SMP</a:t>
              </a:r>
            </a:p>
          </p:txBody>
        </p:sp>
        <p:sp>
          <p:nvSpPr>
            <p:cNvPr id="49" name="TextBox 49"/>
            <p:cNvSpPr txBox="1"/>
            <p:nvPr/>
          </p:nvSpPr>
          <p:spPr>
            <a:xfrm>
              <a:off x="1101280" y="1241048"/>
              <a:ext cx="9966913" cy="62272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920"/>
                </a:lnSpc>
              </a:pPr>
              <a:r>
                <a:rPr lang="en-US" sz="2800">
                  <a:solidFill>
                    <a:srgbClr val="000000"/>
                  </a:solidFill>
                  <a:latin typeface="Bree Serif"/>
                  <a:ea typeface="Bree Serif"/>
                  <a:cs typeface="Bree Serif"/>
                  <a:sym typeface="Bree Serif"/>
                </a:rPr>
                <a:t>30 Juni 2025 s.d 2 Juli 2025</a:t>
              </a:r>
            </a:p>
          </p:txBody>
        </p:sp>
        <p:sp>
          <p:nvSpPr>
            <p:cNvPr id="50" name="TextBox 50"/>
            <p:cNvSpPr txBox="1"/>
            <p:nvPr/>
          </p:nvSpPr>
          <p:spPr>
            <a:xfrm>
              <a:off x="1101280" y="704232"/>
              <a:ext cx="9966913" cy="62272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920"/>
                </a:lnSpc>
              </a:pPr>
              <a:r>
                <a:rPr lang="en-US" sz="2800">
                  <a:solidFill>
                    <a:srgbClr val="000000"/>
                  </a:solidFill>
                  <a:latin typeface="Bree Serif"/>
                  <a:ea typeface="Bree Serif"/>
                  <a:cs typeface="Bree Serif"/>
                  <a:sym typeface="Bree Serif"/>
                </a:rPr>
                <a:t>Senin s.d Rabu</a:t>
              </a:r>
            </a:p>
          </p:txBody>
        </p:sp>
      </p:grpSp>
      <p:grpSp>
        <p:nvGrpSpPr>
          <p:cNvPr id="51" name="Group 51"/>
          <p:cNvGrpSpPr/>
          <p:nvPr/>
        </p:nvGrpSpPr>
        <p:grpSpPr>
          <a:xfrm>
            <a:off x="587491" y="7368187"/>
            <a:ext cx="8301145" cy="1483904"/>
            <a:chOff x="0" y="0"/>
            <a:chExt cx="11068193" cy="1978539"/>
          </a:xfrm>
        </p:grpSpPr>
        <p:grpSp>
          <p:nvGrpSpPr>
            <p:cNvPr id="52" name="Group 52"/>
            <p:cNvGrpSpPr/>
            <p:nvPr/>
          </p:nvGrpSpPr>
          <p:grpSpPr>
            <a:xfrm>
              <a:off x="0" y="128523"/>
              <a:ext cx="9966913" cy="1850016"/>
              <a:chOff x="0" y="0"/>
              <a:chExt cx="1968773" cy="365435"/>
            </a:xfrm>
          </p:grpSpPr>
          <p:sp>
            <p:nvSpPr>
              <p:cNvPr id="53" name="Freeform 53"/>
              <p:cNvSpPr/>
              <p:nvPr/>
            </p:nvSpPr>
            <p:spPr>
              <a:xfrm>
                <a:off x="0" y="0"/>
                <a:ext cx="1968773" cy="365435"/>
              </a:xfrm>
              <a:custGeom>
                <a:avLst/>
                <a:gdLst/>
                <a:ahLst/>
                <a:cxnLst/>
                <a:rect l="l" t="t" r="r" b="b"/>
                <a:pathLst>
                  <a:path w="1968773" h="365435">
                    <a:moveTo>
                      <a:pt x="52820" y="0"/>
                    </a:moveTo>
                    <a:lnTo>
                      <a:pt x="1915953" y="0"/>
                    </a:lnTo>
                    <a:cubicBezTo>
                      <a:pt x="1929962" y="0"/>
                      <a:pt x="1943397" y="5565"/>
                      <a:pt x="1953302" y="15471"/>
                    </a:cubicBezTo>
                    <a:cubicBezTo>
                      <a:pt x="1963208" y="25376"/>
                      <a:pt x="1968773" y="38811"/>
                      <a:pt x="1968773" y="52820"/>
                    </a:cubicBezTo>
                    <a:lnTo>
                      <a:pt x="1968773" y="312615"/>
                    </a:lnTo>
                    <a:cubicBezTo>
                      <a:pt x="1968773" y="326624"/>
                      <a:pt x="1963208" y="340059"/>
                      <a:pt x="1953302" y="349965"/>
                    </a:cubicBezTo>
                    <a:cubicBezTo>
                      <a:pt x="1943397" y="359870"/>
                      <a:pt x="1929962" y="365435"/>
                      <a:pt x="1915953" y="365435"/>
                    </a:cubicBezTo>
                    <a:lnTo>
                      <a:pt x="52820" y="365435"/>
                    </a:lnTo>
                    <a:cubicBezTo>
                      <a:pt x="38811" y="365435"/>
                      <a:pt x="25376" y="359870"/>
                      <a:pt x="15471" y="349965"/>
                    </a:cubicBezTo>
                    <a:cubicBezTo>
                      <a:pt x="5565" y="340059"/>
                      <a:pt x="0" y="326624"/>
                      <a:pt x="0" y="312615"/>
                    </a:cubicBezTo>
                    <a:lnTo>
                      <a:pt x="0" y="52820"/>
                    </a:lnTo>
                    <a:cubicBezTo>
                      <a:pt x="0" y="38811"/>
                      <a:pt x="5565" y="25376"/>
                      <a:pt x="15471" y="15471"/>
                    </a:cubicBezTo>
                    <a:cubicBezTo>
                      <a:pt x="25376" y="5565"/>
                      <a:pt x="38811" y="0"/>
                      <a:pt x="52820" y="0"/>
                    </a:cubicBezTo>
                    <a:close/>
                  </a:path>
                </a:pathLst>
              </a:custGeom>
              <a:solidFill>
                <a:srgbClr val="FEF4A7"/>
              </a:solidFill>
            </p:spPr>
          </p:sp>
          <p:sp>
            <p:nvSpPr>
              <p:cNvPr id="54" name="TextBox 54"/>
              <p:cNvSpPr txBox="1"/>
              <p:nvPr/>
            </p:nvSpPr>
            <p:spPr>
              <a:xfrm>
                <a:off x="0" y="-47625"/>
                <a:ext cx="1968773" cy="41306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55" name="Freeform 55"/>
            <p:cNvSpPr/>
            <p:nvPr/>
          </p:nvSpPr>
          <p:spPr>
            <a:xfrm>
              <a:off x="12614" y="0"/>
              <a:ext cx="802049" cy="1154028"/>
            </a:xfrm>
            <a:custGeom>
              <a:avLst/>
              <a:gdLst/>
              <a:ahLst/>
              <a:cxnLst/>
              <a:rect l="l" t="t" r="r" b="b"/>
              <a:pathLst>
                <a:path w="802049" h="1154028">
                  <a:moveTo>
                    <a:pt x="0" y="0"/>
                  </a:moveTo>
                  <a:lnTo>
                    <a:pt x="802049" y="0"/>
                  </a:lnTo>
                  <a:lnTo>
                    <a:pt x="802049" y="1154028"/>
                  </a:lnTo>
                  <a:lnTo>
                    <a:pt x="0" y="11540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  <p:sp>
          <p:nvSpPr>
            <p:cNvPr id="56" name="TextBox 56"/>
            <p:cNvSpPr txBox="1"/>
            <p:nvPr/>
          </p:nvSpPr>
          <p:spPr>
            <a:xfrm>
              <a:off x="1101280" y="138660"/>
              <a:ext cx="9966913" cy="62272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920"/>
                </a:lnSpc>
              </a:pPr>
              <a:r>
                <a:rPr lang="en-US" sz="2800">
                  <a:solidFill>
                    <a:srgbClr val="000000"/>
                  </a:solidFill>
                  <a:latin typeface="Bree Serif"/>
                  <a:ea typeface="Bree Serif"/>
                  <a:cs typeface="Bree Serif"/>
                  <a:sym typeface="Bree Serif"/>
                </a:rPr>
                <a:t>Daftar Ulang</a:t>
              </a:r>
            </a:p>
          </p:txBody>
        </p:sp>
        <p:sp>
          <p:nvSpPr>
            <p:cNvPr id="57" name="TextBox 57"/>
            <p:cNvSpPr txBox="1"/>
            <p:nvPr/>
          </p:nvSpPr>
          <p:spPr>
            <a:xfrm>
              <a:off x="1101280" y="1237632"/>
              <a:ext cx="9966913" cy="62272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920"/>
                </a:lnSpc>
              </a:pPr>
              <a:r>
                <a:rPr lang="en-US" sz="2800">
                  <a:solidFill>
                    <a:srgbClr val="000000"/>
                  </a:solidFill>
                  <a:latin typeface="Bree Serif"/>
                  <a:ea typeface="Bree Serif"/>
                  <a:cs typeface="Bree Serif"/>
                  <a:sym typeface="Bree Serif"/>
                </a:rPr>
                <a:t>7 Juli 2025 s.d 8 Juli 2025</a:t>
              </a:r>
            </a:p>
          </p:txBody>
        </p:sp>
        <p:sp>
          <p:nvSpPr>
            <p:cNvPr id="58" name="TextBox 58"/>
            <p:cNvSpPr txBox="1"/>
            <p:nvPr/>
          </p:nvSpPr>
          <p:spPr>
            <a:xfrm>
              <a:off x="1101280" y="713595"/>
              <a:ext cx="9966913" cy="62272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920"/>
                </a:lnSpc>
              </a:pPr>
              <a:r>
                <a:rPr lang="en-US" sz="2800">
                  <a:solidFill>
                    <a:srgbClr val="000000"/>
                  </a:solidFill>
                  <a:latin typeface="Bree Serif"/>
                  <a:ea typeface="Bree Serif"/>
                  <a:cs typeface="Bree Serif"/>
                  <a:sym typeface="Bree Serif"/>
                </a:rPr>
                <a:t>Senin s.d Selasa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26993" y="-1099990"/>
            <a:ext cx="20401942" cy="12929731"/>
          </a:xfrm>
          <a:custGeom>
            <a:avLst/>
            <a:gdLst/>
            <a:ahLst/>
            <a:cxnLst/>
            <a:rect l="l" t="t" r="r" b="b"/>
            <a:pathLst>
              <a:path w="20401942" h="12929731">
                <a:moveTo>
                  <a:pt x="0" y="0"/>
                </a:moveTo>
                <a:lnTo>
                  <a:pt x="20401942" y="0"/>
                </a:lnTo>
                <a:lnTo>
                  <a:pt x="20401942" y="12929731"/>
                </a:lnTo>
                <a:lnTo>
                  <a:pt x="0" y="129297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2915722" y="-1099990"/>
            <a:ext cx="14451590" cy="12929731"/>
          </a:xfrm>
          <a:custGeom>
            <a:avLst/>
            <a:gdLst/>
            <a:ahLst/>
            <a:cxnLst/>
            <a:rect l="l" t="t" r="r" b="b"/>
            <a:pathLst>
              <a:path w="14451590" h="12929731">
                <a:moveTo>
                  <a:pt x="0" y="0"/>
                </a:moveTo>
                <a:lnTo>
                  <a:pt x="14451590" y="0"/>
                </a:lnTo>
                <a:lnTo>
                  <a:pt x="14451590" y="12929731"/>
                </a:lnTo>
                <a:lnTo>
                  <a:pt x="0" y="129297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41174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3371106" y="2483231"/>
            <a:ext cx="12362510" cy="12929731"/>
          </a:xfrm>
          <a:custGeom>
            <a:avLst/>
            <a:gdLst/>
            <a:ahLst/>
            <a:cxnLst/>
            <a:rect l="l" t="t" r="r" b="b"/>
            <a:pathLst>
              <a:path w="12362510" h="12929731">
                <a:moveTo>
                  <a:pt x="0" y="0"/>
                </a:moveTo>
                <a:lnTo>
                  <a:pt x="12362510" y="0"/>
                </a:lnTo>
                <a:lnTo>
                  <a:pt x="12362510" y="12929731"/>
                </a:lnTo>
                <a:lnTo>
                  <a:pt x="0" y="129297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2515" r="-32515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9542836" y="2474123"/>
            <a:ext cx="6528661" cy="12929731"/>
          </a:xfrm>
          <a:custGeom>
            <a:avLst/>
            <a:gdLst/>
            <a:ahLst/>
            <a:cxnLst/>
            <a:rect l="l" t="t" r="r" b="b"/>
            <a:pathLst>
              <a:path w="6528661" h="12929731">
                <a:moveTo>
                  <a:pt x="0" y="0"/>
                </a:moveTo>
                <a:lnTo>
                  <a:pt x="6528661" y="0"/>
                </a:lnTo>
                <a:lnTo>
                  <a:pt x="6528661" y="12929731"/>
                </a:lnTo>
                <a:lnTo>
                  <a:pt x="0" y="129297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36719" r="-75778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2208969" y="2436023"/>
            <a:ext cx="9126312" cy="12929731"/>
          </a:xfrm>
          <a:custGeom>
            <a:avLst/>
            <a:gdLst/>
            <a:ahLst/>
            <a:cxnLst/>
            <a:rect l="l" t="t" r="r" b="b"/>
            <a:pathLst>
              <a:path w="9126312" h="12929731">
                <a:moveTo>
                  <a:pt x="0" y="0"/>
                </a:moveTo>
                <a:lnTo>
                  <a:pt x="9126312" y="0"/>
                </a:lnTo>
                <a:lnTo>
                  <a:pt x="9126312" y="12929731"/>
                </a:lnTo>
                <a:lnTo>
                  <a:pt x="0" y="129297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8350" r="-65199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536604" y="5676219"/>
            <a:ext cx="9999264" cy="9727635"/>
          </a:xfrm>
          <a:custGeom>
            <a:avLst/>
            <a:gdLst/>
            <a:ahLst/>
            <a:cxnLst/>
            <a:rect l="l" t="t" r="r" b="b"/>
            <a:pathLst>
              <a:path w="9999264" h="9727635">
                <a:moveTo>
                  <a:pt x="0" y="0"/>
                </a:moveTo>
                <a:lnTo>
                  <a:pt x="9999264" y="0"/>
                </a:lnTo>
                <a:lnTo>
                  <a:pt x="9999264" y="9727635"/>
                </a:lnTo>
                <a:lnTo>
                  <a:pt x="0" y="972763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4526" t="-32917" r="-59507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828800" y="1028700"/>
            <a:ext cx="14630400" cy="8229600"/>
          </a:xfrm>
          <a:custGeom>
            <a:avLst/>
            <a:gdLst/>
            <a:ahLst/>
            <a:cxnLst/>
            <a:rect l="l" t="t" r="r" b="b"/>
            <a:pathLst>
              <a:path w="14630400" h="8229600">
                <a:moveTo>
                  <a:pt x="0" y="0"/>
                </a:moveTo>
                <a:lnTo>
                  <a:pt x="14630400" y="0"/>
                </a:lnTo>
                <a:lnTo>
                  <a:pt x="146304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640245">
            <a:off x="14406294" y="1688905"/>
            <a:ext cx="1146423" cy="2060985"/>
          </a:xfrm>
          <a:custGeom>
            <a:avLst/>
            <a:gdLst/>
            <a:ahLst/>
            <a:cxnLst/>
            <a:rect l="l" t="t" r="r" b="b"/>
            <a:pathLst>
              <a:path w="1146423" h="2060985">
                <a:moveTo>
                  <a:pt x="0" y="0"/>
                </a:moveTo>
                <a:lnTo>
                  <a:pt x="1146423" y="0"/>
                </a:lnTo>
                <a:lnTo>
                  <a:pt x="1146423" y="2060984"/>
                </a:lnTo>
                <a:lnTo>
                  <a:pt x="0" y="206098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4114852" y="4748909"/>
            <a:ext cx="4688697" cy="6336077"/>
          </a:xfrm>
          <a:custGeom>
            <a:avLst/>
            <a:gdLst/>
            <a:ahLst/>
            <a:cxnLst/>
            <a:rect l="l" t="t" r="r" b="b"/>
            <a:pathLst>
              <a:path w="4688697" h="6336077">
                <a:moveTo>
                  <a:pt x="0" y="0"/>
                </a:moveTo>
                <a:lnTo>
                  <a:pt x="4688696" y="0"/>
                </a:lnTo>
                <a:lnTo>
                  <a:pt x="4688696" y="6336076"/>
                </a:lnTo>
                <a:lnTo>
                  <a:pt x="0" y="633607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2342115" y="6896635"/>
            <a:ext cx="1557876" cy="1557876"/>
          </a:xfrm>
          <a:custGeom>
            <a:avLst/>
            <a:gdLst/>
            <a:ahLst/>
            <a:cxnLst/>
            <a:rect l="l" t="t" r="r" b="b"/>
            <a:pathLst>
              <a:path w="1557876" h="1557876">
                <a:moveTo>
                  <a:pt x="0" y="0"/>
                </a:moveTo>
                <a:lnTo>
                  <a:pt x="1557877" y="0"/>
                </a:lnTo>
                <a:lnTo>
                  <a:pt x="1557877" y="1557876"/>
                </a:lnTo>
                <a:lnTo>
                  <a:pt x="0" y="155787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5157578" y="1270381"/>
            <a:ext cx="7400776" cy="1212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99"/>
              </a:lnSpc>
            </a:pPr>
            <a:r>
              <a:rPr lang="en-US" sz="6999">
                <a:solidFill>
                  <a:srgbClr val="F9A01B"/>
                </a:solidFill>
                <a:latin typeface="Bobby Jones Soft"/>
                <a:ea typeface="Bobby Jones Soft"/>
                <a:cs typeface="Bobby Jones Soft"/>
                <a:sym typeface="Bobby Jones Soft"/>
              </a:rPr>
              <a:t>Jalur Pendaftaran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797292" y="2566997"/>
            <a:ext cx="4121348" cy="1212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99"/>
              </a:lnSpc>
            </a:pPr>
            <a:r>
              <a:rPr lang="en-US" sz="6999">
                <a:solidFill>
                  <a:srgbClr val="F9A01B"/>
                </a:solidFill>
                <a:latin typeface="Bobby Jones Soft"/>
                <a:ea typeface="Bobby Jones Soft"/>
                <a:cs typeface="Bobby Jones Soft"/>
                <a:sym typeface="Bobby Jones Soft"/>
              </a:rPr>
              <a:t>50% Zonasi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6603291" y="3865572"/>
            <a:ext cx="4731990" cy="1212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99"/>
              </a:lnSpc>
            </a:pPr>
            <a:r>
              <a:rPr lang="en-US" sz="6999">
                <a:solidFill>
                  <a:srgbClr val="F9A01B"/>
                </a:solidFill>
                <a:latin typeface="Bobby Jones Soft"/>
                <a:ea typeface="Bobby Jones Soft"/>
                <a:cs typeface="Bobby Jones Soft"/>
                <a:sym typeface="Bobby Jones Soft"/>
              </a:rPr>
              <a:t>20% Afirmasi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7153955" y="6462723"/>
            <a:ext cx="3630662" cy="1212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99"/>
              </a:lnSpc>
            </a:pPr>
            <a:r>
              <a:rPr lang="en-US" sz="6999">
                <a:solidFill>
                  <a:srgbClr val="F9A01B"/>
                </a:solidFill>
                <a:latin typeface="Bobby Jones Soft"/>
                <a:ea typeface="Bobby Jones Soft"/>
                <a:cs typeface="Bobby Jones Soft"/>
                <a:sym typeface="Bobby Jones Soft"/>
              </a:rPr>
              <a:t>5% Mutasi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6543686" y="5164147"/>
            <a:ext cx="4851202" cy="1212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99"/>
              </a:lnSpc>
            </a:pPr>
            <a:r>
              <a:rPr lang="en-US" sz="6999">
                <a:solidFill>
                  <a:srgbClr val="F9A01B"/>
                </a:solidFill>
                <a:latin typeface="Bobby Jones Soft"/>
                <a:ea typeface="Bobby Jones Soft"/>
                <a:cs typeface="Bobby Jones Soft"/>
                <a:sym typeface="Bobby Jones Soft"/>
              </a:rPr>
              <a:t>25% prestasi</a:t>
            </a:r>
          </a:p>
        </p:txBody>
      </p:sp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370" b="-13370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6411798" y="-868035"/>
            <a:ext cx="3086100" cy="3086100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134B70"/>
            </a:solidFill>
            <a:ln w="228600" cap="sq">
              <a:solidFill>
                <a:srgbClr val="508C9B"/>
              </a:solidFill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343070" y="1111442"/>
            <a:ext cx="8080406" cy="1257348"/>
            <a:chOff x="0" y="0"/>
            <a:chExt cx="2128173" cy="33115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128173" cy="331153"/>
            </a:xfrm>
            <a:custGeom>
              <a:avLst/>
              <a:gdLst/>
              <a:ahLst/>
              <a:cxnLst/>
              <a:rect l="l" t="t" r="r" b="b"/>
              <a:pathLst>
                <a:path w="2128173" h="331153">
                  <a:moveTo>
                    <a:pt x="48864" y="0"/>
                  </a:moveTo>
                  <a:lnTo>
                    <a:pt x="2079309" y="0"/>
                  </a:lnTo>
                  <a:cubicBezTo>
                    <a:pt x="2106296" y="0"/>
                    <a:pt x="2128173" y="21877"/>
                    <a:pt x="2128173" y="48864"/>
                  </a:cubicBezTo>
                  <a:lnTo>
                    <a:pt x="2128173" y="282290"/>
                  </a:lnTo>
                  <a:cubicBezTo>
                    <a:pt x="2128173" y="295249"/>
                    <a:pt x="2123024" y="307678"/>
                    <a:pt x="2113861" y="316842"/>
                  </a:cubicBezTo>
                  <a:cubicBezTo>
                    <a:pt x="2104697" y="326005"/>
                    <a:pt x="2092268" y="331153"/>
                    <a:pt x="2079309" y="331153"/>
                  </a:cubicBezTo>
                  <a:lnTo>
                    <a:pt x="48864" y="331153"/>
                  </a:lnTo>
                  <a:cubicBezTo>
                    <a:pt x="35904" y="331153"/>
                    <a:pt x="23476" y="326005"/>
                    <a:pt x="14312" y="316842"/>
                  </a:cubicBezTo>
                  <a:cubicBezTo>
                    <a:pt x="5148" y="307678"/>
                    <a:pt x="0" y="295249"/>
                    <a:pt x="0" y="282290"/>
                  </a:cubicBezTo>
                  <a:lnTo>
                    <a:pt x="0" y="48864"/>
                  </a:lnTo>
                  <a:cubicBezTo>
                    <a:pt x="0" y="35904"/>
                    <a:pt x="5148" y="23476"/>
                    <a:pt x="14312" y="14312"/>
                  </a:cubicBezTo>
                  <a:cubicBezTo>
                    <a:pt x="23476" y="5148"/>
                    <a:pt x="35904" y="0"/>
                    <a:pt x="48864" y="0"/>
                  </a:cubicBezTo>
                  <a:close/>
                </a:path>
              </a:pathLst>
            </a:custGeom>
            <a:solidFill>
              <a:srgbClr val="134B70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47625"/>
              <a:ext cx="2128173" cy="3787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343070" y="2454514"/>
            <a:ext cx="8080406" cy="1523977"/>
            <a:chOff x="0" y="0"/>
            <a:chExt cx="2128173" cy="401377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128173" cy="401377"/>
            </a:xfrm>
            <a:custGeom>
              <a:avLst/>
              <a:gdLst/>
              <a:ahLst/>
              <a:cxnLst/>
              <a:rect l="l" t="t" r="r" b="b"/>
              <a:pathLst>
                <a:path w="2128173" h="401377">
                  <a:moveTo>
                    <a:pt x="48864" y="0"/>
                  </a:moveTo>
                  <a:lnTo>
                    <a:pt x="2079309" y="0"/>
                  </a:lnTo>
                  <a:cubicBezTo>
                    <a:pt x="2106296" y="0"/>
                    <a:pt x="2128173" y="21877"/>
                    <a:pt x="2128173" y="48864"/>
                  </a:cubicBezTo>
                  <a:lnTo>
                    <a:pt x="2128173" y="352513"/>
                  </a:lnTo>
                  <a:cubicBezTo>
                    <a:pt x="2128173" y="365472"/>
                    <a:pt x="2123024" y="377901"/>
                    <a:pt x="2113861" y="387065"/>
                  </a:cubicBezTo>
                  <a:cubicBezTo>
                    <a:pt x="2104697" y="396228"/>
                    <a:pt x="2092268" y="401377"/>
                    <a:pt x="2079309" y="401377"/>
                  </a:cubicBezTo>
                  <a:lnTo>
                    <a:pt x="48864" y="401377"/>
                  </a:lnTo>
                  <a:cubicBezTo>
                    <a:pt x="35904" y="401377"/>
                    <a:pt x="23476" y="396228"/>
                    <a:pt x="14312" y="387065"/>
                  </a:cubicBezTo>
                  <a:cubicBezTo>
                    <a:pt x="5148" y="377901"/>
                    <a:pt x="0" y="365472"/>
                    <a:pt x="0" y="352513"/>
                  </a:cubicBezTo>
                  <a:lnTo>
                    <a:pt x="0" y="48864"/>
                  </a:lnTo>
                  <a:cubicBezTo>
                    <a:pt x="0" y="35904"/>
                    <a:pt x="5148" y="23476"/>
                    <a:pt x="14312" y="14312"/>
                  </a:cubicBezTo>
                  <a:cubicBezTo>
                    <a:pt x="23476" y="5148"/>
                    <a:pt x="35904" y="0"/>
                    <a:pt x="48864" y="0"/>
                  </a:cubicBezTo>
                  <a:close/>
                </a:path>
              </a:pathLst>
            </a:custGeom>
            <a:solidFill>
              <a:srgbClr val="134B70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47625"/>
              <a:ext cx="2128173" cy="44900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381509" y="6557851"/>
            <a:ext cx="8080406" cy="2067612"/>
            <a:chOff x="0" y="0"/>
            <a:chExt cx="2128173" cy="544556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128173" cy="544556"/>
            </a:xfrm>
            <a:custGeom>
              <a:avLst/>
              <a:gdLst/>
              <a:ahLst/>
              <a:cxnLst/>
              <a:rect l="l" t="t" r="r" b="b"/>
              <a:pathLst>
                <a:path w="2128173" h="544556">
                  <a:moveTo>
                    <a:pt x="48864" y="0"/>
                  </a:moveTo>
                  <a:lnTo>
                    <a:pt x="2079309" y="0"/>
                  </a:lnTo>
                  <a:cubicBezTo>
                    <a:pt x="2106296" y="0"/>
                    <a:pt x="2128173" y="21877"/>
                    <a:pt x="2128173" y="48864"/>
                  </a:cubicBezTo>
                  <a:lnTo>
                    <a:pt x="2128173" y="495693"/>
                  </a:lnTo>
                  <a:cubicBezTo>
                    <a:pt x="2128173" y="508652"/>
                    <a:pt x="2123024" y="521081"/>
                    <a:pt x="2113861" y="530244"/>
                  </a:cubicBezTo>
                  <a:cubicBezTo>
                    <a:pt x="2104697" y="539408"/>
                    <a:pt x="2092268" y="544556"/>
                    <a:pt x="2079309" y="544556"/>
                  </a:cubicBezTo>
                  <a:lnTo>
                    <a:pt x="48864" y="544556"/>
                  </a:lnTo>
                  <a:cubicBezTo>
                    <a:pt x="35904" y="544556"/>
                    <a:pt x="23476" y="539408"/>
                    <a:pt x="14312" y="530244"/>
                  </a:cubicBezTo>
                  <a:cubicBezTo>
                    <a:pt x="5148" y="521081"/>
                    <a:pt x="0" y="508652"/>
                    <a:pt x="0" y="495693"/>
                  </a:cubicBezTo>
                  <a:lnTo>
                    <a:pt x="0" y="48864"/>
                  </a:lnTo>
                  <a:cubicBezTo>
                    <a:pt x="0" y="35904"/>
                    <a:pt x="5148" y="23476"/>
                    <a:pt x="14312" y="14312"/>
                  </a:cubicBezTo>
                  <a:cubicBezTo>
                    <a:pt x="23476" y="5148"/>
                    <a:pt x="35904" y="0"/>
                    <a:pt x="48864" y="0"/>
                  </a:cubicBezTo>
                  <a:close/>
                </a:path>
              </a:pathLst>
            </a:custGeom>
            <a:solidFill>
              <a:srgbClr val="134B70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0" y="-47625"/>
              <a:ext cx="2128173" cy="59218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381509" y="4102316"/>
            <a:ext cx="8080406" cy="2369810"/>
            <a:chOff x="0" y="0"/>
            <a:chExt cx="2128173" cy="624147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2128173" cy="624147"/>
            </a:xfrm>
            <a:custGeom>
              <a:avLst/>
              <a:gdLst/>
              <a:ahLst/>
              <a:cxnLst/>
              <a:rect l="l" t="t" r="r" b="b"/>
              <a:pathLst>
                <a:path w="2128173" h="624147">
                  <a:moveTo>
                    <a:pt x="48864" y="0"/>
                  </a:moveTo>
                  <a:lnTo>
                    <a:pt x="2079309" y="0"/>
                  </a:lnTo>
                  <a:cubicBezTo>
                    <a:pt x="2106296" y="0"/>
                    <a:pt x="2128173" y="21877"/>
                    <a:pt x="2128173" y="48864"/>
                  </a:cubicBezTo>
                  <a:lnTo>
                    <a:pt x="2128173" y="575284"/>
                  </a:lnTo>
                  <a:cubicBezTo>
                    <a:pt x="2128173" y="588243"/>
                    <a:pt x="2123024" y="600672"/>
                    <a:pt x="2113861" y="609836"/>
                  </a:cubicBezTo>
                  <a:cubicBezTo>
                    <a:pt x="2104697" y="618999"/>
                    <a:pt x="2092268" y="624147"/>
                    <a:pt x="2079309" y="624147"/>
                  </a:cubicBezTo>
                  <a:lnTo>
                    <a:pt x="48864" y="624147"/>
                  </a:lnTo>
                  <a:cubicBezTo>
                    <a:pt x="35904" y="624147"/>
                    <a:pt x="23476" y="618999"/>
                    <a:pt x="14312" y="609836"/>
                  </a:cubicBezTo>
                  <a:cubicBezTo>
                    <a:pt x="5148" y="600672"/>
                    <a:pt x="0" y="588243"/>
                    <a:pt x="0" y="575284"/>
                  </a:cubicBezTo>
                  <a:lnTo>
                    <a:pt x="0" y="48864"/>
                  </a:lnTo>
                  <a:cubicBezTo>
                    <a:pt x="0" y="35904"/>
                    <a:pt x="5148" y="23476"/>
                    <a:pt x="14312" y="14312"/>
                  </a:cubicBezTo>
                  <a:cubicBezTo>
                    <a:pt x="23476" y="5148"/>
                    <a:pt x="35904" y="0"/>
                    <a:pt x="48864" y="0"/>
                  </a:cubicBezTo>
                  <a:close/>
                </a:path>
              </a:pathLst>
            </a:custGeom>
            <a:solidFill>
              <a:srgbClr val="134B70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47625"/>
              <a:ext cx="2128173" cy="67177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343070" y="8711188"/>
            <a:ext cx="8080406" cy="1387315"/>
            <a:chOff x="0" y="0"/>
            <a:chExt cx="2128173" cy="365383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2128173" cy="365383"/>
            </a:xfrm>
            <a:custGeom>
              <a:avLst/>
              <a:gdLst/>
              <a:ahLst/>
              <a:cxnLst/>
              <a:rect l="l" t="t" r="r" b="b"/>
              <a:pathLst>
                <a:path w="2128173" h="365383">
                  <a:moveTo>
                    <a:pt x="48864" y="0"/>
                  </a:moveTo>
                  <a:lnTo>
                    <a:pt x="2079309" y="0"/>
                  </a:lnTo>
                  <a:cubicBezTo>
                    <a:pt x="2106296" y="0"/>
                    <a:pt x="2128173" y="21877"/>
                    <a:pt x="2128173" y="48864"/>
                  </a:cubicBezTo>
                  <a:lnTo>
                    <a:pt x="2128173" y="316520"/>
                  </a:lnTo>
                  <a:cubicBezTo>
                    <a:pt x="2128173" y="329479"/>
                    <a:pt x="2123024" y="341908"/>
                    <a:pt x="2113861" y="351072"/>
                  </a:cubicBezTo>
                  <a:cubicBezTo>
                    <a:pt x="2104697" y="360235"/>
                    <a:pt x="2092268" y="365383"/>
                    <a:pt x="2079309" y="365383"/>
                  </a:cubicBezTo>
                  <a:lnTo>
                    <a:pt x="48864" y="365383"/>
                  </a:lnTo>
                  <a:cubicBezTo>
                    <a:pt x="35904" y="365383"/>
                    <a:pt x="23476" y="360235"/>
                    <a:pt x="14312" y="351072"/>
                  </a:cubicBezTo>
                  <a:cubicBezTo>
                    <a:pt x="5148" y="341908"/>
                    <a:pt x="0" y="329479"/>
                    <a:pt x="0" y="316520"/>
                  </a:cubicBezTo>
                  <a:lnTo>
                    <a:pt x="0" y="48864"/>
                  </a:lnTo>
                  <a:cubicBezTo>
                    <a:pt x="0" y="35904"/>
                    <a:pt x="5148" y="23476"/>
                    <a:pt x="14312" y="14312"/>
                  </a:cubicBezTo>
                  <a:cubicBezTo>
                    <a:pt x="23476" y="5148"/>
                    <a:pt x="35904" y="0"/>
                    <a:pt x="48864" y="0"/>
                  </a:cubicBezTo>
                  <a:close/>
                </a:path>
              </a:pathLst>
            </a:custGeom>
            <a:solidFill>
              <a:srgbClr val="134B70"/>
            </a:solidFill>
          </p:spPr>
        </p:sp>
        <p:sp>
          <p:nvSpPr>
            <p:cNvPr id="20" name="TextBox 20"/>
            <p:cNvSpPr txBox="1"/>
            <p:nvPr/>
          </p:nvSpPr>
          <p:spPr>
            <a:xfrm>
              <a:off x="0" y="-47625"/>
              <a:ext cx="2128173" cy="4130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9178894" y="1144490"/>
            <a:ext cx="8080406" cy="1524048"/>
            <a:chOff x="0" y="0"/>
            <a:chExt cx="2128173" cy="401395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2128173" cy="401395"/>
            </a:xfrm>
            <a:custGeom>
              <a:avLst/>
              <a:gdLst/>
              <a:ahLst/>
              <a:cxnLst/>
              <a:rect l="l" t="t" r="r" b="b"/>
              <a:pathLst>
                <a:path w="2128173" h="401395">
                  <a:moveTo>
                    <a:pt x="48864" y="0"/>
                  </a:moveTo>
                  <a:lnTo>
                    <a:pt x="2079309" y="0"/>
                  </a:lnTo>
                  <a:cubicBezTo>
                    <a:pt x="2106296" y="0"/>
                    <a:pt x="2128173" y="21877"/>
                    <a:pt x="2128173" y="48864"/>
                  </a:cubicBezTo>
                  <a:lnTo>
                    <a:pt x="2128173" y="352532"/>
                  </a:lnTo>
                  <a:cubicBezTo>
                    <a:pt x="2128173" y="365491"/>
                    <a:pt x="2123024" y="377920"/>
                    <a:pt x="2113861" y="387084"/>
                  </a:cubicBezTo>
                  <a:cubicBezTo>
                    <a:pt x="2104697" y="396247"/>
                    <a:pt x="2092268" y="401395"/>
                    <a:pt x="2079309" y="401395"/>
                  </a:cubicBezTo>
                  <a:lnTo>
                    <a:pt x="48864" y="401395"/>
                  </a:lnTo>
                  <a:cubicBezTo>
                    <a:pt x="35904" y="401395"/>
                    <a:pt x="23476" y="396247"/>
                    <a:pt x="14312" y="387084"/>
                  </a:cubicBezTo>
                  <a:cubicBezTo>
                    <a:pt x="5148" y="377920"/>
                    <a:pt x="0" y="365491"/>
                    <a:pt x="0" y="352532"/>
                  </a:cubicBezTo>
                  <a:lnTo>
                    <a:pt x="0" y="48864"/>
                  </a:lnTo>
                  <a:cubicBezTo>
                    <a:pt x="0" y="35904"/>
                    <a:pt x="5148" y="23476"/>
                    <a:pt x="14312" y="14312"/>
                  </a:cubicBezTo>
                  <a:cubicBezTo>
                    <a:pt x="23476" y="5148"/>
                    <a:pt x="35904" y="0"/>
                    <a:pt x="48864" y="0"/>
                  </a:cubicBezTo>
                  <a:close/>
                </a:path>
              </a:pathLst>
            </a:custGeom>
            <a:solidFill>
              <a:srgbClr val="134B70"/>
            </a:solidFill>
          </p:spPr>
        </p:sp>
        <p:sp>
          <p:nvSpPr>
            <p:cNvPr id="23" name="TextBox 23"/>
            <p:cNvSpPr txBox="1"/>
            <p:nvPr/>
          </p:nvSpPr>
          <p:spPr>
            <a:xfrm>
              <a:off x="0" y="-47625"/>
              <a:ext cx="2128173" cy="4490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9178894" y="2878087"/>
            <a:ext cx="8080406" cy="1718482"/>
            <a:chOff x="0" y="0"/>
            <a:chExt cx="2128173" cy="452604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2128173" cy="452604"/>
            </a:xfrm>
            <a:custGeom>
              <a:avLst/>
              <a:gdLst/>
              <a:ahLst/>
              <a:cxnLst/>
              <a:rect l="l" t="t" r="r" b="b"/>
              <a:pathLst>
                <a:path w="2128173" h="452604">
                  <a:moveTo>
                    <a:pt x="48864" y="0"/>
                  </a:moveTo>
                  <a:lnTo>
                    <a:pt x="2079309" y="0"/>
                  </a:lnTo>
                  <a:cubicBezTo>
                    <a:pt x="2106296" y="0"/>
                    <a:pt x="2128173" y="21877"/>
                    <a:pt x="2128173" y="48864"/>
                  </a:cubicBezTo>
                  <a:lnTo>
                    <a:pt x="2128173" y="403741"/>
                  </a:lnTo>
                  <a:cubicBezTo>
                    <a:pt x="2128173" y="416700"/>
                    <a:pt x="2123024" y="429129"/>
                    <a:pt x="2113861" y="438292"/>
                  </a:cubicBezTo>
                  <a:cubicBezTo>
                    <a:pt x="2104697" y="447456"/>
                    <a:pt x="2092268" y="452604"/>
                    <a:pt x="2079309" y="452604"/>
                  </a:cubicBezTo>
                  <a:lnTo>
                    <a:pt x="48864" y="452604"/>
                  </a:lnTo>
                  <a:cubicBezTo>
                    <a:pt x="35904" y="452604"/>
                    <a:pt x="23476" y="447456"/>
                    <a:pt x="14312" y="438292"/>
                  </a:cubicBezTo>
                  <a:cubicBezTo>
                    <a:pt x="5148" y="429129"/>
                    <a:pt x="0" y="416700"/>
                    <a:pt x="0" y="403741"/>
                  </a:cubicBezTo>
                  <a:lnTo>
                    <a:pt x="0" y="48864"/>
                  </a:lnTo>
                  <a:cubicBezTo>
                    <a:pt x="0" y="35904"/>
                    <a:pt x="5148" y="23476"/>
                    <a:pt x="14312" y="14312"/>
                  </a:cubicBezTo>
                  <a:cubicBezTo>
                    <a:pt x="23476" y="5148"/>
                    <a:pt x="35904" y="0"/>
                    <a:pt x="48864" y="0"/>
                  </a:cubicBezTo>
                  <a:close/>
                </a:path>
              </a:pathLst>
            </a:custGeom>
            <a:solidFill>
              <a:srgbClr val="134B70"/>
            </a:solidFill>
          </p:spPr>
        </p:sp>
        <p:sp>
          <p:nvSpPr>
            <p:cNvPr id="26" name="TextBox 26"/>
            <p:cNvSpPr txBox="1"/>
            <p:nvPr/>
          </p:nvSpPr>
          <p:spPr>
            <a:xfrm>
              <a:off x="0" y="-47625"/>
              <a:ext cx="2128173" cy="50022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7" name="Freeform 27"/>
          <p:cNvSpPr/>
          <p:nvPr/>
        </p:nvSpPr>
        <p:spPr>
          <a:xfrm>
            <a:off x="9434819" y="4552680"/>
            <a:ext cx="7169156" cy="5645711"/>
          </a:xfrm>
          <a:custGeom>
            <a:avLst/>
            <a:gdLst/>
            <a:ahLst/>
            <a:cxnLst/>
            <a:rect l="l" t="t" r="r" b="b"/>
            <a:pathLst>
              <a:path w="7169156" h="5645711">
                <a:moveTo>
                  <a:pt x="0" y="0"/>
                </a:moveTo>
                <a:lnTo>
                  <a:pt x="7169156" y="0"/>
                </a:lnTo>
                <a:lnTo>
                  <a:pt x="7169156" y="5645711"/>
                </a:lnTo>
                <a:lnTo>
                  <a:pt x="0" y="564571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28" name="TextBox 28"/>
          <p:cNvSpPr txBox="1"/>
          <p:nvPr/>
        </p:nvSpPr>
        <p:spPr>
          <a:xfrm>
            <a:off x="1518801" y="222885"/>
            <a:ext cx="14783584" cy="805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79"/>
              </a:lnSpc>
            </a:pPr>
            <a:r>
              <a:rPr lang="en-US" sz="5999">
                <a:solidFill>
                  <a:srgbClr val="134B70"/>
                </a:solidFill>
                <a:latin typeface="Bobby Jones Soft"/>
                <a:ea typeface="Bobby Jones Soft"/>
                <a:cs typeface="Bobby Jones Soft"/>
                <a:sym typeface="Bobby Jones Soft"/>
              </a:rPr>
              <a:t>PERSYARATAN SPMB JENJANG SMP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598995" y="1248420"/>
            <a:ext cx="7568557" cy="9315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780"/>
              </a:lnSpc>
            </a:pPr>
            <a:r>
              <a:rPr lang="en-US" sz="2700">
                <a:solidFill>
                  <a:srgbClr val="FFFFFF"/>
                </a:solidFill>
                <a:latin typeface="Bobby Jones Condensed Soft"/>
                <a:ea typeface="Bobby Jones Condensed Soft"/>
                <a:cs typeface="Bobby Jones Condensed Soft"/>
                <a:sym typeface="Bobby Jones Condensed Soft"/>
              </a:rPr>
              <a:t>Berusia paling tinggi 15 (lima belas) tahun pada tanggal 1 Juli 2025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637433" y="2474655"/>
            <a:ext cx="7568557" cy="13080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500"/>
              </a:lnSpc>
            </a:pPr>
            <a:r>
              <a:rPr lang="en-US" sz="2500">
                <a:solidFill>
                  <a:srgbClr val="FFFFFF"/>
                </a:solidFill>
                <a:latin typeface="Bobby Jones Condensed Soft"/>
                <a:ea typeface="Bobby Jones Condensed Soft"/>
                <a:cs typeface="Bobby Jones Condensed Soft"/>
                <a:sym typeface="Bobby Jones Condensed Soft"/>
              </a:rPr>
              <a:t>Memiliki Kartu Keluarga yang diterbitkan paling singkat 1 (satu) tahun sebelum pelaksanaan penerimaan murid baru kecuali pada jalur mutasi orang tua/wali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637433" y="6712492"/>
            <a:ext cx="7568557" cy="1746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500"/>
              </a:lnSpc>
            </a:pPr>
            <a:r>
              <a:rPr lang="en-US" sz="2500">
                <a:solidFill>
                  <a:srgbClr val="FFFFFF"/>
                </a:solidFill>
                <a:latin typeface="Bobby Jones Condensed Soft"/>
                <a:ea typeface="Bobby Jones Condensed Soft"/>
                <a:cs typeface="Bobby Jones Condensed Soft"/>
                <a:sym typeface="Bobby Jones Condensed Soft"/>
              </a:rPr>
              <a:t>Memiliki Akta kelahiran, atau surat keterangan lahir yang dikeluarkan oleh pihak yang berwenang dan legalisasi oleh lurah/kepala desa ataupejabat setempat lain yang berwenang sesuai dengan domisili calon murid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637433" y="4181205"/>
            <a:ext cx="7568557" cy="21843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500"/>
              </a:lnSpc>
            </a:pPr>
            <a:r>
              <a:rPr lang="en-US" sz="2500">
                <a:solidFill>
                  <a:srgbClr val="FFFFFF"/>
                </a:solidFill>
                <a:latin typeface="Bobby Jones Condensed Soft"/>
                <a:ea typeface="Bobby Jones Condensed Soft"/>
                <a:cs typeface="Bobby Jones Condensed Soft"/>
                <a:sym typeface="Bobby Jones Condensed Soft"/>
              </a:rPr>
              <a:t>calon murid baru, baik warga negara Indonesia atau warga negara asing untuk kelas 7 (tujuh) yang berasal dari sekolah di luar negeri, selain memenuhi persyaratan wajib mendapatkan surat keterangan dari Direktur Jenderal di Kementeroan Pendidikan Dasar dan Menengah;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598995" y="8739763"/>
            <a:ext cx="7568557" cy="13080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500"/>
              </a:lnSpc>
            </a:pPr>
            <a:r>
              <a:rPr lang="en-US" sz="2500">
                <a:solidFill>
                  <a:srgbClr val="FFFFFF"/>
                </a:solidFill>
                <a:latin typeface="Bobby Jones Condensed Soft"/>
                <a:ea typeface="Bobby Jones Condensed Soft"/>
                <a:cs typeface="Bobby Jones Condensed Soft"/>
                <a:sym typeface="Bobby Jones Condensed Soft"/>
              </a:rPr>
              <a:t>Bagi calon murid baru yang belum memiliki nilai hasil ASPD diwajibkan</a:t>
            </a:r>
          </a:p>
          <a:p>
            <a:pPr algn="just">
              <a:lnSpc>
                <a:spcPts val="3500"/>
              </a:lnSpc>
            </a:pPr>
            <a:r>
              <a:rPr lang="en-US" sz="2500">
                <a:solidFill>
                  <a:srgbClr val="FFFFFF"/>
                </a:solidFill>
                <a:latin typeface="Bobby Jones Condensed Soft"/>
                <a:ea typeface="Bobby Jones Condensed Soft"/>
                <a:cs typeface="Bobby Jones Condensed Soft"/>
                <a:sym typeface="Bobby Jones Condensed Soft"/>
              </a:rPr>
              <a:t>mengikuti ASPD khusus yang diselenggarakan oleh Dinas pada tanggal</a:t>
            </a:r>
          </a:p>
          <a:p>
            <a:pPr algn="just">
              <a:lnSpc>
                <a:spcPts val="3500"/>
              </a:lnSpc>
            </a:pPr>
            <a:r>
              <a:rPr lang="en-US" sz="2500">
                <a:solidFill>
                  <a:srgbClr val="FFFFFF"/>
                </a:solidFill>
                <a:latin typeface="Bobby Jones Condensed Soft"/>
                <a:ea typeface="Bobby Jones Condensed Soft"/>
                <a:cs typeface="Bobby Jones Condensed Soft"/>
                <a:sym typeface="Bobby Jones Condensed Soft"/>
              </a:rPr>
              <a:t>12 Juni 2025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9434819" y="1442964"/>
            <a:ext cx="7568557" cy="869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500"/>
              </a:lnSpc>
            </a:pPr>
            <a:r>
              <a:rPr lang="en-US" sz="2500">
                <a:solidFill>
                  <a:srgbClr val="FFFFFF"/>
                </a:solidFill>
                <a:latin typeface="Bobby Jones Condensed Soft"/>
                <a:ea typeface="Bobby Jones Condensed Soft"/>
                <a:cs typeface="Bobby Jones Condensed Soft"/>
                <a:sym typeface="Bobby Jones Condensed Soft"/>
              </a:rPr>
              <a:t>Pendaftaran ASPD Khusus  akan diselenggarakan pada tanggal 9 Juni 2025 s.d. 10 Juni 2025 melalui laman https://s.id/aspd-luarDIY-2025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9434819" y="3006456"/>
            <a:ext cx="7568557" cy="13080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500"/>
              </a:lnSpc>
            </a:pPr>
            <a:r>
              <a:rPr lang="en-US" sz="2500">
                <a:solidFill>
                  <a:srgbClr val="FFFFFF"/>
                </a:solidFill>
                <a:latin typeface="Bobby Jones Condensed Soft"/>
                <a:ea typeface="Bobby Jones Condensed Soft"/>
                <a:cs typeface="Bobby Jones Condensed Soft"/>
                <a:sym typeface="Bobby Jones Condensed Soft"/>
              </a:rPr>
              <a:t>Pembuatan akun pendaftaran dan penitikan domisili bagi pendaftar</a:t>
            </a:r>
          </a:p>
          <a:p>
            <a:pPr algn="just">
              <a:lnSpc>
                <a:spcPts val="3500"/>
              </a:lnSpc>
            </a:pPr>
            <a:r>
              <a:rPr lang="en-US" sz="2500">
                <a:solidFill>
                  <a:srgbClr val="FFFFFF"/>
                </a:solidFill>
                <a:latin typeface="Bobby Jones Condensed Soft"/>
                <a:ea typeface="Bobby Jones Condensed Soft"/>
                <a:cs typeface="Bobby Jones Condensed Soft"/>
                <a:sym typeface="Bobby Jones Condensed Soft"/>
              </a:rPr>
              <a:t>yang berasal dari luar Kabupaten Gunungkidul (termasuk untuk</a:t>
            </a:r>
          </a:p>
          <a:p>
            <a:pPr algn="just">
              <a:lnSpc>
                <a:spcPts val="3500"/>
              </a:lnSpc>
            </a:pPr>
            <a:r>
              <a:rPr lang="en-US" sz="2500">
                <a:solidFill>
                  <a:srgbClr val="FFFFFF"/>
                </a:solidFill>
                <a:latin typeface="Bobby Jones Condensed Soft"/>
                <a:ea typeface="Bobby Jones Condensed Soft"/>
                <a:cs typeface="Bobby Jones Condensed Soft"/>
                <a:sym typeface="Bobby Jones Condensed Soft"/>
              </a:rPr>
              <a:t>sekolah SMP perbatasan) dilaksanakan di sekolah tujuan atau Dinas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370" b="-13370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01035" y="23382"/>
            <a:ext cx="17067790" cy="10510116"/>
          </a:xfrm>
          <a:custGeom>
            <a:avLst/>
            <a:gdLst/>
            <a:ahLst/>
            <a:cxnLst/>
            <a:rect l="l" t="t" r="r" b="b"/>
            <a:pathLst>
              <a:path w="17067790" h="10510116">
                <a:moveTo>
                  <a:pt x="0" y="0"/>
                </a:moveTo>
                <a:lnTo>
                  <a:pt x="17067790" y="0"/>
                </a:lnTo>
                <a:lnTo>
                  <a:pt x="17067790" y="10510116"/>
                </a:lnTo>
                <a:lnTo>
                  <a:pt x="0" y="1051011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146" t="-1402" r="-5923"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-1029189" y="9146150"/>
            <a:ext cx="3086100" cy="3086100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134B70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5849733" y="-1519668"/>
            <a:ext cx="3086100" cy="3086100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508C9B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139700" y="92075"/>
              <a:ext cx="533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1028700" y="1566432"/>
            <a:ext cx="572915" cy="575072"/>
          </a:xfrm>
          <a:custGeom>
            <a:avLst/>
            <a:gdLst/>
            <a:ahLst/>
            <a:cxnLst/>
            <a:rect l="l" t="t" r="r" b="b"/>
            <a:pathLst>
              <a:path w="572915" h="575072">
                <a:moveTo>
                  <a:pt x="0" y="0"/>
                </a:moveTo>
                <a:lnTo>
                  <a:pt x="572915" y="0"/>
                </a:lnTo>
                <a:lnTo>
                  <a:pt x="572915" y="575072"/>
                </a:lnTo>
                <a:lnTo>
                  <a:pt x="0" y="57507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2254412" y="402004"/>
            <a:ext cx="11623860" cy="8729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565"/>
              </a:lnSpc>
            </a:pPr>
            <a:r>
              <a:rPr lang="en-US" sz="6699" b="1">
                <a:solidFill>
                  <a:srgbClr val="0171D3"/>
                </a:solidFill>
                <a:latin typeface="Sarabun Bold"/>
                <a:ea typeface="Sarabun Bold"/>
                <a:cs typeface="Sarabun Bold"/>
                <a:sym typeface="Sarabun Bold"/>
              </a:rPr>
              <a:t>KETENTUAN JALUR PRESTASI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991269" y="1582092"/>
            <a:ext cx="14771870" cy="12515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039"/>
              </a:lnSpc>
            </a:pPr>
            <a:r>
              <a:rPr lang="en-US" sz="3599">
                <a:solidFill>
                  <a:srgbClr val="0171D3"/>
                </a:solidFill>
                <a:latin typeface="Dekko"/>
                <a:ea typeface="Dekko"/>
                <a:cs typeface="Dekko"/>
                <a:sym typeface="Dekko"/>
              </a:rPr>
              <a:t>diperuntukkan untuk calon murid baru yang memiliki prestasi akademik atau non akademik</a:t>
            </a:r>
          </a:p>
        </p:txBody>
      </p:sp>
      <p:sp>
        <p:nvSpPr>
          <p:cNvPr id="13" name="Freeform 13"/>
          <p:cNvSpPr/>
          <p:nvPr/>
        </p:nvSpPr>
        <p:spPr>
          <a:xfrm>
            <a:off x="1028700" y="2946516"/>
            <a:ext cx="572915" cy="575072"/>
          </a:xfrm>
          <a:custGeom>
            <a:avLst/>
            <a:gdLst/>
            <a:ahLst/>
            <a:cxnLst/>
            <a:rect l="l" t="t" r="r" b="b"/>
            <a:pathLst>
              <a:path w="572915" h="575072">
                <a:moveTo>
                  <a:pt x="0" y="0"/>
                </a:moveTo>
                <a:lnTo>
                  <a:pt x="572915" y="0"/>
                </a:lnTo>
                <a:lnTo>
                  <a:pt x="572915" y="575072"/>
                </a:lnTo>
                <a:lnTo>
                  <a:pt x="0" y="57507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2056911" y="2908178"/>
            <a:ext cx="14771870" cy="613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039"/>
              </a:lnSpc>
            </a:pPr>
            <a:r>
              <a:rPr lang="en-US" sz="3599">
                <a:solidFill>
                  <a:srgbClr val="0171D3"/>
                </a:solidFill>
                <a:latin typeface="Dekko"/>
                <a:ea typeface="Dekko"/>
                <a:cs typeface="Dekko"/>
                <a:sym typeface="Dekko"/>
              </a:rPr>
              <a:t>dilakukan dengan ketentuan sebagai berikut :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601615" y="3483250"/>
            <a:ext cx="14771870" cy="3804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77238" lvl="1" indent="-388619" algn="just">
              <a:lnSpc>
                <a:spcPts val="5039"/>
              </a:lnSpc>
              <a:buAutoNum type="arabicPeriod"/>
            </a:pPr>
            <a:r>
              <a:rPr lang="en-US" sz="3599">
                <a:solidFill>
                  <a:srgbClr val="0171D3"/>
                </a:solidFill>
                <a:latin typeface="Dekko"/>
                <a:ea typeface="Dekko"/>
                <a:cs typeface="Dekko"/>
                <a:sym typeface="Dekko"/>
              </a:rPr>
              <a:t>akumulasi rata-rata nilai rapor mata pelajaran Matematika, Bahasa Indonesia dan IPA selama 5 (lima) semester terakhir dengan bobot 40% (empat puluh persen) ditambah dengan nilai hasil ASPD dengan bobot 60% (enam puluh persen)</a:t>
            </a:r>
          </a:p>
          <a:p>
            <a:pPr marL="777238" lvl="1" indent="-388619" algn="just">
              <a:lnSpc>
                <a:spcPts val="5039"/>
              </a:lnSpc>
              <a:buAutoNum type="arabicPeriod"/>
            </a:pPr>
            <a:r>
              <a:rPr lang="en-US" sz="3599">
                <a:solidFill>
                  <a:srgbClr val="0171D3"/>
                </a:solidFill>
                <a:latin typeface="Dekko"/>
                <a:ea typeface="Dekko"/>
                <a:cs typeface="Dekko"/>
                <a:sym typeface="Dekko"/>
              </a:rPr>
              <a:t>Hasil perlombaan dan atau penghargaan yang diperoleh minimal 6 bulan (Desember 2024) dan paling lama 3 tahun (Juni 2022)</a:t>
            </a:r>
          </a:p>
        </p:txBody>
      </p:sp>
      <p:sp>
        <p:nvSpPr>
          <p:cNvPr id="16" name="Freeform 16"/>
          <p:cNvSpPr/>
          <p:nvPr/>
        </p:nvSpPr>
        <p:spPr>
          <a:xfrm>
            <a:off x="1028700" y="7287535"/>
            <a:ext cx="572915" cy="575072"/>
          </a:xfrm>
          <a:custGeom>
            <a:avLst/>
            <a:gdLst/>
            <a:ahLst/>
            <a:cxnLst/>
            <a:rect l="l" t="t" r="r" b="b"/>
            <a:pathLst>
              <a:path w="572915" h="575072">
                <a:moveTo>
                  <a:pt x="0" y="0"/>
                </a:moveTo>
                <a:lnTo>
                  <a:pt x="572915" y="0"/>
                </a:lnTo>
                <a:lnTo>
                  <a:pt x="572915" y="575072"/>
                </a:lnTo>
                <a:lnTo>
                  <a:pt x="0" y="57507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1896165" y="7249435"/>
            <a:ext cx="14771870" cy="12515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039"/>
              </a:lnSpc>
            </a:pPr>
            <a:r>
              <a:rPr lang="en-US" sz="3599">
                <a:solidFill>
                  <a:srgbClr val="0171D3"/>
                </a:solidFill>
                <a:latin typeface="Dekko"/>
                <a:ea typeface="Dekko"/>
                <a:cs typeface="Dekko"/>
                <a:sym typeface="Dekko"/>
              </a:rPr>
              <a:t>Calon murid baru yang sudah dinyatakan diterima pada saat pengumuman jalur Prestasi tidak diperbolehkan mengikuti SPMB jalur lainnya</a:t>
            </a:r>
          </a:p>
        </p:txBody>
      </p:sp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2336</Words>
  <Application>Microsoft Office PowerPoint</Application>
  <PresentationFormat>Custom</PresentationFormat>
  <Paragraphs>228</Paragraphs>
  <Slides>35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53" baseType="lpstr">
      <vt:lpstr>Open Sans</vt:lpstr>
      <vt:lpstr>Bobby Jones Condensed Soft</vt:lpstr>
      <vt:lpstr>Bobby Jones</vt:lpstr>
      <vt:lpstr>Bree Serif</vt:lpstr>
      <vt:lpstr>Rubik Spray Paint</vt:lpstr>
      <vt:lpstr>Dekko</vt:lpstr>
      <vt:lpstr>Lucidity Condensed</vt:lpstr>
      <vt:lpstr>Loubag Bold</vt:lpstr>
      <vt:lpstr>Bobby Jones Soft</vt:lpstr>
      <vt:lpstr>Open Sans Bold</vt:lpstr>
      <vt:lpstr>Sarabun Ultra-Bold</vt:lpstr>
      <vt:lpstr>Ahkio Heavy</vt:lpstr>
      <vt:lpstr>Meteoritika</vt:lpstr>
      <vt:lpstr>Calibri</vt:lpstr>
      <vt:lpstr>Arial</vt:lpstr>
      <vt:lpstr>Sarabun Bold</vt:lpstr>
      <vt:lpstr>Ahkio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Sosialisasi SPMB Jenjang SMP Tahun 2025</dc:title>
  <cp:lastModifiedBy>Lenovo_Doll</cp:lastModifiedBy>
  <cp:revision>4</cp:revision>
  <dcterms:created xsi:type="dcterms:W3CDTF">2006-08-16T00:00:00Z</dcterms:created>
  <dcterms:modified xsi:type="dcterms:W3CDTF">2025-05-15T05:14:23Z</dcterms:modified>
  <dc:identifier>DAGnPPJjpH0</dc:identifier>
</cp:coreProperties>
</file>