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Lst>
  <p:sldSz cx="18288000" cy="10287000"/>
  <p:notesSz cx="6858000" cy="9144000"/>
  <p:embeddedFontLst>
    <p:embeddedFont>
      <p:font typeface="Bobby Jones" charset="1" panose="00000000000000000000"/>
      <p:regular r:id="rId41"/>
    </p:embeddedFont>
    <p:embeddedFont>
      <p:font typeface="Dekko" charset="1" panose="00000500000000000000"/>
      <p:regular r:id="rId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slides/slide34.xml" Type="http://schemas.openxmlformats.org/officeDocument/2006/relationships/slide"/><Relationship Id="rId4" Target="theme/theme1.xml" Type="http://schemas.openxmlformats.org/officeDocument/2006/relationships/theme"/><Relationship Id="rId40" Target="slides/slide35.xml" Type="http://schemas.openxmlformats.org/officeDocument/2006/relationships/slide"/><Relationship Id="rId41" Target="fonts/font41.fntdata" Type="http://schemas.openxmlformats.org/officeDocument/2006/relationships/font"/><Relationship Id="rId42" Target="fonts/font42.fntdata" Type="http://schemas.openxmlformats.org/officeDocument/2006/relationships/font"/><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4.png" Type="http://schemas.openxmlformats.org/officeDocument/2006/relationships/image"/><Relationship Id="rId11" Target="../media/image45.svg" Type="http://schemas.openxmlformats.org/officeDocument/2006/relationships/image"/><Relationship Id="rId2" Target="../media/image40.png" Type="http://schemas.openxmlformats.org/officeDocument/2006/relationships/image"/><Relationship Id="rId3" Target="../media/image41.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42.png" Type="http://schemas.openxmlformats.org/officeDocument/2006/relationships/image"/><Relationship Id="rId9" Target="../media/image43.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4.png" Type="http://schemas.openxmlformats.org/officeDocument/2006/relationships/image"/><Relationship Id="rId11" Target="../media/image45.svg" Type="http://schemas.openxmlformats.org/officeDocument/2006/relationships/image"/><Relationship Id="rId2" Target="../media/image40.png" Type="http://schemas.openxmlformats.org/officeDocument/2006/relationships/image"/><Relationship Id="rId3" Target="../media/image41.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42.png" Type="http://schemas.openxmlformats.org/officeDocument/2006/relationships/image"/><Relationship Id="rId9" Target="../media/image43.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6.png" Type="http://schemas.openxmlformats.org/officeDocument/2006/relationships/image"/><Relationship Id="rId3" Target="../media/image47.svg" Type="http://schemas.openxmlformats.org/officeDocument/2006/relationships/image"/><Relationship Id="rId4" Target="../media/image48.png" Type="http://schemas.openxmlformats.org/officeDocument/2006/relationships/image"/><Relationship Id="rId5" Target="../media/image49.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3.png" Type="http://schemas.openxmlformats.org/officeDocument/2006/relationships/image"/><Relationship Id="rId9" Target="../media/image4.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0.png" Type="http://schemas.openxmlformats.org/officeDocument/2006/relationships/image"/><Relationship Id="rId3" Target="../media/image51.svg" Type="http://schemas.openxmlformats.org/officeDocument/2006/relationships/image"/><Relationship Id="rId4" Target="../media/image52.png" Type="http://schemas.openxmlformats.org/officeDocument/2006/relationships/image"/><Relationship Id="rId5" Target="../media/image53.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36.png" Type="http://schemas.openxmlformats.org/officeDocument/2006/relationships/image"/><Relationship Id="rId9" Target="../media/image37.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9.png" Type="http://schemas.openxmlformats.org/officeDocument/2006/relationships/image"/><Relationship Id="rId11" Target="../media/image20.svg" Type="http://schemas.openxmlformats.org/officeDocument/2006/relationships/image"/><Relationship Id="rId12" Target="../media/image54.png" Type="http://schemas.openxmlformats.org/officeDocument/2006/relationships/image"/><Relationship Id="rId13" Target="../media/image55.svg" Type="http://schemas.openxmlformats.org/officeDocument/2006/relationships/image"/><Relationship Id="rId14" Target="../media/image56.png" Type="http://schemas.openxmlformats.org/officeDocument/2006/relationships/image"/><Relationship Id="rId15" Target="../media/image57.svg" Type="http://schemas.openxmlformats.org/officeDocument/2006/relationships/image"/><Relationship Id="rId2" Target="../media/image11.png" Type="http://schemas.openxmlformats.org/officeDocument/2006/relationships/image"/><Relationship Id="rId3" Target="../media/image12.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15.png" Type="http://schemas.openxmlformats.org/officeDocument/2006/relationships/image"/><Relationship Id="rId7" Target="../media/image16.svg" Type="http://schemas.openxmlformats.org/officeDocument/2006/relationships/image"/><Relationship Id="rId8" Target="../media/image17.png" Type="http://schemas.openxmlformats.org/officeDocument/2006/relationships/image"/><Relationship Id="rId9" Target="../media/image18.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8.png" Type="http://schemas.openxmlformats.org/officeDocument/2006/relationships/image"/><Relationship Id="rId3" Target="../media/image59.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60.png" Type="http://schemas.openxmlformats.org/officeDocument/2006/relationships/image"/><Relationship Id="rId7" Target="../media/image61.sv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4.png" Type="http://schemas.openxmlformats.org/officeDocument/2006/relationships/image"/><Relationship Id="rId11" Target="../media/image65.svg" Type="http://schemas.openxmlformats.org/officeDocument/2006/relationships/image"/><Relationship Id="rId2" Target="../media/image62.png" Type="http://schemas.openxmlformats.org/officeDocument/2006/relationships/image"/><Relationship Id="rId3" Target="../media/image63.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15.png" Type="http://schemas.openxmlformats.org/officeDocument/2006/relationships/image"/><Relationship Id="rId7" Target="../media/image16.svg" Type="http://schemas.openxmlformats.org/officeDocument/2006/relationships/image"/><Relationship Id="rId8" Target="../media/image17.png" Type="http://schemas.openxmlformats.org/officeDocument/2006/relationships/image"/><Relationship Id="rId9" Target="../media/image18.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0.png" Type="http://schemas.openxmlformats.org/officeDocument/2006/relationships/image"/><Relationship Id="rId11" Target="../media/image71.svg" Type="http://schemas.openxmlformats.org/officeDocument/2006/relationships/image"/><Relationship Id="rId12" Target="../media/image72.png" Type="http://schemas.openxmlformats.org/officeDocument/2006/relationships/image"/><Relationship Id="rId13" Target="../media/image73.svg" Type="http://schemas.openxmlformats.org/officeDocument/2006/relationships/image"/><Relationship Id="rId14" Target="../media/image74.png" Type="http://schemas.openxmlformats.org/officeDocument/2006/relationships/image"/><Relationship Id="rId15" Target="../media/image75.svg" Type="http://schemas.openxmlformats.org/officeDocument/2006/relationships/image"/><Relationship Id="rId2" Target="../media/image66.png" Type="http://schemas.openxmlformats.org/officeDocument/2006/relationships/image"/><Relationship Id="rId3" Target="../media/image67.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60.png" Type="http://schemas.openxmlformats.org/officeDocument/2006/relationships/image"/><Relationship Id="rId7" Target="../media/image61.svg" Type="http://schemas.openxmlformats.org/officeDocument/2006/relationships/image"/><Relationship Id="rId8" Target="../media/image68.png" Type="http://schemas.openxmlformats.org/officeDocument/2006/relationships/image"/><Relationship Id="rId9" Target="../media/image69.sv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6.png" Type="http://schemas.openxmlformats.org/officeDocument/2006/relationships/image"/><Relationship Id="rId3" Target="../media/image77.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60.png" Type="http://schemas.openxmlformats.org/officeDocument/2006/relationships/image"/><Relationship Id="rId7" Target="../media/image61.sv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80.png" Type="http://schemas.openxmlformats.org/officeDocument/2006/relationships/image"/><Relationship Id="rId11" Target="../media/image17.png" Type="http://schemas.openxmlformats.org/officeDocument/2006/relationships/image"/><Relationship Id="rId12" Target="../media/image18.svg" Type="http://schemas.openxmlformats.org/officeDocument/2006/relationships/image"/><Relationship Id="rId2" Target="../media/image62.png" Type="http://schemas.openxmlformats.org/officeDocument/2006/relationships/image"/><Relationship Id="rId3" Target="../media/image63.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15.png" Type="http://schemas.openxmlformats.org/officeDocument/2006/relationships/image"/><Relationship Id="rId7" Target="../media/image16.svg" Type="http://schemas.openxmlformats.org/officeDocument/2006/relationships/image"/><Relationship Id="rId8" Target="../media/image78.png" Type="http://schemas.openxmlformats.org/officeDocument/2006/relationships/image"/><Relationship Id="rId9" Target="../media/image79.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9.png" Type="http://schemas.openxmlformats.org/officeDocument/2006/relationships/image"/><Relationship Id="rId11" Target="../media/image20.svg" Type="http://schemas.openxmlformats.org/officeDocument/2006/relationships/image"/><Relationship Id="rId2" Target="../media/image11.png" Type="http://schemas.openxmlformats.org/officeDocument/2006/relationships/image"/><Relationship Id="rId3" Target="../media/image12.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15.png" Type="http://schemas.openxmlformats.org/officeDocument/2006/relationships/image"/><Relationship Id="rId7" Target="../media/image16.svg" Type="http://schemas.openxmlformats.org/officeDocument/2006/relationships/image"/><Relationship Id="rId8" Target="../media/image17.png" Type="http://schemas.openxmlformats.org/officeDocument/2006/relationships/image"/><Relationship Id="rId9" Target="../media/image18.sv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4.png" Type="http://schemas.openxmlformats.org/officeDocument/2006/relationships/image"/><Relationship Id="rId11" Target="../media/image65.svg" Type="http://schemas.openxmlformats.org/officeDocument/2006/relationships/image"/><Relationship Id="rId2" Target="../media/image62.png" Type="http://schemas.openxmlformats.org/officeDocument/2006/relationships/image"/><Relationship Id="rId3" Target="../media/image63.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15.png" Type="http://schemas.openxmlformats.org/officeDocument/2006/relationships/image"/><Relationship Id="rId7" Target="../media/image16.svg" Type="http://schemas.openxmlformats.org/officeDocument/2006/relationships/image"/><Relationship Id="rId8" Target="../media/image17.png" Type="http://schemas.openxmlformats.org/officeDocument/2006/relationships/image"/><Relationship Id="rId9" Target="../media/image18.sv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1.png" Type="http://schemas.openxmlformats.org/officeDocument/2006/relationships/image"/><Relationship Id="rId3" Target="../media/image82.svg" Type="http://schemas.openxmlformats.org/officeDocument/2006/relationships/image"/><Relationship Id="rId4" Target="../media/image83.png" Type="http://schemas.openxmlformats.org/officeDocument/2006/relationships/image"/><Relationship Id="rId5" Target="../media/image84.sv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1.png" Type="http://schemas.openxmlformats.org/officeDocument/2006/relationships/image"/><Relationship Id="rId3" Target="../media/image82.svg" Type="http://schemas.openxmlformats.org/officeDocument/2006/relationships/image"/><Relationship Id="rId4" Target="../media/image85.png" Type="http://schemas.openxmlformats.org/officeDocument/2006/relationships/image"/><Relationship Id="rId5" Target="../media/image86.sv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4.png" Type="http://schemas.openxmlformats.org/officeDocument/2006/relationships/image"/><Relationship Id="rId11" Target="../media/image45.svg" Type="http://schemas.openxmlformats.org/officeDocument/2006/relationships/image"/><Relationship Id="rId2" Target="../media/image40.png" Type="http://schemas.openxmlformats.org/officeDocument/2006/relationships/image"/><Relationship Id="rId3" Target="../media/image41.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42.png" Type="http://schemas.openxmlformats.org/officeDocument/2006/relationships/image"/><Relationship Id="rId9" Target="../media/image43.sv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4.png" Type="http://schemas.openxmlformats.org/officeDocument/2006/relationships/image"/><Relationship Id="rId11" Target="../media/image45.svg" Type="http://schemas.openxmlformats.org/officeDocument/2006/relationships/image"/><Relationship Id="rId2" Target="../media/image40.png" Type="http://schemas.openxmlformats.org/officeDocument/2006/relationships/image"/><Relationship Id="rId3" Target="../media/image41.svg" Type="http://schemas.openxmlformats.org/officeDocument/2006/relationships/image"/><Relationship Id="rId4" Target="../media/image36.png" Type="http://schemas.openxmlformats.org/officeDocument/2006/relationships/image"/><Relationship Id="rId5" Target="../media/image37.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42.png" Type="http://schemas.openxmlformats.org/officeDocument/2006/relationships/image"/><Relationship Id="rId9" Target="../media/image43.sv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4.png" Type="http://schemas.openxmlformats.org/officeDocument/2006/relationships/image"/><Relationship Id="rId11" Target="../media/image45.svg" Type="http://schemas.openxmlformats.org/officeDocument/2006/relationships/image"/><Relationship Id="rId2" Target="../media/image40.png" Type="http://schemas.openxmlformats.org/officeDocument/2006/relationships/image"/><Relationship Id="rId3" Target="../media/image41.svg" Type="http://schemas.openxmlformats.org/officeDocument/2006/relationships/image"/><Relationship Id="rId4" Target="../media/image36.png" Type="http://schemas.openxmlformats.org/officeDocument/2006/relationships/image"/><Relationship Id="rId5" Target="../media/image37.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42.png" Type="http://schemas.openxmlformats.org/officeDocument/2006/relationships/image"/><Relationship Id="rId9" Target="../media/image43.sv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4.png" Type="http://schemas.openxmlformats.org/officeDocument/2006/relationships/image"/><Relationship Id="rId11" Target="../media/image55.svg" Type="http://schemas.openxmlformats.org/officeDocument/2006/relationships/image"/><Relationship Id="rId12" Target="../media/image56.png" Type="http://schemas.openxmlformats.org/officeDocument/2006/relationships/image"/><Relationship Id="rId13" Target="../media/image57.svg" Type="http://schemas.openxmlformats.org/officeDocument/2006/relationships/image"/><Relationship Id="rId14" Target="../media/image91.png" Type="http://schemas.openxmlformats.org/officeDocument/2006/relationships/image"/><Relationship Id="rId15" Target="../media/image92.svg" Type="http://schemas.openxmlformats.org/officeDocument/2006/relationships/image"/><Relationship Id="rId16" Target="../media/image93.png" Type="http://schemas.openxmlformats.org/officeDocument/2006/relationships/image"/><Relationship Id="rId17" Target="../media/image94.svg" Type="http://schemas.openxmlformats.org/officeDocument/2006/relationships/image"/><Relationship Id="rId2" Target="../media/image87.png" Type="http://schemas.openxmlformats.org/officeDocument/2006/relationships/image"/><Relationship Id="rId3" Target="../media/image88.svg" Type="http://schemas.openxmlformats.org/officeDocument/2006/relationships/image"/><Relationship Id="rId4" Target="../media/image89.png" Type="http://schemas.openxmlformats.org/officeDocument/2006/relationships/image"/><Relationship Id="rId5" Target="../media/image90.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3.png" Type="http://schemas.openxmlformats.org/officeDocument/2006/relationships/image"/><Relationship Id="rId9" Target="../media/image4.sv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4.png" Type="http://schemas.openxmlformats.org/officeDocument/2006/relationships/image"/><Relationship Id="rId11" Target="../media/image55.svg" Type="http://schemas.openxmlformats.org/officeDocument/2006/relationships/image"/><Relationship Id="rId12" Target="../media/image56.png" Type="http://schemas.openxmlformats.org/officeDocument/2006/relationships/image"/><Relationship Id="rId13" Target="../media/image57.svg" Type="http://schemas.openxmlformats.org/officeDocument/2006/relationships/image"/><Relationship Id="rId14" Target="../media/image91.png" Type="http://schemas.openxmlformats.org/officeDocument/2006/relationships/image"/><Relationship Id="rId15" Target="../media/image92.svg" Type="http://schemas.openxmlformats.org/officeDocument/2006/relationships/image"/><Relationship Id="rId16" Target="../media/image93.png" Type="http://schemas.openxmlformats.org/officeDocument/2006/relationships/image"/><Relationship Id="rId17" Target="../media/image94.svg" Type="http://schemas.openxmlformats.org/officeDocument/2006/relationships/image"/><Relationship Id="rId2" Target="../media/image95.png" Type="http://schemas.openxmlformats.org/officeDocument/2006/relationships/image"/><Relationship Id="rId3" Target="../media/image96.svg" Type="http://schemas.openxmlformats.org/officeDocument/2006/relationships/image"/><Relationship Id="rId4" Target="../media/image97.png" Type="http://schemas.openxmlformats.org/officeDocument/2006/relationships/image"/><Relationship Id="rId5" Target="../media/image98.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3.png" Type="http://schemas.openxmlformats.org/officeDocument/2006/relationships/image"/><Relationship Id="rId9" Target="../media/image4.sv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4.png" Type="http://schemas.openxmlformats.org/officeDocument/2006/relationships/image"/><Relationship Id="rId11" Target="../media/image55.svg" Type="http://schemas.openxmlformats.org/officeDocument/2006/relationships/image"/><Relationship Id="rId12" Target="../media/image56.png" Type="http://schemas.openxmlformats.org/officeDocument/2006/relationships/image"/><Relationship Id="rId13" Target="../media/image57.svg" Type="http://schemas.openxmlformats.org/officeDocument/2006/relationships/image"/><Relationship Id="rId14" Target="../media/image91.png" Type="http://schemas.openxmlformats.org/officeDocument/2006/relationships/image"/><Relationship Id="rId15" Target="../media/image92.svg" Type="http://schemas.openxmlformats.org/officeDocument/2006/relationships/image"/><Relationship Id="rId16" Target="../media/image93.png" Type="http://schemas.openxmlformats.org/officeDocument/2006/relationships/image"/><Relationship Id="rId17" Target="../media/image94.svg" Type="http://schemas.openxmlformats.org/officeDocument/2006/relationships/image"/><Relationship Id="rId2" Target="../media/image99.png" Type="http://schemas.openxmlformats.org/officeDocument/2006/relationships/image"/><Relationship Id="rId3" Target="../media/image100.svg" Type="http://schemas.openxmlformats.org/officeDocument/2006/relationships/image"/><Relationship Id="rId4" Target="../media/image101.png" Type="http://schemas.openxmlformats.org/officeDocument/2006/relationships/image"/><Relationship Id="rId5" Target="../media/image102.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3.png" Type="http://schemas.openxmlformats.org/officeDocument/2006/relationships/image"/><Relationship Id="rId9" Target="../media/image4.sv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4.png" Type="http://schemas.openxmlformats.org/officeDocument/2006/relationships/image"/><Relationship Id="rId11" Target="../media/image55.svg" Type="http://schemas.openxmlformats.org/officeDocument/2006/relationships/image"/><Relationship Id="rId12" Target="../media/image56.png" Type="http://schemas.openxmlformats.org/officeDocument/2006/relationships/image"/><Relationship Id="rId13" Target="../media/image57.svg" Type="http://schemas.openxmlformats.org/officeDocument/2006/relationships/image"/><Relationship Id="rId14" Target="../media/image91.png" Type="http://schemas.openxmlformats.org/officeDocument/2006/relationships/image"/><Relationship Id="rId15" Target="../media/image92.svg" Type="http://schemas.openxmlformats.org/officeDocument/2006/relationships/image"/><Relationship Id="rId16" Target="../media/image93.png" Type="http://schemas.openxmlformats.org/officeDocument/2006/relationships/image"/><Relationship Id="rId17" Target="../media/image94.svg" Type="http://schemas.openxmlformats.org/officeDocument/2006/relationships/image"/><Relationship Id="rId2" Target="../media/image46.png" Type="http://schemas.openxmlformats.org/officeDocument/2006/relationships/image"/><Relationship Id="rId3" Target="../media/image47.svg" Type="http://schemas.openxmlformats.org/officeDocument/2006/relationships/image"/><Relationship Id="rId4" Target="../media/image103.png" Type="http://schemas.openxmlformats.org/officeDocument/2006/relationships/image"/><Relationship Id="rId5" Target="../media/image10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3.png" Type="http://schemas.openxmlformats.org/officeDocument/2006/relationships/image"/><Relationship Id="rId9" Target="../media/image4.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5.png" Type="http://schemas.openxmlformats.org/officeDocument/2006/relationships/image"/><Relationship Id="rId11" Target="../media/image26.svg" Type="http://schemas.openxmlformats.org/officeDocument/2006/relationships/image"/><Relationship Id="rId12" Target="../media/image27.png" Type="http://schemas.openxmlformats.org/officeDocument/2006/relationships/image"/><Relationship Id="rId13" Target="../media/image28.svg" Type="http://schemas.openxmlformats.org/officeDocument/2006/relationships/image"/><Relationship Id="rId2" Target="../media/image21.png" Type="http://schemas.openxmlformats.org/officeDocument/2006/relationships/image"/><Relationship Id="rId3" Target="../media/image2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23.png" Type="http://schemas.openxmlformats.org/officeDocument/2006/relationships/image"/><Relationship Id="rId9" Target="../media/image24.sv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9.png" Type="http://schemas.openxmlformats.org/officeDocument/2006/relationships/image"/><Relationship Id="rId3" Target="../media/image30.svg" Type="http://schemas.openxmlformats.org/officeDocument/2006/relationships/image"/><Relationship Id="rId4" Target="../media/image105.png" Type="http://schemas.openxmlformats.org/officeDocument/2006/relationships/image"/><Relationship Id="rId5" Target="../media/image106.svg" Type="http://schemas.openxmlformats.org/officeDocument/2006/relationships/image"/><Relationship Id="rId6" Target="../media/image107.png" Type="http://schemas.openxmlformats.org/officeDocument/2006/relationships/image"/><Relationship Id="rId7" Target="../media/image108.svg" Type="http://schemas.openxmlformats.org/officeDocument/2006/relationships/image"/><Relationship Id="rId8" Target="../media/image5.png" Type="http://schemas.openxmlformats.org/officeDocument/2006/relationships/image"/><Relationship Id="rId9" Target="../media/image6.sv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9.png" Type="http://schemas.openxmlformats.org/officeDocument/2006/relationships/image"/><Relationship Id="rId3" Target="../media/image110.svg" Type="http://schemas.openxmlformats.org/officeDocument/2006/relationships/image"/><Relationship Id="rId4" Target="../media/image111.png" Type="http://schemas.openxmlformats.org/officeDocument/2006/relationships/image"/><Relationship Id="rId5" Target="../media/image112.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113.png" Type="http://schemas.openxmlformats.org/officeDocument/2006/relationships/image"/><Relationship Id="rId9" Target="../media/image114.sv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35.png" Type="http://schemas.openxmlformats.org/officeDocument/2006/relationships/image"/><Relationship Id="rId7" Target="../media/image115.png" Type="http://schemas.openxmlformats.org/officeDocument/2006/relationships/image"/><Relationship Id="rId8" Target="../media/image116.sv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1.png" Type="http://schemas.openxmlformats.org/officeDocument/2006/relationships/image"/><Relationship Id="rId3" Target="../media/image82.svg" Type="http://schemas.openxmlformats.org/officeDocument/2006/relationships/image"/><Relationship Id="rId4" Target="../media/image117.png" Type="http://schemas.openxmlformats.org/officeDocument/2006/relationships/image"/><Relationship Id="rId5" Target="../media/image118.svg" Type="http://schemas.openxmlformats.org/officeDocument/2006/relationships/image"/><Relationship Id="rId6" Target="../media/image119.png" Type="http://schemas.openxmlformats.org/officeDocument/2006/relationships/image"/><Relationship Id="rId7" Target="../media/image120.sv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9.png" Type="http://schemas.openxmlformats.org/officeDocument/2006/relationships/image"/><Relationship Id="rId11" Target="../media/image20.svg" Type="http://schemas.openxmlformats.org/officeDocument/2006/relationships/image"/><Relationship Id="rId12" Target="../media/image121.png" Type="http://schemas.openxmlformats.org/officeDocument/2006/relationships/image"/><Relationship Id="rId13" Target="../media/image122.svg" Type="http://schemas.openxmlformats.org/officeDocument/2006/relationships/image"/><Relationship Id="rId14" Target="../media/image123.png" Type="http://schemas.openxmlformats.org/officeDocument/2006/relationships/image"/><Relationship Id="rId15" Target="../media/image124.svg" Type="http://schemas.openxmlformats.org/officeDocument/2006/relationships/image"/><Relationship Id="rId2" Target="../media/image58.png" Type="http://schemas.openxmlformats.org/officeDocument/2006/relationships/image"/><Relationship Id="rId3" Target="../media/image59.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15.png" Type="http://schemas.openxmlformats.org/officeDocument/2006/relationships/image"/><Relationship Id="rId7" Target="../media/image16.svg" Type="http://schemas.openxmlformats.org/officeDocument/2006/relationships/image"/><Relationship Id="rId8" Target="../media/image17.png" Type="http://schemas.openxmlformats.org/officeDocument/2006/relationships/image"/><Relationship Id="rId9" Target="../media/image18.sv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9.png" Type="http://schemas.openxmlformats.org/officeDocument/2006/relationships/image"/><Relationship Id="rId3" Target="../media/image30.svg" Type="http://schemas.openxmlformats.org/officeDocument/2006/relationships/image"/><Relationship Id="rId4" Target="../media/image31.png" Type="http://schemas.openxmlformats.org/officeDocument/2006/relationships/image"/><Relationship Id="rId5" Target="../media/image32.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33.png" Type="http://schemas.openxmlformats.org/officeDocument/2006/relationships/image"/><Relationship Id="rId9" Target="../media/image34.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35.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5.pn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6.png" Type="http://schemas.openxmlformats.org/officeDocument/2006/relationships/image"/><Relationship Id="rId5" Target="../media/image37.svg" Type="http://schemas.openxmlformats.org/officeDocument/2006/relationships/image"/><Relationship Id="rId6" Target="../media/image35.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8.png" Type="http://schemas.openxmlformats.org/officeDocument/2006/relationships/image"/><Relationship Id="rId5" Target="../media/image39.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4A71F6"/>
        </a:solidFill>
      </p:bgPr>
    </p:bg>
    <p:spTree>
      <p:nvGrpSpPr>
        <p:cNvPr id="1" name=""/>
        <p:cNvGrpSpPr/>
        <p:nvPr/>
      </p:nvGrpSpPr>
      <p:grpSpPr>
        <a:xfrm>
          <a:off x="0" y="0"/>
          <a:ext cx="0" cy="0"/>
          <a:chOff x="0" y="0"/>
          <a:chExt cx="0" cy="0"/>
        </a:xfrm>
      </p:grpSpPr>
      <p:sp>
        <p:nvSpPr>
          <p:cNvPr name="Freeform 2" id="2"/>
          <p:cNvSpPr/>
          <p:nvPr/>
        </p:nvSpPr>
        <p:spPr>
          <a:xfrm flipH="false" flipV="false" rot="0">
            <a:off x="2837251" y="1638264"/>
            <a:ext cx="12411678" cy="7105686"/>
          </a:xfrm>
          <a:custGeom>
            <a:avLst/>
            <a:gdLst/>
            <a:ahLst/>
            <a:cxnLst/>
            <a:rect r="r" b="b" t="t" l="l"/>
            <a:pathLst>
              <a:path h="7105686" w="12411678">
                <a:moveTo>
                  <a:pt x="0" y="0"/>
                </a:moveTo>
                <a:lnTo>
                  <a:pt x="12411679" y="0"/>
                </a:lnTo>
                <a:lnTo>
                  <a:pt x="12411679" y="7105686"/>
                </a:lnTo>
                <a:lnTo>
                  <a:pt x="0" y="710568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Freeform 3" id="3"/>
          <p:cNvSpPr/>
          <p:nvPr/>
        </p:nvSpPr>
        <p:spPr>
          <a:xfrm flipH="false" flipV="false" rot="-157044">
            <a:off x="674102" y="2941172"/>
            <a:ext cx="3304175" cy="6608349"/>
          </a:xfrm>
          <a:custGeom>
            <a:avLst/>
            <a:gdLst/>
            <a:ahLst/>
            <a:cxnLst/>
            <a:rect r="r" b="b" t="t" l="l"/>
            <a:pathLst>
              <a:path h="6608349" w="3304175">
                <a:moveTo>
                  <a:pt x="0" y="0"/>
                </a:moveTo>
                <a:lnTo>
                  <a:pt x="3304175" y="0"/>
                </a:lnTo>
                <a:lnTo>
                  <a:pt x="3304175" y="6608349"/>
                </a:lnTo>
                <a:lnTo>
                  <a:pt x="0" y="660834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226240">
            <a:off x="14214534" y="1724594"/>
            <a:ext cx="2870625" cy="7447376"/>
          </a:xfrm>
          <a:custGeom>
            <a:avLst/>
            <a:gdLst/>
            <a:ahLst/>
            <a:cxnLst/>
            <a:rect r="r" b="b" t="t" l="l"/>
            <a:pathLst>
              <a:path h="7447376" w="2870625">
                <a:moveTo>
                  <a:pt x="0" y="0"/>
                </a:moveTo>
                <a:lnTo>
                  <a:pt x="2870625" y="0"/>
                </a:lnTo>
                <a:lnTo>
                  <a:pt x="2870625" y="7447376"/>
                </a:lnTo>
                <a:lnTo>
                  <a:pt x="0" y="744737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5" id="5"/>
          <p:cNvSpPr txBox="true"/>
          <p:nvPr/>
        </p:nvSpPr>
        <p:spPr>
          <a:xfrm rot="0">
            <a:off x="2687564" y="2419193"/>
            <a:ext cx="12388799" cy="2338542"/>
          </a:xfrm>
          <a:prstGeom prst="rect">
            <a:avLst/>
          </a:prstGeom>
        </p:spPr>
        <p:txBody>
          <a:bodyPr anchor="t" rtlCol="false" tIns="0" lIns="0" bIns="0" rIns="0">
            <a:spAutoFit/>
          </a:bodyPr>
          <a:lstStyle/>
          <a:p>
            <a:pPr algn="ctr">
              <a:lnSpc>
                <a:spcPts val="18827"/>
              </a:lnSpc>
            </a:pPr>
            <a:r>
              <a:rPr lang="en-US" sz="13448">
                <a:solidFill>
                  <a:srgbClr val="472900"/>
                </a:solidFill>
                <a:latin typeface="Bobby Jones"/>
              </a:rPr>
              <a:t>pedoman PPDB </a:t>
            </a:r>
          </a:p>
        </p:txBody>
      </p:sp>
      <p:sp>
        <p:nvSpPr>
          <p:cNvPr name="Freeform 6" id="6"/>
          <p:cNvSpPr/>
          <p:nvPr/>
        </p:nvSpPr>
        <p:spPr>
          <a:xfrm flipH="false" flipV="false" rot="-573097">
            <a:off x="11485998" y="7938089"/>
            <a:ext cx="2401521" cy="1916850"/>
          </a:xfrm>
          <a:custGeom>
            <a:avLst/>
            <a:gdLst/>
            <a:ahLst/>
            <a:cxnLst/>
            <a:rect r="r" b="b" t="t" l="l"/>
            <a:pathLst>
              <a:path h="1916850" w="2401521">
                <a:moveTo>
                  <a:pt x="0" y="0"/>
                </a:moveTo>
                <a:lnTo>
                  <a:pt x="2401521" y="0"/>
                </a:lnTo>
                <a:lnTo>
                  <a:pt x="2401521" y="1916851"/>
                </a:lnTo>
                <a:lnTo>
                  <a:pt x="0" y="191685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7" id="7"/>
          <p:cNvSpPr/>
          <p:nvPr/>
        </p:nvSpPr>
        <p:spPr>
          <a:xfrm flipH="false" flipV="false" rot="0">
            <a:off x="2687564" y="1330509"/>
            <a:ext cx="1436185" cy="1383960"/>
          </a:xfrm>
          <a:custGeom>
            <a:avLst/>
            <a:gdLst/>
            <a:ahLst/>
            <a:cxnLst/>
            <a:rect r="r" b="b" t="t" l="l"/>
            <a:pathLst>
              <a:path h="1383960" w="1436185">
                <a:moveTo>
                  <a:pt x="0" y="0"/>
                </a:moveTo>
                <a:lnTo>
                  <a:pt x="1436184" y="0"/>
                </a:lnTo>
                <a:lnTo>
                  <a:pt x="1436184" y="1383959"/>
                </a:lnTo>
                <a:lnTo>
                  <a:pt x="0" y="138395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8" id="8"/>
          <p:cNvSpPr txBox="true"/>
          <p:nvPr/>
        </p:nvSpPr>
        <p:spPr>
          <a:xfrm rot="0">
            <a:off x="4009498" y="6268738"/>
            <a:ext cx="10067184" cy="1095210"/>
          </a:xfrm>
          <a:prstGeom prst="rect">
            <a:avLst/>
          </a:prstGeom>
        </p:spPr>
        <p:txBody>
          <a:bodyPr anchor="t" rtlCol="false" tIns="0" lIns="0" bIns="0" rIns="0">
            <a:spAutoFit/>
          </a:bodyPr>
          <a:lstStyle/>
          <a:p>
            <a:pPr algn="ctr">
              <a:lnSpc>
                <a:spcPts val="8934"/>
              </a:lnSpc>
            </a:pPr>
            <a:r>
              <a:rPr lang="en-US" sz="6381">
                <a:solidFill>
                  <a:srgbClr val="472900"/>
                </a:solidFill>
                <a:latin typeface="Dekko"/>
              </a:rPr>
              <a:t>Tahun Pelajaran 2024 / 2025</a:t>
            </a:r>
          </a:p>
        </p:txBody>
      </p:sp>
      <p:sp>
        <p:nvSpPr>
          <p:cNvPr name="TextBox 9" id="9"/>
          <p:cNvSpPr txBox="true"/>
          <p:nvPr/>
        </p:nvSpPr>
        <p:spPr>
          <a:xfrm rot="0">
            <a:off x="3317699" y="4218252"/>
            <a:ext cx="11450783" cy="2174311"/>
          </a:xfrm>
          <a:prstGeom prst="rect">
            <a:avLst/>
          </a:prstGeom>
        </p:spPr>
        <p:txBody>
          <a:bodyPr anchor="t" rtlCol="false" tIns="0" lIns="0" bIns="0" rIns="0">
            <a:spAutoFit/>
          </a:bodyPr>
          <a:lstStyle/>
          <a:p>
            <a:pPr algn="ctr">
              <a:lnSpc>
                <a:spcPts val="17402"/>
              </a:lnSpc>
            </a:pPr>
            <a:r>
              <a:rPr lang="en-US" sz="12430">
                <a:solidFill>
                  <a:srgbClr val="472900"/>
                </a:solidFill>
                <a:latin typeface="Bobby Jones"/>
              </a:rPr>
              <a:t>jenjang SMP</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F3131"/>
        </a:solidFill>
      </p:bgPr>
    </p:bg>
    <p:spTree>
      <p:nvGrpSpPr>
        <p:cNvPr id="1" name=""/>
        <p:cNvGrpSpPr/>
        <p:nvPr/>
      </p:nvGrpSpPr>
      <p:grpSpPr>
        <a:xfrm>
          <a:off x="0" y="0"/>
          <a:ext cx="0" cy="0"/>
          <a:chOff x="0" y="0"/>
          <a:chExt cx="0" cy="0"/>
        </a:xfrm>
      </p:grpSpPr>
      <p:sp>
        <p:nvSpPr>
          <p:cNvPr name="Freeform 2" id="2"/>
          <p:cNvSpPr/>
          <p:nvPr/>
        </p:nvSpPr>
        <p:spPr>
          <a:xfrm flipH="false" flipV="false" rot="0">
            <a:off x="6062330" y="-2800486"/>
            <a:ext cx="12263110" cy="16656177"/>
          </a:xfrm>
          <a:custGeom>
            <a:avLst/>
            <a:gdLst/>
            <a:ahLst/>
            <a:cxnLst/>
            <a:rect r="r" b="b" t="t" l="l"/>
            <a:pathLst>
              <a:path h="16656177" w="12263110">
                <a:moveTo>
                  <a:pt x="0" y="0"/>
                </a:moveTo>
                <a:lnTo>
                  <a:pt x="12263110" y="0"/>
                </a:lnTo>
                <a:lnTo>
                  <a:pt x="12263110" y="16656177"/>
                </a:lnTo>
                <a:lnTo>
                  <a:pt x="0" y="1665617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276117">
            <a:off x="713611" y="4299452"/>
            <a:ext cx="4958848" cy="9917697"/>
          </a:xfrm>
          <a:custGeom>
            <a:avLst/>
            <a:gdLst/>
            <a:ahLst/>
            <a:cxnLst/>
            <a:rect r="r" b="b" t="t" l="l"/>
            <a:pathLst>
              <a:path h="9917697" w="4958848">
                <a:moveTo>
                  <a:pt x="0" y="0"/>
                </a:moveTo>
                <a:lnTo>
                  <a:pt x="4958849" y="0"/>
                </a:lnTo>
                <a:lnTo>
                  <a:pt x="4958849" y="9917696"/>
                </a:lnTo>
                <a:lnTo>
                  <a:pt x="0" y="991769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4361007" y="4853172"/>
            <a:ext cx="1348860" cy="1348860"/>
            <a:chOff x="0" y="0"/>
            <a:chExt cx="1798480" cy="1798480"/>
          </a:xfrm>
        </p:grpSpPr>
        <p:grpSp>
          <p:nvGrpSpPr>
            <p:cNvPr name="Group 5" id="5"/>
            <p:cNvGrpSpPr/>
            <p:nvPr/>
          </p:nvGrpSpPr>
          <p:grpSpPr>
            <a:xfrm rot="0">
              <a:off x="0" y="0"/>
              <a:ext cx="1798480" cy="1798480"/>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D8896"/>
              </a:solidFill>
            </p:spPr>
          </p:sp>
          <p:sp>
            <p:nvSpPr>
              <p:cNvPr name="TextBox 7" id="7"/>
              <p:cNvSpPr txBox="true"/>
              <p:nvPr/>
            </p:nvSpPr>
            <p:spPr>
              <a:xfrm>
                <a:off x="76200" y="38100"/>
                <a:ext cx="660400" cy="698500"/>
              </a:xfrm>
              <a:prstGeom prst="rect">
                <a:avLst/>
              </a:prstGeom>
            </p:spPr>
            <p:txBody>
              <a:bodyPr anchor="ctr" rtlCol="false" tIns="50800" lIns="50800" bIns="50800" rIns="50800"/>
              <a:lstStyle/>
              <a:p>
                <a:pPr algn="ctr">
                  <a:lnSpc>
                    <a:spcPts val="2660"/>
                  </a:lnSpc>
                </a:pPr>
              </a:p>
            </p:txBody>
          </p:sp>
        </p:grpSp>
        <p:sp>
          <p:nvSpPr>
            <p:cNvPr name="Freeform 8" id="8"/>
            <p:cNvSpPr/>
            <p:nvPr/>
          </p:nvSpPr>
          <p:spPr>
            <a:xfrm flipH="false" flipV="false" rot="-573097">
              <a:off x="397952" y="499121"/>
              <a:ext cx="1002577" cy="800239"/>
            </a:xfrm>
            <a:custGeom>
              <a:avLst/>
              <a:gdLst/>
              <a:ahLst/>
              <a:cxnLst/>
              <a:rect r="r" b="b" t="t" l="l"/>
              <a:pathLst>
                <a:path h="800239" w="1002577">
                  <a:moveTo>
                    <a:pt x="0" y="0"/>
                  </a:moveTo>
                  <a:lnTo>
                    <a:pt x="1002577" y="0"/>
                  </a:lnTo>
                  <a:lnTo>
                    <a:pt x="1002577" y="800238"/>
                  </a:lnTo>
                  <a:lnTo>
                    <a:pt x="0" y="80023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grpSp>
        <p:nvGrpSpPr>
          <p:cNvPr name="Group 9" id="9"/>
          <p:cNvGrpSpPr/>
          <p:nvPr/>
        </p:nvGrpSpPr>
        <p:grpSpPr>
          <a:xfrm rot="0">
            <a:off x="323741" y="6129687"/>
            <a:ext cx="1240617" cy="1240617"/>
            <a:chOff x="0" y="0"/>
            <a:chExt cx="1654156" cy="1654156"/>
          </a:xfrm>
        </p:grpSpPr>
        <p:grpSp>
          <p:nvGrpSpPr>
            <p:cNvPr name="Group 10" id="10"/>
            <p:cNvGrpSpPr/>
            <p:nvPr/>
          </p:nvGrpSpPr>
          <p:grpSpPr>
            <a:xfrm rot="0">
              <a:off x="0" y="0"/>
              <a:ext cx="1654156" cy="1654156"/>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BCFFB"/>
              </a:solidFill>
            </p:spPr>
          </p:sp>
          <p:sp>
            <p:nvSpPr>
              <p:cNvPr name="TextBox 12" id="12"/>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sp>
          <p:nvSpPr>
            <p:cNvPr name="Freeform 13" id="13"/>
            <p:cNvSpPr/>
            <p:nvPr/>
          </p:nvSpPr>
          <p:spPr>
            <a:xfrm flipH="false" flipV="false" rot="0">
              <a:off x="284540" y="359611"/>
              <a:ext cx="1083467" cy="882533"/>
            </a:xfrm>
            <a:custGeom>
              <a:avLst/>
              <a:gdLst/>
              <a:ahLst/>
              <a:cxnLst/>
              <a:rect r="r" b="b" t="t" l="l"/>
              <a:pathLst>
                <a:path h="882533" w="1083467">
                  <a:moveTo>
                    <a:pt x="0" y="0"/>
                  </a:moveTo>
                  <a:lnTo>
                    <a:pt x="1083466" y="0"/>
                  </a:lnTo>
                  <a:lnTo>
                    <a:pt x="1083466" y="882532"/>
                  </a:lnTo>
                  <a:lnTo>
                    <a:pt x="0" y="88253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sp>
        <p:nvSpPr>
          <p:cNvPr name="Freeform 14" id="14"/>
          <p:cNvSpPr/>
          <p:nvPr/>
        </p:nvSpPr>
        <p:spPr>
          <a:xfrm flipH="false" flipV="false" rot="0">
            <a:off x="8299638" y="1111251"/>
            <a:ext cx="844362" cy="757815"/>
          </a:xfrm>
          <a:custGeom>
            <a:avLst/>
            <a:gdLst/>
            <a:ahLst/>
            <a:cxnLst/>
            <a:rect r="r" b="b" t="t" l="l"/>
            <a:pathLst>
              <a:path h="757815" w="844362">
                <a:moveTo>
                  <a:pt x="0" y="0"/>
                </a:moveTo>
                <a:lnTo>
                  <a:pt x="844362" y="0"/>
                </a:lnTo>
                <a:lnTo>
                  <a:pt x="844362" y="757815"/>
                </a:lnTo>
                <a:lnTo>
                  <a:pt x="0" y="75781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5" id="15"/>
          <p:cNvSpPr txBox="true"/>
          <p:nvPr/>
        </p:nvSpPr>
        <p:spPr>
          <a:xfrm rot="0">
            <a:off x="323741" y="421645"/>
            <a:ext cx="5738589" cy="2899722"/>
          </a:xfrm>
          <a:prstGeom prst="rect">
            <a:avLst/>
          </a:prstGeom>
        </p:spPr>
        <p:txBody>
          <a:bodyPr anchor="t" rtlCol="false" tIns="0" lIns="0" bIns="0" rIns="0">
            <a:spAutoFit/>
          </a:bodyPr>
          <a:lstStyle/>
          <a:p>
            <a:pPr algn="ctr">
              <a:lnSpc>
                <a:spcPts val="7491"/>
              </a:lnSpc>
            </a:pPr>
            <a:r>
              <a:rPr lang="en-US" sz="7491">
                <a:solidFill>
                  <a:srgbClr val="472900"/>
                </a:solidFill>
                <a:latin typeface="Bobby Jones"/>
              </a:rPr>
              <a:t>ketentuan jalur afirmasi </a:t>
            </a:r>
          </a:p>
        </p:txBody>
      </p:sp>
      <p:sp>
        <p:nvSpPr>
          <p:cNvPr name="TextBox 16" id="16"/>
          <p:cNvSpPr txBox="true"/>
          <p:nvPr/>
        </p:nvSpPr>
        <p:spPr>
          <a:xfrm rot="0">
            <a:off x="7766238" y="393070"/>
            <a:ext cx="10238270" cy="1442999"/>
          </a:xfrm>
          <a:prstGeom prst="rect">
            <a:avLst/>
          </a:prstGeom>
        </p:spPr>
        <p:txBody>
          <a:bodyPr anchor="t" rtlCol="false" tIns="0" lIns="0" bIns="0" rIns="0">
            <a:spAutoFit/>
          </a:bodyPr>
          <a:lstStyle/>
          <a:p>
            <a:pPr algn="l">
              <a:lnSpc>
                <a:spcPts val="4621"/>
              </a:lnSpc>
            </a:pPr>
            <a:r>
              <a:rPr lang="en-US" sz="4621">
                <a:solidFill>
                  <a:srgbClr val="472900"/>
                </a:solidFill>
                <a:latin typeface="Dekko"/>
              </a:rPr>
              <a:t>Jalur Afirmasi Jenjang SMP diperuntukkan :</a:t>
            </a:r>
          </a:p>
          <a:p>
            <a:pPr algn="ctr">
              <a:lnSpc>
                <a:spcPts val="7659"/>
              </a:lnSpc>
            </a:pPr>
          </a:p>
        </p:txBody>
      </p:sp>
      <p:sp>
        <p:nvSpPr>
          <p:cNvPr name="TextBox 17" id="17"/>
          <p:cNvSpPr txBox="true"/>
          <p:nvPr/>
        </p:nvSpPr>
        <p:spPr>
          <a:xfrm rot="0">
            <a:off x="9296048" y="1114425"/>
            <a:ext cx="8102215" cy="1194368"/>
          </a:xfrm>
          <a:prstGeom prst="rect">
            <a:avLst/>
          </a:prstGeom>
        </p:spPr>
        <p:txBody>
          <a:bodyPr anchor="t" rtlCol="false" tIns="0" lIns="0" bIns="0" rIns="0">
            <a:spAutoFit/>
          </a:bodyPr>
          <a:lstStyle/>
          <a:p>
            <a:pPr algn="l">
              <a:lnSpc>
                <a:spcPts val="4647"/>
              </a:lnSpc>
            </a:pPr>
            <a:r>
              <a:rPr lang="en-US" sz="4647">
                <a:solidFill>
                  <a:srgbClr val="472900"/>
                </a:solidFill>
                <a:latin typeface="Dekko"/>
              </a:rPr>
              <a:t>peserta didik dari ekonomi tidak mampu</a:t>
            </a:r>
          </a:p>
        </p:txBody>
      </p:sp>
      <p:sp>
        <p:nvSpPr>
          <p:cNvPr name="TextBox 18" id="18"/>
          <p:cNvSpPr txBox="true"/>
          <p:nvPr/>
        </p:nvSpPr>
        <p:spPr>
          <a:xfrm rot="0">
            <a:off x="9296048" y="6325666"/>
            <a:ext cx="8102215" cy="1151188"/>
          </a:xfrm>
          <a:prstGeom prst="rect">
            <a:avLst/>
          </a:prstGeom>
        </p:spPr>
        <p:txBody>
          <a:bodyPr anchor="t" rtlCol="false" tIns="0" lIns="0" bIns="0" rIns="0">
            <a:spAutoFit/>
          </a:bodyPr>
          <a:lstStyle/>
          <a:p>
            <a:pPr algn="l">
              <a:lnSpc>
                <a:spcPts val="4447"/>
              </a:lnSpc>
            </a:pPr>
            <a:r>
              <a:rPr lang="en-US" sz="4447">
                <a:solidFill>
                  <a:srgbClr val="472900"/>
                </a:solidFill>
                <a:latin typeface="Dekko"/>
              </a:rPr>
              <a:t>cetak screen Sistem Informasi Desa (SID) </a:t>
            </a:r>
          </a:p>
        </p:txBody>
      </p:sp>
      <p:sp>
        <p:nvSpPr>
          <p:cNvPr name="Freeform 19" id="19"/>
          <p:cNvSpPr/>
          <p:nvPr/>
        </p:nvSpPr>
        <p:spPr>
          <a:xfrm flipH="false" flipV="false" rot="0">
            <a:off x="8299638" y="2547758"/>
            <a:ext cx="844362" cy="757815"/>
          </a:xfrm>
          <a:custGeom>
            <a:avLst/>
            <a:gdLst/>
            <a:ahLst/>
            <a:cxnLst/>
            <a:rect r="r" b="b" t="t" l="l"/>
            <a:pathLst>
              <a:path h="757815" w="844362">
                <a:moveTo>
                  <a:pt x="0" y="0"/>
                </a:moveTo>
                <a:lnTo>
                  <a:pt x="844362" y="0"/>
                </a:lnTo>
                <a:lnTo>
                  <a:pt x="844362" y="757814"/>
                </a:lnTo>
                <a:lnTo>
                  <a:pt x="0" y="75781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20" id="20"/>
          <p:cNvSpPr/>
          <p:nvPr/>
        </p:nvSpPr>
        <p:spPr>
          <a:xfrm flipH="false" flipV="false" rot="0">
            <a:off x="8386625" y="4573137"/>
            <a:ext cx="844362" cy="757815"/>
          </a:xfrm>
          <a:custGeom>
            <a:avLst/>
            <a:gdLst/>
            <a:ahLst/>
            <a:cxnLst/>
            <a:rect r="r" b="b" t="t" l="l"/>
            <a:pathLst>
              <a:path h="757815" w="844362">
                <a:moveTo>
                  <a:pt x="0" y="0"/>
                </a:moveTo>
                <a:lnTo>
                  <a:pt x="844362" y="0"/>
                </a:lnTo>
                <a:lnTo>
                  <a:pt x="844362" y="757815"/>
                </a:lnTo>
                <a:lnTo>
                  <a:pt x="0" y="75781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21" id="21"/>
          <p:cNvSpPr/>
          <p:nvPr/>
        </p:nvSpPr>
        <p:spPr>
          <a:xfrm flipH="false" flipV="false" rot="0">
            <a:off x="8299638" y="6371088"/>
            <a:ext cx="844362" cy="757815"/>
          </a:xfrm>
          <a:custGeom>
            <a:avLst/>
            <a:gdLst/>
            <a:ahLst/>
            <a:cxnLst/>
            <a:rect r="r" b="b" t="t" l="l"/>
            <a:pathLst>
              <a:path h="757815" w="844362">
                <a:moveTo>
                  <a:pt x="0" y="0"/>
                </a:moveTo>
                <a:lnTo>
                  <a:pt x="844362" y="0"/>
                </a:lnTo>
                <a:lnTo>
                  <a:pt x="844362" y="757815"/>
                </a:lnTo>
                <a:lnTo>
                  <a:pt x="0" y="75781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22" id="22"/>
          <p:cNvSpPr txBox="true"/>
          <p:nvPr/>
        </p:nvSpPr>
        <p:spPr>
          <a:xfrm rot="0">
            <a:off x="9296048" y="2394518"/>
            <a:ext cx="8850206" cy="1150018"/>
          </a:xfrm>
          <a:prstGeom prst="rect">
            <a:avLst/>
          </a:prstGeom>
        </p:spPr>
        <p:txBody>
          <a:bodyPr anchor="t" rtlCol="false" tIns="0" lIns="0" bIns="0" rIns="0">
            <a:spAutoFit/>
          </a:bodyPr>
          <a:lstStyle/>
          <a:p>
            <a:pPr algn="l">
              <a:lnSpc>
                <a:spcPts val="4486"/>
              </a:lnSpc>
            </a:pPr>
            <a:r>
              <a:rPr lang="en-US" sz="4486">
                <a:solidFill>
                  <a:srgbClr val="472900"/>
                </a:solidFill>
                <a:latin typeface="Dekko"/>
              </a:rPr>
              <a:t>penyandang disabilitas / berkebutuhan khusus</a:t>
            </a:r>
          </a:p>
        </p:txBody>
      </p:sp>
      <p:sp>
        <p:nvSpPr>
          <p:cNvPr name="TextBox 23" id="23"/>
          <p:cNvSpPr txBox="true"/>
          <p:nvPr/>
        </p:nvSpPr>
        <p:spPr>
          <a:xfrm rot="0">
            <a:off x="8157892" y="3666245"/>
            <a:ext cx="9988362" cy="805273"/>
          </a:xfrm>
          <a:prstGeom prst="rect">
            <a:avLst/>
          </a:prstGeom>
        </p:spPr>
        <p:txBody>
          <a:bodyPr anchor="t" rtlCol="false" tIns="0" lIns="0" bIns="0" rIns="0">
            <a:spAutoFit/>
          </a:bodyPr>
          <a:lstStyle/>
          <a:p>
            <a:pPr algn="ctr">
              <a:lnSpc>
                <a:spcPts val="6539"/>
              </a:lnSpc>
            </a:pPr>
            <a:r>
              <a:rPr lang="en-US" sz="4671">
                <a:solidFill>
                  <a:srgbClr val="472900"/>
                </a:solidFill>
                <a:latin typeface="Dekko"/>
              </a:rPr>
              <a:t>Bukti Keikutsertaan ekonomi tidak mampu</a:t>
            </a:r>
          </a:p>
        </p:txBody>
      </p:sp>
      <p:sp>
        <p:nvSpPr>
          <p:cNvPr name="TextBox 24" id="24"/>
          <p:cNvSpPr txBox="true"/>
          <p:nvPr/>
        </p:nvSpPr>
        <p:spPr>
          <a:xfrm rot="0">
            <a:off x="9296048" y="4518358"/>
            <a:ext cx="8850206" cy="1710913"/>
          </a:xfrm>
          <a:prstGeom prst="rect">
            <a:avLst/>
          </a:prstGeom>
        </p:spPr>
        <p:txBody>
          <a:bodyPr anchor="t" rtlCol="false" tIns="0" lIns="0" bIns="0" rIns="0">
            <a:spAutoFit/>
          </a:bodyPr>
          <a:lstStyle/>
          <a:p>
            <a:pPr algn="l">
              <a:lnSpc>
                <a:spcPts val="4486"/>
              </a:lnSpc>
            </a:pPr>
            <a:r>
              <a:rPr lang="en-US" sz="4486">
                <a:solidFill>
                  <a:srgbClr val="472900"/>
                </a:solidFill>
                <a:latin typeface="Dekko"/>
              </a:rPr>
              <a:t>Cetak data Terpadu Kesejahteraan Sosial melalui</a:t>
            </a:r>
          </a:p>
          <a:p>
            <a:pPr algn="l">
              <a:lnSpc>
                <a:spcPts val="4486"/>
              </a:lnSpc>
            </a:pPr>
            <a:r>
              <a:rPr lang="en-US" sz="4486">
                <a:solidFill>
                  <a:srgbClr val="472900"/>
                </a:solidFill>
                <a:latin typeface="Dekko"/>
              </a:rPr>
              <a:t>cekbansos.kemensos.go.id</a:t>
            </a:r>
          </a:p>
        </p:txBody>
      </p:sp>
      <p:sp>
        <p:nvSpPr>
          <p:cNvPr name="TextBox 25" id="25"/>
          <p:cNvSpPr txBox="true"/>
          <p:nvPr/>
        </p:nvSpPr>
        <p:spPr>
          <a:xfrm rot="0">
            <a:off x="8299638" y="7524480"/>
            <a:ext cx="7047408" cy="805273"/>
          </a:xfrm>
          <a:prstGeom prst="rect">
            <a:avLst/>
          </a:prstGeom>
        </p:spPr>
        <p:txBody>
          <a:bodyPr anchor="t" rtlCol="false" tIns="0" lIns="0" bIns="0" rIns="0">
            <a:spAutoFit/>
          </a:bodyPr>
          <a:lstStyle/>
          <a:p>
            <a:pPr algn="ctr">
              <a:lnSpc>
                <a:spcPts val="6539"/>
              </a:lnSpc>
            </a:pPr>
            <a:r>
              <a:rPr lang="en-US" sz="4671">
                <a:solidFill>
                  <a:srgbClr val="472900"/>
                </a:solidFill>
                <a:latin typeface="Dekko"/>
              </a:rPr>
              <a:t>Bukti  penyandang disabilitas</a:t>
            </a:r>
          </a:p>
        </p:txBody>
      </p:sp>
      <p:sp>
        <p:nvSpPr>
          <p:cNvPr name="Freeform 26" id="26"/>
          <p:cNvSpPr/>
          <p:nvPr/>
        </p:nvSpPr>
        <p:spPr>
          <a:xfrm flipH="false" flipV="false" rot="0">
            <a:off x="8386625" y="8524381"/>
            <a:ext cx="844362" cy="757815"/>
          </a:xfrm>
          <a:custGeom>
            <a:avLst/>
            <a:gdLst/>
            <a:ahLst/>
            <a:cxnLst/>
            <a:rect r="r" b="b" t="t" l="l"/>
            <a:pathLst>
              <a:path h="757815" w="844362">
                <a:moveTo>
                  <a:pt x="0" y="0"/>
                </a:moveTo>
                <a:lnTo>
                  <a:pt x="844362" y="0"/>
                </a:lnTo>
                <a:lnTo>
                  <a:pt x="844362" y="757815"/>
                </a:lnTo>
                <a:lnTo>
                  <a:pt x="0" y="75781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27" id="27"/>
          <p:cNvSpPr txBox="true"/>
          <p:nvPr/>
        </p:nvSpPr>
        <p:spPr>
          <a:xfrm rot="0">
            <a:off x="9296048" y="8264036"/>
            <a:ext cx="10964758" cy="1316605"/>
          </a:xfrm>
          <a:prstGeom prst="rect">
            <a:avLst/>
          </a:prstGeom>
        </p:spPr>
        <p:txBody>
          <a:bodyPr anchor="t" rtlCol="false" tIns="0" lIns="0" bIns="0" rIns="0">
            <a:spAutoFit/>
          </a:bodyPr>
          <a:lstStyle/>
          <a:p>
            <a:pPr algn="l">
              <a:lnSpc>
                <a:spcPts val="5136"/>
              </a:lnSpc>
            </a:pPr>
            <a:r>
              <a:rPr lang="en-US" sz="4669">
                <a:solidFill>
                  <a:srgbClr val="472900"/>
                </a:solidFill>
                <a:latin typeface="Dekko"/>
              </a:rPr>
              <a:t>surat keterangan oleh dokter/</a:t>
            </a:r>
          </a:p>
          <a:p>
            <a:pPr algn="l">
              <a:lnSpc>
                <a:spcPts val="5136"/>
              </a:lnSpc>
            </a:pPr>
            <a:r>
              <a:rPr lang="en-US" sz="4669">
                <a:solidFill>
                  <a:srgbClr val="472900"/>
                </a:solidFill>
                <a:latin typeface="Dekko"/>
              </a:rPr>
              <a:t>orthopedagog/lembaga kompeten</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F89C2C"/>
        </a:solidFill>
      </p:bgPr>
    </p:bg>
    <p:spTree>
      <p:nvGrpSpPr>
        <p:cNvPr id="1" name=""/>
        <p:cNvGrpSpPr/>
        <p:nvPr/>
      </p:nvGrpSpPr>
      <p:grpSpPr>
        <a:xfrm>
          <a:off x="0" y="0"/>
          <a:ext cx="0" cy="0"/>
          <a:chOff x="0" y="0"/>
          <a:chExt cx="0" cy="0"/>
        </a:xfrm>
      </p:grpSpPr>
      <p:sp>
        <p:nvSpPr>
          <p:cNvPr name="Freeform 2" id="2"/>
          <p:cNvSpPr/>
          <p:nvPr/>
        </p:nvSpPr>
        <p:spPr>
          <a:xfrm flipH="false" flipV="false" rot="0">
            <a:off x="6062330" y="-2800486"/>
            <a:ext cx="12263110" cy="16656177"/>
          </a:xfrm>
          <a:custGeom>
            <a:avLst/>
            <a:gdLst/>
            <a:ahLst/>
            <a:cxnLst/>
            <a:rect r="r" b="b" t="t" l="l"/>
            <a:pathLst>
              <a:path h="16656177" w="12263110">
                <a:moveTo>
                  <a:pt x="0" y="0"/>
                </a:moveTo>
                <a:lnTo>
                  <a:pt x="12263110" y="0"/>
                </a:lnTo>
                <a:lnTo>
                  <a:pt x="12263110" y="16656177"/>
                </a:lnTo>
                <a:lnTo>
                  <a:pt x="0" y="1665617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276117">
            <a:off x="713611" y="4299452"/>
            <a:ext cx="4958848" cy="9917697"/>
          </a:xfrm>
          <a:custGeom>
            <a:avLst/>
            <a:gdLst/>
            <a:ahLst/>
            <a:cxnLst/>
            <a:rect r="r" b="b" t="t" l="l"/>
            <a:pathLst>
              <a:path h="9917697" w="4958848">
                <a:moveTo>
                  <a:pt x="0" y="0"/>
                </a:moveTo>
                <a:lnTo>
                  <a:pt x="4958849" y="0"/>
                </a:lnTo>
                <a:lnTo>
                  <a:pt x="4958849" y="9917696"/>
                </a:lnTo>
                <a:lnTo>
                  <a:pt x="0" y="991769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4361007" y="4853172"/>
            <a:ext cx="1348860" cy="1348860"/>
            <a:chOff x="0" y="0"/>
            <a:chExt cx="1798480" cy="1798480"/>
          </a:xfrm>
        </p:grpSpPr>
        <p:grpSp>
          <p:nvGrpSpPr>
            <p:cNvPr name="Group 5" id="5"/>
            <p:cNvGrpSpPr/>
            <p:nvPr/>
          </p:nvGrpSpPr>
          <p:grpSpPr>
            <a:xfrm rot="0">
              <a:off x="0" y="0"/>
              <a:ext cx="1798480" cy="1798480"/>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D8896"/>
              </a:solidFill>
            </p:spPr>
          </p:sp>
          <p:sp>
            <p:nvSpPr>
              <p:cNvPr name="TextBox 7" id="7"/>
              <p:cNvSpPr txBox="true"/>
              <p:nvPr/>
            </p:nvSpPr>
            <p:spPr>
              <a:xfrm>
                <a:off x="76200" y="38100"/>
                <a:ext cx="660400" cy="698500"/>
              </a:xfrm>
              <a:prstGeom prst="rect">
                <a:avLst/>
              </a:prstGeom>
            </p:spPr>
            <p:txBody>
              <a:bodyPr anchor="ctr" rtlCol="false" tIns="50800" lIns="50800" bIns="50800" rIns="50800"/>
              <a:lstStyle/>
              <a:p>
                <a:pPr algn="ctr">
                  <a:lnSpc>
                    <a:spcPts val="2660"/>
                  </a:lnSpc>
                </a:pPr>
              </a:p>
            </p:txBody>
          </p:sp>
        </p:grpSp>
        <p:sp>
          <p:nvSpPr>
            <p:cNvPr name="Freeform 8" id="8"/>
            <p:cNvSpPr/>
            <p:nvPr/>
          </p:nvSpPr>
          <p:spPr>
            <a:xfrm flipH="false" flipV="false" rot="-573097">
              <a:off x="397952" y="499121"/>
              <a:ext cx="1002577" cy="800239"/>
            </a:xfrm>
            <a:custGeom>
              <a:avLst/>
              <a:gdLst/>
              <a:ahLst/>
              <a:cxnLst/>
              <a:rect r="r" b="b" t="t" l="l"/>
              <a:pathLst>
                <a:path h="800239" w="1002577">
                  <a:moveTo>
                    <a:pt x="0" y="0"/>
                  </a:moveTo>
                  <a:lnTo>
                    <a:pt x="1002577" y="0"/>
                  </a:lnTo>
                  <a:lnTo>
                    <a:pt x="1002577" y="800238"/>
                  </a:lnTo>
                  <a:lnTo>
                    <a:pt x="0" y="80023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grpSp>
        <p:nvGrpSpPr>
          <p:cNvPr name="Group 9" id="9"/>
          <p:cNvGrpSpPr/>
          <p:nvPr/>
        </p:nvGrpSpPr>
        <p:grpSpPr>
          <a:xfrm rot="0">
            <a:off x="323741" y="6129687"/>
            <a:ext cx="1240617" cy="1240617"/>
            <a:chOff x="0" y="0"/>
            <a:chExt cx="1654156" cy="1654156"/>
          </a:xfrm>
        </p:grpSpPr>
        <p:grpSp>
          <p:nvGrpSpPr>
            <p:cNvPr name="Group 10" id="10"/>
            <p:cNvGrpSpPr/>
            <p:nvPr/>
          </p:nvGrpSpPr>
          <p:grpSpPr>
            <a:xfrm rot="0">
              <a:off x="0" y="0"/>
              <a:ext cx="1654156" cy="1654156"/>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BCFFB"/>
              </a:solidFill>
            </p:spPr>
          </p:sp>
          <p:sp>
            <p:nvSpPr>
              <p:cNvPr name="TextBox 12" id="12"/>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sp>
          <p:nvSpPr>
            <p:cNvPr name="Freeform 13" id="13"/>
            <p:cNvSpPr/>
            <p:nvPr/>
          </p:nvSpPr>
          <p:spPr>
            <a:xfrm flipH="false" flipV="false" rot="0">
              <a:off x="284540" y="359611"/>
              <a:ext cx="1083467" cy="882533"/>
            </a:xfrm>
            <a:custGeom>
              <a:avLst/>
              <a:gdLst/>
              <a:ahLst/>
              <a:cxnLst/>
              <a:rect r="r" b="b" t="t" l="l"/>
              <a:pathLst>
                <a:path h="882533" w="1083467">
                  <a:moveTo>
                    <a:pt x="0" y="0"/>
                  </a:moveTo>
                  <a:lnTo>
                    <a:pt x="1083466" y="0"/>
                  </a:lnTo>
                  <a:lnTo>
                    <a:pt x="1083466" y="882532"/>
                  </a:lnTo>
                  <a:lnTo>
                    <a:pt x="0" y="88253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sp>
        <p:nvSpPr>
          <p:cNvPr name="Freeform 14" id="14"/>
          <p:cNvSpPr/>
          <p:nvPr/>
        </p:nvSpPr>
        <p:spPr>
          <a:xfrm flipH="false" flipV="false" rot="0">
            <a:off x="7735711" y="523118"/>
            <a:ext cx="844362" cy="757815"/>
          </a:xfrm>
          <a:custGeom>
            <a:avLst/>
            <a:gdLst/>
            <a:ahLst/>
            <a:cxnLst/>
            <a:rect r="r" b="b" t="t" l="l"/>
            <a:pathLst>
              <a:path h="757815" w="844362">
                <a:moveTo>
                  <a:pt x="0" y="0"/>
                </a:moveTo>
                <a:lnTo>
                  <a:pt x="844362" y="0"/>
                </a:lnTo>
                <a:lnTo>
                  <a:pt x="844362" y="757815"/>
                </a:lnTo>
                <a:lnTo>
                  <a:pt x="0" y="75781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5" id="15"/>
          <p:cNvSpPr txBox="true"/>
          <p:nvPr/>
        </p:nvSpPr>
        <p:spPr>
          <a:xfrm rot="0">
            <a:off x="323741" y="421645"/>
            <a:ext cx="5738589" cy="2899722"/>
          </a:xfrm>
          <a:prstGeom prst="rect">
            <a:avLst/>
          </a:prstGeom>
        </p:spPr>
        <p:txBody>
          <a:bodyPr anchor="t" rtlCol="false" tIns="0" lIns="0" bIns="0" rIns="0">
            <a:spAutoFit/>
          </a:bodyPr>
          <a:lstStyle/>
          <a:p>
            <a:pPr algn="ctr">
              <a:lnSpc>
                <a:spcPts val="7491"/>
              </a:lnSpc>
            </a:pPr>
            <a:r>
              <a:rPr lang="en-US" sz="7491">
                <a:solidFill>
                  <a:srgbClr val="472900"/>
                </a:solidFill>
                <a:latin typeface="Bobby Jones"/>
              </a:rPr>
              <a:t>ketentuan jalur afirmasi </a:t>
            </a:r>
          </a:p>
        </p:txBody>
      </p:sp>
      <p:sp>
        <p:nvSpPr>
          <p:cNvPr name="TextBox 16" id="16"/>
          <p:cNvSpPr txBox="true"/>
          <p:nvPr/>
        </p:nvSpPr>
        <p:spPr>
          <a:xfrm rot="0">
            <a:off x="8808806" y="608843"/>
            <a:ext cx="8864191" cy="1194368"/>
          </a:xfrm>
          <a:prstGeom prst="rect">
            <a:avLst/>
          </a:prstGeom>
        </p:spPr>
        <p:txBody>
          <a:bodyPr anchor="t" rtlCol="false" tIns="0" lIns="0" bIns="0" rIns="0">
            <a:spAutoFit/>
          </a:bodyPr>
          <a:lstStyle/>
          <a:p>
            <a:pPr algn="l">
              <a:lnSpc>
                <a:spcPts val="4647"/>
              </a:lnSpc>
            </a:pPr>
            <a:r>
              <a:rPr lang="en-US" sz="4647">
                <a:solidFill>
                  <a:srgbClr val="472900"/>
                </a:solidFill>
                <a:latin typeface="Dekko"/>
              </a:rPr>
              <a:t>1 rombel = 1 penyandang disabilitas/kebutuhan khusus</a:t>
            </a:r>
          </a:p>
        </p:txBody>
      </p:sp>
      <p:sp>
        <p:nvSpPr>
          <p:cNvPr name="TextBox 17" id="17"/>
          <p:cNvSpPr txBox="true"/>
          <p:nvPr/>
        </p:nvSpPr>
        <p:spPr>
          <a:xfrm rot="0">
            <a:off x="8808806" y="6063396"/>
            <a:ext cx="8102215" cy="1713163"/>
          </a:xfrm>
          <a:prstGeom prst="rect">
            <a:avLst/>
          </a:prstGeom>
        </p:spPr>
        <p:txBody>
          <a:bodyPr anchor="t" rtlCol="false" tIns="0" lIns="0" bIns="0" rIns="0">
            <a:spAutoFit/>
          </a:bodyPr>
          <a:lstStyle/>
          <a:p>
            <a:pPr algn="l">
              <a:lnSpc>
                <a:spcPts val="4447"/>
              </a:lnSpc>
            </a:pPr>
            <a:r>
              <a:rPr lang="en-US" sz="4447">
                <a:solidFill>
                  <a:srgbClr val="472900"/>
                </a:solidFill>
                <a:latin typeface="Dekko"/>
              </a:rPr>
              <a:t>jalur afirmasi diperuntukkan peserta didik di dalam dan di luar zona sekolah yang bersangkutan</a:t>
            </a:r>
          </a:p>
        </p:txBody>
      </p:sp>
      <p:sp>
        <p:nvSpPr>
          <p:cNvPr name="Freeform 18" id="18"/>
          <p:cNvSpPr/>
          <p:nvPr/>
        </p:nvSpPr>
        <p:spPr>
          <a:xfrm flipH="false" flipV="false" rot="0">
            <a:off x="7735711" y="2167804"/>
            <a:ext cx="844362" cy="757815"/>
          </a:xfrm>
          <a:custGeom>
            <a:avLst/>
            <a:gdLst/>
            <a:ahLst/>
            <a:cxnLst/>
            <a:rect r="r" b="b" t="t" l="l"/>
            <a:pathLst>
              <a:path h="757815" w="844362">
                <a:moveTo>
                  <a:pt x="0" y="0"/>
                </a:moveTo>
                <a:lnTo>
                  <a:pt x="844362" y="0"/>
                </a:lnTo>
                <a:lnTo>
                  <a:pt x="844362" y="757815"/>
                </a:lnTo>
                <a:lnTo>
                  <a:pt x="0" y="75781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9" id="19"/>
          <p:cNvSpPr/>
          <p:nvPr/>
        </p:nvSpPr>
        <p:spPr>
          <a:xfrm flipH="false" flipV="false" rot="0">
            <a:off x="7735711" y="3447103"/>
            <a:ext cx="844362" cy="757815"/>
          </a:xfrm>
          <a:custGeom>
            <a:avLst/>
            <a:gdLst/>
            <a:ahLst/>
            <a:cxnLst/>
            <a:rect r="r" b="b" t="t" l="l"/>
            <a:pathLst>
              <a:path h="757815" w="844362">
                <a:moveTo>
                  <a:pt x="0" y="0"/>
                </a:moveTo>
                <a:lnTo>
                  <a:pt x="844362" y="0"/>
                </a:lnTo>
                <a:lnTo>
                  <a:pt x="844362" y="757815"/>
                </a:lnTo>
                <a:lnTo>
                  <a:pt x="0" y="75781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20" id="20"/>
          <p:cNvSpPr/>
          <p:nvPr/>
        </p:nvSpPr>
        <p:spPr>
          <a:xfrm flipH="false" flipV="false" rot="0">
            <a:off x="7735711" y="6119301"/>
            <a:ext cx="844362" cy="757815"/>
          </a:xfrm>
          <a:custGeom>
            <a:avLst/>
            <a:gdLst/>
            <a:ahLst/>
            <a:cxnLst/>
            <a:rect r="r" b="b" t="t" l="l"/>
            <a:pathLst>
              <a:path h="757815" w="844362">
                <a:moveTo>
                  <a:pt x="0" y="0"/>
                </a:moveTo>
                <a:lnTo>
                  <a:pt x="844362" y="0"/>
                </a:lnTo>
                <a:lnTo>
                  <a:pt x="844362" y="757814"/>
                </a:lnTo>
                <a:lnTo>
                  <a:pt x="0" y="75781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21" id="21"/>
          <p:cNvSpPr txBox="true"/>
          <p:nvPr/>
        </p:nvSpPr>
        <p:spPr>
          <a:xfrm rot="0">
            <a:off x="8808806" y="2015611"/>
            <a:ext cx="8850206" cy="1150018"/>
          </a:xfrm>
          <a:prstGeom prst="rect">
            <a:avLst/>
          </a:prstGeom>
        </p:spPr>
        <p:txBody>
          <a:bodyPr anchor="t" rtlCol="false" tIns="0" lIns="0" bIns="0" rIns="0">
            <a:spAutoFit/>
          </a:bodyPr>
          <a:lstStyle/>
          <a:p>
            <a:pPr algn="l">
              <a:lnSpc>
                <a:spcPts val="4486"/>
              </a:lnSpc>
            </a:pPr>
            <a:r>
              <a:rPr lang="en-US" sz="4486">
                <a:solidFill>
                  <a:srgbClr val="472900"/>
                </a:solidFill>
                <a:latin typeface="Dekko"/>
              </a:rPr>
              <a:t>penyandang disabilitas / kebutuhan khusus diberikan skor 500</a:t>
            </a:r>
          </a:p>
        </p:txBody>
      </p:sp>
      <p:sp>
        <p:nvSpPr>
          <p:cNvPr name="TextBox 22" id="22"/>
          <p:cNvSpPr txBox="true"/>
          <p:nvPr/>
        </p:nvSpPr>
        <p:spPr>
          <a:xfrm rot="0">
            <a:off x="8822791" y="3477263"/>
            <a:ext cx="8850206" cy="2271808"/>
          </a:xfrm>
          <a:prstGeom prst="rect">
            <a:avLst/>
          </a:prstGeom>
        </p:spPr>
        <p:txBody>
          <a:bodyPr anchor="t" rtlCol="false" tIns="0" lIns="0" bIns="0" rIns="0">
            <a:spAutoFit/>
          </a:bodyPr>
          <a:lstStyle/>
          <a:p>
            <a:pPr algn="l">
              <a:lnSpc>
                <a:spcPts val="4486"/>
              </a:lnSpc>
            </a:pPr>
            <a:r>
              <a:rPr lang="en-US" sz="4486">
                <a:solidFill>
                  <a:srgbClr val="472900"/>
                </a:solidFill>
                <a:latin typeface="Dekko"/>
              </a:rPr>
              <a:t>kuota penyandang disabilitas / kebutuhan khusus tidak terpenuhi dialihkan ke golongan ekonomi tidak mampu</a:t>
            </a:r>
          </a:p>
        </p:txBody>
      </p:sp>
      <p:sp>
        <p:nvSpPr>
          <p:cNvPr name="Freeform 23" id="23"/>
          <p:cNvSpPr/>
          <p:nvPr/>
        </p:nvSpPr>
        <p:spPr>
          <a:xfrm flipH="false" flipV="false" rot="0">
            <a:off x="7735711" y="8248547"/>
            <a:ext cx="844362" cy="757815"/>
          </a:xfrm>
          <a:custGeom>
            <a:avLst/>
            <a:gdLst/>
            <a:ahLst/>
            <a:cxnLst/>
            <a:rect r="r" b="b" t="t" l="l"/>
            <a:pathLst>
              <a:path h="757815" w="844362">
                <a:moveTo>
                  <a:pt x="0" y="0"/>
                </a:moveTo>
                <a:lnTo>
                  <a:pt x="844362" y="0"/>
                </a:lnTo>
                <a:lnTo>
                  <a:pt x="844362" y="757815"/>
                </a:lnTo>
                <a:lnTo>
                  <a:pt x="0" y="75781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24" id="24"/>
          <p:cNvSpPr txBox="true"/>
          <p:nvPr/>
        </p:nvSpPr>
        <p:spPr>
          <a:xfrm rot="0">
            <a:off x="8808806" y="8043260"/>
            <a:ext cx="10964758" cy="1964305"/>
          </a:xfrm>
          <a:prstGeom prst="rect">
            <a:avLst/>
          </a:prstGeom>
        </p:spPr>
        <p:txBody>
          <a:bodyPr anchor="t" rtlCol="false" tIns="0" lIns="0" bIns="0" rIns="0">
            <a:spAutoFit/>
          </a:bodyPr>
          <a:lstStyle/>
          <a:p>
            <a:pPr algn="l">
              <a:lnSpc>
                <a:spcPts val="5136"/>
              </a:lnSpc>
            </a:pPr>
            <a:r>
              <a:rPr lang="en-US" sz="4669">
                <a:solidFill>
                  <a:srgbClr val="472900"/>
                </a:solidFill>
                <a:latin typeface="Dekko"/>
              </a:rPr>
              <a:t>calon peserta didik dari luar daerah </a:t>
            </a:r>
          </a:p>
          <a:p>
            <a:pPr algn="l">
              <a:lnSpc>
                <a:spcPts val="5136"/>
              </a:lnSpc>
            </a:pPr>
            <a:r>
              <a:rPr lang="en-US" sz="4669">
                <a:solidFill>
                  <a:srgbClr val="472900"/>
                </a:solidFill>
                <a:latin typeface="Dekko"/>
              </a:rPr>
              <a:t>dapat melakukan penitikan di sekolah </a:t>
            </a:r>
          </a:p>
          <a:p>
            <a:pPr algn="l">
              <a:lnSpc>
                <a:spcPts val="5136"/>
              </a:lnSpc>
            </a:pPr>
            <a:r>
              <a:rPr lang="en-US" sz="4669">
                <a:solidFill>
                  <a:srgbClr val="472900"/>
                </a:solidFill>
                <a:latin typeface="Dekko"/>
              </a:rPr>
              <a:t>tujuan</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6FD340"/>
        </a:solidFill>
      </p:bgPr>
    </p:bg>
    <p:spTree>
      <p:nvGrpSpPr>
        <p:cNvPr id="1" name=""/>
        <p:cNvGrpSpPr/>
        <p:nvPr/>
      </p:nvGrpSpPr>
      <p:grpSpPr>
        <a:xfrm>
          <a:off x="0" y="0"/>
          <a:ext cx="0" cy="0"/>
          <a:chOff x="0" y="0"/>
          <a:chExt cx="0" cy="0"/>
        </a:xfrm>
      </p:grpSpPr>
      <p:sp>
        <p:nvSpPr>
          <p:cNvPr name="Freeform 2" id="2"/>
          <p:cNvSpPr/>
          <p:nvPr/>
        </p:nvSpPr>
        <p:spPr>
          <a:xfrm flipH="false" flipV="false" rot="112034">
            <a:off x="9271675" y="1031512"/>
            <a:ext cx="9435440" cy="8474740"/>
          </a:xfrm>
          <a:custGeom>
            <a:avLst/>
            <a:gdLst/>
            <a:ahLst/>
            <a:cxnLst/>
            <a:rect r="r" b="b" t="t" l="l"/>
            <a:pathLst>
              <a:path h="8474740" w="9435440">
                <a:moveTo>
                  <a:pt x="0" y="0"/>
                </a:moveTo>
                <a:lnTo>
                  <a:pt x="9435440" y="0"/>
                </a:lnTo>
                <a:lnTo>
                  <a:pt x="9435440" y="8474740"/>
                </a:lnTo>
                <a:lnTo>
                  <a:pt x="0" y="84747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125097">
            <a:off x="1767089" y="2416809"/>
            <a:ext cx="7246285" cy="7312765"/>
          </a:xfrm>
          <a:custGeom>
            <a:avLst/>
            <a:gdLst/>
            <a:ahLst/>
            <a:cxnLst/>
            <a:rect r="r" b="b" t="t" l="l"/>
            <a:pathLst>
              <a:path h="7312765" w="7246285">
                <a:moveTo>
                  <a:pt x="0" y="0"/>
                </a:moveTo>
                <a:lnTo>
                  <a:pt x="7246285" y="0"/>
                </a:lnTo>
                <a:lnTo>
                  <a:pt x="7246285" y="7312765"/>
                </a:lnTo>
                <a:lnTo>
                  <a:pt x="0" y="731276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8772052" y="3244659"/>
            <a:ext cx="2624240" cy="6808169"/>
          </a:xfrm>
          <a:custGeom>
            <a:avLst/>
            <a:gdLst/>
            <a:ahLst/>
            <a:cxnLst/>
            <a:rect r="r" b="b" t="t" l="l"/>
            <a:pathLst>
              <a:path h="6808169" w="2624240">
                <a:moveTo>
                  <a:pt x="0" y="0"/>
                </a:moveTo>
                <a:lnTo>
                  <a:pt x="2624240" y="0"/>
                </a:lnTo>
                <a:lnTo>
                  <a:pt x="2624240" y="6808169"/>
                </a:lnTo>
                <a:lnTo>
                  <a:pt x="0" y="680816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276117">
            <a:off x="-19893" y="4532422"/>
            <a:ext cx="2825175" cy="5650350"/>
          </a:xfrm>
          <a:custGeom>
            <a:avLst/>
            <a:gdLst/>
            <a:ahLst/>
            <a:cxnLst/>
            <a:rect r="r" b="b" t="t" l="l"/>
            <a:pathLst>
              <a:path h="5650350" w="2825175">
                <a:moveTo>
                  <a:pt x="0" y="0"/>
                </a:moveTo>
                <a:lnTo>
                  <a:pt x="2825175" y="0"/>
                </a:lnTo>
                <a:lnTo>
                  <a:pt x="2825175" y="5650350"/>
                </a:lnTo>
                <a:lnTo>
                  <a:pt x="0" y="565035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6" id="6"/>
          <p:cNvSpPr txBox="true"/>
          <p:nvPr/>
        </p:nvSpPr>
        <p:spPr>
          <a:xfrm rot="0">
            <a:off x="478684" y="504797"/>
            <a:ext cx="8665316" cy="1782618"/>
          </a:xfrm>
          <a:prstGeom prst="rect">
            <a:avLst/>
          </a:prstGeom>
        </p:spPr>
        <p:txBody>
          <a:bodyPr anchor="t" rtlCol="false" tIns="0" lIns="0" bIns="0" rIns="0">
            <a:spAutoFit/>
          </a:bodyPr>
          <a:lstStyle/>
          <a:p>
            <a:pPr algn="ctr">
              <a:lnSpc>
                <a:spcPts val="6806"/>
              </a:lnSpc>
            </a:pPr>
            <a:r>
              <a:rPr lang="en-US" sz="6806">
                <a:solidFill>
                  <a:srgbClr val="472900"/>
                </a:solidFill>
                <a:latin typeface="Bobby Jones"/>
              </a:rPr>
              <a:t>jalur perpindahan </a:t>
            </a:r>
          </a:p>
          <a:p>
            <a:pPr algn="ctr">
              <a:lnSpc>
                <a:spcPts val="6806"/>
              </a:lnSpc>
            </a:pPr>
            <a:r>
              <a:rPr lang="en-US" sz="6806">
                <a:solidFill>
                  <a:srgbClr val="472900"/>
                </a:solidFill>
                <a:latin typeface="Bobby Jones"/>
              </a:rPr>
              <a:t>tugas orangtua (pto)</a:t>
            </a:r>
          </a:p>
        </p:txBody>
      </p:sp>
      <p:sp>
        <p:nvSpPr>
          <p:cNvPr name="TextBox 7" id="7"/>
          <p:cNvSpPr txBox="true"/>
          <p:nvPr/>
        </p:nvSpPr>
        <p:spPr>
          <a:xfrm rot="-125322">
            <a:off x="2429601" y="3645490"/>
            <a:ext cx="5918269" cy="5506787"/>
          </a:xfrm>
          <a:prstGeom prst="rect">
            <a:avLst/>
          </a:prstGeom>
        </p:spPr>
        <p:txBody>
          <a:bodyPr anchor="t" rtlCol="false" tIns="0" lIns="0" bIns="0" rIns="0">
            <a:spAutoFit/>
          </a:bodyPr>
          <a:lstStyle/>
          <a:p>
            <a:pPr algn="ctr">
              <a:lnSpc>
                <a:spcPts val="6226"/>
              </a:lnSpc>
            </a:pPr>
            <a:r>
              <a:rPr lang="en-US" sz="4447">
                <a:solidFill>
                  <a:srgbClr val="472900"/>
                </a:solidFill>
                <a:latin typeface="Dekko"/>
              </a:rPr>
              <a:t>ditujukan bagi calon peserta didik yang perpindahan tugas orang tua/walinya berasal dari luar Kabupaten Gunungkidul paling lama 1 tahun sebelum PPDB</a:t>
            </a:r>
          </a:p>
        </p:txBody>
      </p:sp>
      <p:sp>
        <p:nvSpPr>
          <p:cNvPr name="TextBox 8" id="8"/>
          <p:cNvSpPr txBox="true"/>
          <p:nvPr/>
        </p:nvSpPr>
        <p:spPr>
          <a:xfrm rot="66531">
            <a:off x="10613997" y="2406677"/>
            <a:ext cx="6752458" cy="5378410"/>
          </a:xfrm>
          <a:prstGeom prst="rect">
            <a:avLst/>
          </a:prstGeom>
        </p:spPr>
        <p:txBody>
          <a:bodyPr anchor="t" rtlCol="false" tIns="0" lIns="0" bIns="0" rIns="0">
            <a:spAutoFit/>
          </a:bodyPr>
          <a:lstStyle/>
          <a:p>
            <a:pPr algn="ctr">
              <a:lnSpc>
                <a:spcPts val="7103"/>
              </a:lnSpc>
            </a:pPr>
            <a:r>
              <a:rPr lang="en-US" sz="5074">
                <a:solidFill>
                  <a:srgbClr val="472900"/>
                </a:solidFill>
                <a:latin typeface="Dekko"/>
              </a:rPr>
              <a:t>dibuktikan dengan surat penugasan dari instansi, lembaga, kantor, atau perusahaan yang mempekerjakan</a:t>
            </a:r>
          </a:p>
          <a:p>
            <a:pPr algn="ctr">
              <a:lnSpc>
                <a:spcPts val="7103"/>
              </a:lnSpc>
            </a:pP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D5E6EB"/>
        </a:solidFill>
      </p:bgPr>
    </p:bg>
    <p:spTree>
      <p:nvGrpSpPr>
        <p:cNvPr id="1" name=""/>
        <p:cNvGrpSpPr/>
        <p:nvPr/>
      </p:nvGrpSpPr>
      <p:grpSpPr>
        <a:xfrm>
          <a:off x="0" y="0"/>
          <a:ext cx="0" cy="0"/>
          <a:chOff x="0" y="0"/>
          <a:chExt cx="0" cy="0"/>
        </a:xfrm>
      </p:grpSpPr>
      <p:sp>
        <p:nvSpPr>
          <p:cNvPr name="Freeform 2" id="2"/>
          <p:cNvSpPr/>
          <p:nvPr/>
        </p:nvSpPr>
        <p:spPr>
          <a:xfrm flipH="false" flipV="false" rot="112034">
            <a:off x="9271675" y="1031512"/>
            <a:ext cx="9435440" cy="8474740"/>
          </a:xfrm>
          <a:custGeom>
            <a:avLst/>
            <a:gdLst/>
            <a:ahLst/>
            <a:cxnLst/>
            <a:rect r="r" b="b" t="t" l="l"/>
            <a:pathLst>
              <a:path h="8474740" w="9435440">
                <a:moveTo>
                  <a:pt x="0" y="0"/>
                </a:moveTo>
                <a:lnTo>
                  <a:pt x="9435440" y="0"/>
                </a:lnTo>
                <a:lnTo>
                  <a:pt x="9435440" y="8474740"/>
                </a:lnTo>
                <a:lnTo>
                  <a:pt x="0" y="84747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125097">
            <a:off x="1767089" y="2416809"/>
            <a:ext cx="7246285" cy="7312765"/>
          </a:xfrm>
          <a:custGeom>
            <a:avLst/>
            <a:gdLst/>
            <a:ahLst/>
            <a:cxnLst/>
            <a:rect r="r" b="b" t="t" l="l"/>
            <a:pathLst>
              <a:path h="7312765" w="7246285">
                <a:moveTo>
                  <a:pt x="0" y="0"/>
                </a:moveTo>
                <a:lnTo>
                  <a:pt x="7246285" y="0"/>
                </a:lnTo>
                <a:lnTo>
                  <a:pt x="7246285" y="7312765"/>
                </a:lnTo>
                <a:lnTo>
                  <a:pt x="0" y="731276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8772052" y="3244659"/>
            <a:ext cx="2624240" cy="6808169"/>
          </a:xfrm>
          <a:custGeom>
            <a:avLst/>
            <a:gdLst/>
            <a:ahLst/>
            <a:cxnLst/>
            <a:rect r="r" b="b" t="t" l="l"/>
            <a:pathLst>
              <a:path h="6808169" w="2624240">
                <a:moveTo>
                  <a:pt x="0" y="0"/>
                </a:moveTo>
                <a:lnTo>
                  <a:pt x="2624240" y="0"/>
                </a:lnTo>
                <a:lnTo>
                  <a:pt x="2624240" y="6808169"/>
                </a:lnTo>
                <a:lnTo>
                  <a:pt x="0" y="680816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276117">
            <a:off x="-19893" y="4532422"/>
            <a:ext cx="2825175" cy="5650350"/>
          </a:xfrm>
          <a:custGeom>
            <a:avLst/>
            <a:gdLst/>
            <a:ahLst/>
            <a:cxnLst/>
            <a:rect r="r" b="b" t="t" l="l"/>
            <a:pathLst>
              <a:path h="5650350" w="2825175">
                <a:moveTo>
                  <a:pt x="0" y="0"/>
                </a:moveTo>
                <a:lnTo>
                  <a:pt x="2825175" y="0"/>
                </a:lnTo>
                <a:lnTo>
                  <a:pt x="2825175" y="5650350"/>
                </a:lnTo>
                <a:lnTo>
                  <a:pt x="0" y="565035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6" id="6"/>
          <p:cNvSpPr txBox="true"/>
          <p:nvPr/>
        </p:nvSpPr>
        <p:spPr>
          <a:xfrm rot="0">
            <a:off x="435046" y="581300"/>
            <a:ext cx="8708954" cy="1782618"/>
          </a:xfrm>
          <a:prstGeom prst="rect">
            <a:avLst/>
          </a:prstGeom>
        </p:spPr>
        <p:txBody>
          <a:bodyPr anchor="t" rtlCol="false" tIns="0" lIns="0" bIns="0" rIns="0">
            <a:spAutoFit/>
          </a:bodyPr>
          <a:lstStyle/>
          <a:p>
            <a:pPr algn="ctr">
              <a:lnSpc>
                <a:spcPts val="6806"/>
              </a:lnSpc>
            </a:pPr>
            <a:r>
              <a:rPr lang="en-US" sz="6806">
                <a:solidFill>
                  <a:srgbClr val="472900"/>
                </a:solidFill>
                <a:latin typeface="Bobby Jones"/>
              </a:rPr>
              <a:t>jalur perpindahan </a:t>
            </a:r>
          </a:p>
          <a:p>
            <a:pPr algn="ctr">
              <a:lnSpc>
                <a:spcPts val="6806"/>
              </a:lnSpc>
            </a:pPr>
            <a:r>
              <a:rPr lang="en-US" sz="6806">
                <a:solidFill>
                  <a:srgbClr val="472900"/>
                </a:solidFill>
                <a:latin typeface="Bobby Jones"/>
              </a:rPr>
              <a:t>tugas orangtua (pto)</a:t>
            </a:r>
          </a:p>
        </p:txBody>
      </p:sp>
      <p:sp>
        <p:nvSpPr>
          <p:cNvPr name="TextBox 7" id="7"/>
          <p:cNvSpPr txBox="true"/>
          <p:nvPr/>
        </p:nvSpPr>
        <p:spPr>
          <a:xfrm rot="-125322">
            <a:off x="2483684" y="4138320"/>
            <a:ext cx="5918269" cy="3955415"/>
          </a:xfrm>
          <a:prstGeom prst="rect">
            <a:avLst/>
          </a:prstGeom>
        </p:spPr>
        <p:txBody>
          <a:bodyPr anchor="t" rtlCol="false" tIns="0" lIns="0" bIns="0" rIns="0">
            <a:spAutoFit/>
          </a:bodyPr>
          <a:lstStyle/>
          <a:p>
            <a:pPr algn="ctr">
              <a:lnSpc>
                <a:spcPts val="4491"/>
              </a:lnSpc>
            </a:pPr>
            <a:r>
              <a:rPr lang="en-US" sz="4447">
                <a:solidFill>
                  <a:srgbClr val="472900"/>
                </a:solidFill>
                <a:latin typeface="Dekko"/>
              </a:rPr>
              <a:t>jika kuota tidak terpenuhi dapat dialokasikan untuk calon peserta didik dimana orang tua/wali bekerja sebagai guru atau tenaga kependidikan pada sekolah yang sama</a:t>
            </a:r>
          </a:p>
        </p:txBody>
      </p:sp>
      <p:sp>
        <p:nvSpPr>
          <p:cNvPr name="TextBox 8" id="8"/>
          <p:cNvSpPr txBox="true"/>
          <p:nvPr/>
        </p:nvSpPr>
        <p:spPr>
          <a:xfrm rot="0">
            <a:off x="11364772" y="5930779"/>
            <a:ext cx="5918269" cy="2269490"/>
          </a:xfrm>
          <a:prstGeom prst="rect">
            <a:avLst/>
          </a:prstGeom>
        </p:spPr>
        <p:txBody>
          <a:bodyPr anchor="t" rtlCol="false" tIns="0" lIns="0" bIns="0" rIns="0">
            <a:spAutoFit/>
          </a:bodyPr>
          <a:lstStyle/>
          <a:p>
            <a:pPr algn="r">
              <a:lnSpc>
                <a:spcPts val="4491"/>
              </a:lnSpc>
            </a:pPr>
            <a:r>
              <a:rPr lang="en-US" sz="4447">
                <a:solidFill>
                  <a:srgbClr val="472900"/>
                </a:solidFill>
                <a:latin typeface="Dekko"/>
              </a:rPr>
              <a:t> peserta didik terdekat dengan sekolah menjadi prioritas</a:t>
            </a:r>
          </a:p>
          <a:p>
            <a:pPr algn="r">
              <a:lnSpc>
                <a:spcPts val="4491"/>
              </a:lnSpc>
            </a:pPr>
          </a:p>
        </p:txBody>
      </p:sp>
      <p:sp>
        <p:nvSpPr>
          <p:cNvPr name="TextBox 9" id="9"/>
          <p:cNvSpPr txBox="true"/>
          <p:nvPr/>
        </p:nvSpPr>
        <p:spPr>
          <a:xfrm rot="92287">
            <a:off x="11409641" y="2529268"/>
            <a:ext cx="5980121" cy="3393440"/>
          </a:xfrm>
          <a:prstGeom prst="rect">
            <a:avLst/>
          </a:prstGeom>
        </p:spPr>
        <p:txBody>
          <a:bodyPr anchor="t" rtlCol="false" tIns="0" lIns="0" bIns="0" rIns="0">
            <a:spAutoFit/>
          </a:bodyPr>
          <a:lstStyle/>
          <a:p>
            <a:pPr algn="l">
              <a:lnSpc>
                <a:spcPts val="4491"/>
              </a:lnSpc>
            </a:pPr>
            <a:r>
              <a:rPr lang="en-US" sz="4447">
                <a:solidFill>
                  <a:srgbClr val="472900"/>
                </a:solidFill>
                <a:latin typeface="Dekko"/>
              </a:rPr>
              <a:t>calon peserta didik dari luar daerah </a:t>
            </a:r>
          </a:p>
          <a:p>
            <a:pPr algn="l">
              <a:lnSpc>
                <a:spcPts val="4491"/>
              </a:lnSpc>
            </a:pPr>
            <a:r>
              <a:rPr lang="en-US" sz="4447">
                <a:solidFill>
                  <a:srgbClr val="472900"/>
                </a:solidFill>
                <a:latin typeface="Dekko"/>
              </a:rPr>
              <a:t>dapat melakukan penitikan di sekolah </a:t>
            </a:r>
          </a:p>
          <a:p>
            <a:pPr algn="l">
              <a:lnSpc>
                <a:spcPts val="4491"/>
              </a:lnSpc>
            </a:pPr>
            <a:r>
              <a:rPr lang="en-US" sz="4447">
                <a:solidFill>
                  <a:srgbClr val="472900"/>
                </a:solidFill>
                <a:latin typeface="Dekko"/>
              </a:rPr>
              <a:t>tujuan</a:t>
            </a:r>
          </a:p>
          <a:p>
            <a:pPr algn="l">
              <a:lnSpc>
                <a:spcPts val="4491"/>
              </a:lnSpc>
            </a:pP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F44D4D"/>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243097"/>
            <a:ext cx="13652142" cy="7986503"/>
          </a:xfrm>
          <a:custGeom>
            <a:avLst/>
            <a:gdLst/>
            <a:ahLst/>
            <a:cxnLst/>
            <a:rect r="r" b="b" t="t" l="l"/>
            <a:pathLst>
              <a:path h="7986503" w="13652142">
                <a:moveTo>
                  <a:pt x="0" y="0"/>
                </a:moveTo>
                <a:lnTo>
                  <a:pt x="13652142" y="0"/>
                </a:lnTo>
                <a:lnTo>
                  <a:pt x="13652142" y="7986503"/>
                </a:lnTo>
                <a:lnTo>
                  <a:pt x="0" y="798650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625403" y="8726086"/>
            <a:ext cx="19129664" cy="851723"/>
            <a:chOff x="0" y="0"/>
            <a:chExt cx="5038265" cy="224322"/>
          </a:xfrm>
        </p:grpSpPr>
        <p:sp>
          <p:nvSpPr>
            <p:cNvPr name="Freeform 4" id="4"/>
            <p:cNvSpPr/>
            <p:nvPr/>
          </p:nvSpPr>
          <p:spPr>
            <a:xfrm flipH="false" flipV="false" rot="0">
              <a:off x="0" y="0"/>
              <a:ext cx="5038265" cy="224322"/>
            </a:xfrm>
            <a:custGeom>
              <a:avLst/>
              <a:gdLst/>
              <a:ahLst/>
              <a:cxnLst/>
              <a:rect r="r" b="b" t="t" l="l"/>
              <a:pathLst>
                <a:path h="224322" w="5038265">
                  <a:moveTo>
                    <a:pt x="0" y="0"/>
                  </a:moveTo>
                  <a:lnTo>
                    <a:pt x="5038265" y="0"/>
                  </a:lnTo>
                  <a:lnTo>
                    <a:pt x="5038265" y="224322"/>
                  </a:lnTo>
                  <a:lnTo>
                    <a:pt x="0" y="224322"/>
                  </a:lnTo>
                  <a:close/>
                </a:path>
              </a:pathLst>
            </a:custGeom>
            <a:solidFill>
              <a:srgbClr val="5B433A"/>
            </a:solidFill>
          </p:spPr>
        </p:sp>
        <p:sp>
          <p:nvSpPr>
            <p:cNvPr name="TextBox 5" id="5"/>
            <p:cNvSpPr txBox="true"/>
            <p:nvPr/>
          </p:nvSpPr>
          <p:spPr>
            <a:xfrm>
              <a:off x="0" y="-38100"/>
              <a:ext cx="5038265" cy="262422"/>
            </a:xfrm>
            <a:prstGeom prst="rect">
              <a:avLst/>
            </a:prstGeom>
          </p:spPr>
          <p:txBody>
            <a:bodyPr anchor="ctr" rtlCol="false" tIns="50800" lIns="50800" bIns="50800" rIns="50800"/>
            <a:lstStyle/>
            <a:p>
              <a:pPr algn="ctr">
                <a:lnSpc>
                  <a:spcPts val="2659"/>
                </a:lnSpc>
                <a:spcBef>
                  <a:spcPct val="0"/>
                </a:spcBef>
              </a:pPr>
            </a:p>
          </p:txBody>
        </p:sp>
      </p:grpSp>
      <p:grpSp>
        <p:nvGrpSpPr>
          <p:cNvPr name="Group 6" id="6"/>
          <p:cNvGrpSpPr/>
          <p:nvPr/>
        </p:nvGrpSpPr>
        <p:grpSpPr>
          <a:xfrm rot="0">
            <a:off x="-331316" y="9258300"/>
            <a:ext cx="19129664" cy="1833995"/>
            <a:chOff x="0" y="0"/>
            <a:chExt cx="5038265" cy="483028"/>
          </a:xfrm>
        </p:grpSpPr>
        <p:sp>
          <p:nvSpPr>
            <p:cNvPr name="Freeform 7" id="7"/>
            <p:cNvSpPr/>
            <p:nvPr/>
          </p:nvSpPr>
          <p:spPr>
            <a:xfrm flipH="false" flipV="false" rot="0">
              <a:off x="0" y="0"/>
              <a:ext cx="5038265" cy="483028"/>
            </a:xfrm>
            <a:custGeom>
              <a:avLst/>
              <a:gdLst/>
              <a:ahLst/>
              <a:cxnLst/>
              <a:rect r="r" b="b" t="t" l="l"/>
              <a:pathLst>
                <a:path h="483028" w="5038265">
                  <a:moveTo>
                    <a:pt x="0" y="0"/>
                  </a:moveTo>
                  <a:lnTo>
                    <a:pt x="5038265" y="0"/>
                  </a:lnTo>
                  <a:lnTo>
                    <a:pt x="5038265" y="483028"/>
                  </a:lnTo>
                  <a:lnTo>
                    <a:pt x="0" y="483028"/>
                  </a:lnTo>
                  <a:close/>
                </a:path>
              </a:pathLst>
            </a:custGeom>
            <a:solidFill>
              <a:srgbClr val="D48879"/>
            </a:solidFill>
          </p:spPr>
        </p:sp>
        <p:sp>
          <p:nvSpPr>
            <p:cNvPr name="TextBox 8" id="8"/>
            <p:cNvSpPr txBox="true"/>
            <p:nvPr/>
          </p:nvSpPr>
          <p:spPr>
            <a:xfrm>
              <a:off x="0" y="-38100"/>
              <a:ext cx="5038265" cy="521128"/>
            </a:xfrm>
            <a:prstGeom prst="rect">
              <a:avLst/>
            </a:prstGeom>
          </p:spPr>
          <p:txBody>
            <a:bodyPr anchor="ctr" rtlCol="false" tIns="50800" lIns="50800" bIns="50800" rIns="50800"/>
            <a:lstStyle/>
            <a:p>
              <a:pPr algn="ctr">
                <a:lnSpc>
                  <a:spcPts val="2659"/>
                </a:lnSpc>
                <a:spcBef>
                  <a:spcPct val="0"/>
                </a:spcBef>
              </a:pPr>
            </a:p>
          </p:txBody>
        </p:sp>
      </p:grpSp>
      <p:sp>
        <p:nvSpPr>
          <p:cNvPr name="Freeform 9" id="9"/>
          <p:cNvSpPr/>
          <p:nvPr/>
        </p:nvSpPr>
        <p:spPr>
          <a:xfrm flipH="false" flipV="false" rot="0">
            <a:off x="12971258" y="3291000"/>
            <a:ext cx="5827090" cy="5435086"/>
          </a:xfrm>
          <a:custGeom>
            <a:avLst/>
            <a:gdLst/>
            <a:ahLst/>
            <a:cxnLst/>
            <a:rect r="r" b="b" t="t" l="l"/>
            <a:pathLst>
              <a:path h="5435086" w="5827090">
                <a:moveTo>
                  <a:pt x="0" y="0"/>
                </a:moveTo>
                <a:lnTo>
                  <a:pt x="5827090" y="0"/>
                </a:lnTo>
                <a:lnTo>
                  <a:pt x="5827090" y="5435086"/>
                </a:lnTo>
                <a:lnTo>
                  <a:pt x="0" y="543508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false" rot="0">
            <a:off x="15884803" y="524585"/>
            <a:ext cx="2057400" cy="2057400"/>
          </a:xfrm>
          <a:custGeom>
            <a:avLst/>
            <a:gdLst/>
            <a:ahLst/>
            <a:cxnLst/>
            <a:rect r="r" b="b" t="t" l="l"/>
            <a:pathLst>
              <a:path h="2057400" w="2057400">
                <a:moveTo>
                  <a:pt x="0" y="0"/>
                </a:moveTo>
                <a:lnTo>
                  <a:pt x="2057400" y="0"/>
                </a:lnTo>
                <a:lnTo>
                  <a:pt x="2057400" y="2057400"/>
                </a:lnTo>
                <a:lnTo>
                  <a:pt x="0" y="20574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0">
            <a:off x="13314158" y="3291000"/>
            <a:ext cx="4288042" cy="9001616"/>
          </a:xfrm>
          <a:custGeom>
            <a:avLst/>
            <a:gdLst/>
            <a:ahLst/>
            <a:cxnLst/>
            <a:rect r="r" b="b" t="t" l="l"/>
            <a:pathLst>
              <a:path h="9001616" w="4288042">
                <a:moveTo>
                  <a:pt x="0" y="0"/>
                </a:moveTo>
                <a:lnTo>
                  <a:pt x="4288042" y="0"/>
                </a:lnTo>
                <a:lnTo>
                  <a:pt x="4288042" y="9001616"/>
                </a:lnTo>
                <a:lnTo>
                  <a:pt x="0" y="900161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2" id="12"/>
          <p:cNvSpPr/>
          <p:nvPr/>
        </p:nvSpPr>
        <p:spPr>
          <a:xfrm flipH="false" flipV="false" rot="0">
            <a:off x="0" y="7094548"/>
            <a:ext cx="3191873" cy="4114800"/>
          </a:xfrm>
          <a:custGeom>
            <a:avLst/>
            <a:gdLst/>
            <a:ahLst/>
            <a:cxnLst/>
            <a:rect r="r" b="b" t="t" l="l"/>
            <a:pathLst>
              <a:path h="4114800" w="3191873">
                <a:moveTo>
                  <a:pt x="0" y="0"/>
                </a:moveTo>
                <a:lnTo>
                  <a:pt x="3191873" y="0"/>
                </a:lnTo>
                <a:lnTo>
                  <a:pt x="3191873" y="4114800"/>
                </a:lnTo>
                <a:lnTo>
                  <a:pt x="0" y="411480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3" id="13"/>
          <p:cNvSpPr txBox="true"/>
          <p:nvPr/>
        </p:nvSpPr>
        <p:spPr>
          <a:xfrm rot="0">
            <a:off x="2845259" y="4863003"/>
            <a:ext cx="11355619" cy="1707515"/>
          </a:xfrm>
          <a:prstGeom prst="rect">
            <a:avLst/>
          </a:prstGeom>
        </p:spPr>
        <p:txBody>
          <a:bodyPr anchor="t" rtlCol="false" tIns="0" lIns="0" bIns="0" rIns="0">
            <a:spAutoFit/>
          </a:bodyPr>
          <a:lstStyle/>
          <a:p>
            <a:pPr algn="l">
              <a:lnSpc>
                <a:spcPts val="4491"/>
              </a:lnSpc>
            </a:pPr>
            <a:r>
              <a:rPr lang="en-US" sz="4447">
                <a:solidFill>
                  <a:srgbClr val="472900"/>
                </a:solidFill>
                <a:latin typeface="Dekko"/>
              </a:rPr>
              <a:t>Hasil perlombaan dan atau penghargaan</a:t>
            </a:r>
          </a:p>
          <a:p>
            <a:pPr algn="l">
              <a:lnSpc>
                <a:spcPts val="4491"/>
              </a:lnSpc>
            </a:pPr>
            <a:r>
              <a:rPr lang="en-US" sz="4447">
                <a:solidFill>
                  <a:srgbClr val="472900"/>
                </a:solidFill>
                <a:latin typeface="Dekko"/>
              </a:rPr>
              <a:t> yang diperoleh minimal 6 bulan dan </a:t>
            </a:r>
          </a:p>
          <a:p>
            <a:pPr algn="l">
              <a:lnSpc>
                <a:spcPts val="4491"/>
              </a:lnSpc>
            </a:pPr>
            <a:r>
              <a:rPr lang="en-US" sz="4447">
                <a:solidFill>
                  <a:srgbClr val="472900"/>
                </a:solidFill>
                <a:latin typeface="Dekko"/>
              </a:rPr>
              <a:t>paling lama 3 tahun</a:t>
            </a:r>
          </a:p>
        </p:txBody>
      </p:sp>
      <p:sp>
        <p:nvSpPr>
          <p:cNvPr name="Freeform 14" id="14"/>
          <p:cNvSpPr/>
          <p:nvPr/>
        </p:nvSpPr>
        <p:spPr>
          <a:xfrm flipH="false" flipV="false" rot="0">
            <a:off x="1595936" y="2743910"/>
            <a:ext cx="1012125" cy="1133745"/>
          </a:xfrm>
          <a:custGeom>
            <a:avLst/>
            <a:gdLst/>
            <a:ahLst/>
            <a:cxnLst/>
            <a:rect r="r" b="b" t="t" l="l"/>
            <a:pathLst>
              <a:path h="1133745" w="1012125">
                <a:moveTo>
                  <a:pt x="0" y="0"/>
                </a:moveTo>
                <a:lnTo>
                  <a:pt x="1012125" y="0"/>
                </a:lnTo>
                <a:lnTo>
                  <a:pt x="1012125" y="1133745"/>
                </a:lnTo>
                <a:lnTo>
                  <a:pt x="0" y="1133745"/>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5" id="15"/>
          <p:cNvSpPr/>
          <p:nvPr/>
        </p:nvSpPr>
        <p:spPr>
          <a:xfrm flipH="false" flipV="false" rot="0">
            <a:off x="1702736" y="4868255"/>
            <a:ext cx="1055285" cy="1140288"/>
          </a:xfrm>
          <a:custGeom>
            <a:avLst/>
            <a:gdLst/>
            <a:ahLst/>
            <a:cxnLst/>
            <a:rect r="r" b="b" t="t" l="l"/>
            <a:pathLst>
              <a:path h="1140288" w="1055285">
                <a:moveTo>
                  <a:pt x="0" y="0"/>
                </a:moveTo>
                <a:lnTo>
                  <a:pt x="1055285" y="0"/>
                </a:lnTo>
                <a:lnTo>
                  <a:pt x="1055285" y="1140288"/>
                </a:lnTo>
                <a:lnTo>
                  <a:pt x="0" y="1140288"/>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16" id="16"/>
          <p:cNvSpPr txBox="true"/>
          <p:nvPr/>
        </p:nvSpPr>
        <p:spPr>
          <a:xfrm rot="0">
            <a:off x="6675695" y="657935"/>
            <a:ext cx="7525184" cy="1090691"/>
          </a:xfrm>
          <a:prstGeom prst="rect">
            <a:avLst/>
          </a:prstGeom>
        </p:spPr>
        <p:txBody>
          <a:bodyPr anchor="t" rtlCol="false" tIns="0" lIns="0" bIns="0" rIns="0">
            <a:spAutoFit/>
          </a:bodyPr>
          <a:lstStyle/>
          <a:p>
            <a:pPr algn="ctr">
              <a:lnSpc>
                <a:spcPts val="7958"/>
              </a:lnSpc>
            </a:pPr>
            <a:r>
              <a:rPr lang="en-US" sz="8038" spc="-442">
                <a:solidFill>
                  <a:srgbClr val="000000"/>
                </a:solidFill>
                <a:latin typeface="Bobby Jones"/>
              </a:rPr>
              <a:t>JALUR PRESTASI</a:t>
            </a:r>
          </a:p>
        </p:txBody>
      </p:sp>
      <p:sp>
        <p:nvSpPr>
          <p:cNvPr name="TextBox 17" id="17"/>
          <p:cNvSpPr txBox="true"/>
          <p:nvPr/>
        </p:nvSpPr>
        <p:spPr>
          <a:xfrm rot="0">
            <a:off x="1702736" y="1998420"/>
            <a:ext cx="9945919" cy="583565"/>
          </a:xfrm>
          <a:prstGeom prst="rect">
            <a:avLst/>
          </a:prstGeom>
        </p:spPr>
        <p:txBody>
          <a:bodyPr anchor="t" rtlCol="false" tIns="0" lIns="0" bIns="0" rIns="0">
            <a:spAutoFit/>
          </a:bodyPr>
          <a:lstStyle/>
          <a:p>
            <a:pPr algn="l">
              <a:lnSpc>
                <a:spcPts val="4491"/>
              </a:lnSpc>
            </a:pPr>
            <a:r>
              <a:rPr lang="en-US" sz="4447">
                <a:solidFill>
                  <a:srgbClr val="472900"/>
                </a:solidFill>
                <a:latin typeface="Dekko"/>
              </a:rPr>
              <a:t>Dilakukan dengan ketentuan berdasarkan :</a:t>
            </a:r>
          </a:p>
        </p:txBody>
      </p:sp>
      <p:sp>
        <p:nvSpPr>
          <p:cNvPr name="TextBox 18" id="18"/>
          <p:cNvSpPr txBox="true"/>
          <p:nvPr/>
        </p:nvSpPr>
        <p:spPr>
          <a:xfrm rot="0">
            <a:off x="2845259" y="2829635"/>
            <a:ext cx="11355619" cy="1707515"/>
          </a:xfrm>
          <a:prstGeom prst="rect">
            <a:avLst/>
          </a:prstGeom>
        </p:spPr>
        <p:txBody>
          <a:bodyPr anchor="t" rtlCol="false" tIns="0" lIns="0" bIns="0" rIns="0">
            <a:spAutoFit/>
          </a:bodyPr>
          <a:lstStyle/>
          <a:p>
            <a:pPr algn="l">
              <a:lnSpc>
                <a:spcPts val="4491"/>
              </a:lnSpc>
            </a:pPr>
            <a:r>
              <a:rPr lang="en-US" sz="4447">
                <a:solidFill>
                  <a:srgbClr val="472900"/>
                </a:solidFill>
                <a:latin typeface="Dekko"/>
              </a:rPr>
              <a:t>Akumulasi nilai rapor lima semester terakhir dengan bobot 40 % ditambah nilai hasil ASPD dengan bobot 60%</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FFDE59"/>
        </a:solidFill>
      </p:bgPr>
    </p:bg>
    <p:spTree>
      <p:nvGrpSpPr>
        <p:cNvPr id="1" name=""/>
        <p:cNvGrpSpPr/>
        <p:nvPr/>
      </p:nvGrpSpPr>
      <p:grpSpPr>
        <a:xfrm>
          <a:off x="0" y="0"/>
          <a:ext cx="0" cy="0"/>
          <a:chOff x="0" y="0"/>
          <a:chExt cx="0" cy="0"/>
        </a:xfrm>
      </p:grpSpPr>
      <p:sp>
        <p:nvSpPr>
          <p:cNvPr name="Freeform 2" id="2"/>
          <p:cNvSpPr/>
          <p:nvPr/>
        </p:nvSpPr>
        <p:spPr>
          <a:xfrm flipH="false" flipV="false" rot="0">
            <a:off x="3890610" y="275941"/>
            <a:ext cx="13850363" cy="8102462"/>
          </a:xfrm>
          <a:custGeom>
            <a:avLst/>
            <a:gdLst/>
            <a:ahLst/>
            <a:cxnLst/>
            <a:rect r="r" b="b" t="t" l="l"/>
            <a:pathLst>
              <a:path h="8102462" w="13850363">
                <a:moveTo>
                  <a:pt x="0" y="0"/>
                </a:moveTo>
                <a:lnTo>
                  <a:pt x="13850363" y="0"/>
                </a:lnTo>
                <a:lnTo>
                  <a:pt x="13850363" y="8102463"/>
                </a:lnTo>
                <a:lnTo>
                  <a:pt x="0" y="810246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625403" y="8726086"/>
            <a:ext cx="19129664" cy="851723"/>
            <a:chOff x="0" y="0"/>
            <a:chExt cx="5038265" cy="224322"/>
          </a:xfrm>
        </p:grpSpPr>
        <p:sp>
          <p:nvSpPr>
            <p:cNvPr name="Freeform 4" id="4"/>
            <p:cNvSpPr/>
            <p:nvPr/>
          </p:nvSpPr>
          <p:spPr>
            <a:xfrm flipH="false" flipV="false" rot="0">
              <a:off x="0" y="0"/>
              <a:ext cx="5038265" cy="224322"/>
            </a:xfrm>
            <a:custGeom>
              <a:avLst/>
              <a:gdLst/>
              <a:ahLst/>
              <a:cxnLst/>
              <a:rect r="r" b="b" t="t" l="l"/>
              <a:pathLst>
                <a:path h="224322" w="5038265">
                  <a:moveTo>
                    <a:pt x="0" y="0"/>
                  </a:moveTo>
                  <a:lnTo>
                    <a:pt x="5038265" y="0"/>
                  </a:lnTo>
                  <a:lnTo>
                    <a:pt x="5038265" y="224322"/>
                  </a:lnTo>
                  <a:lnTo>
                    <a:pt x="0" y="224322"/>
                  </a:lnTo>
                  <a:close/>
                </a:path>
              </a:pathLst>
            </a:custGeom>
            <a:solidFill>
              <a:srgbClr val="5B433A"/>
            </a:solidFill>
          </p:spPr>
        </p:sp>
        <p:sp>
          <p:nvSpPr>
            <p:cNvPr name="TextBox 5" id="5"/>
            <p:cNvSpPr txBox="true"/>
            <p:nvPr/>
          </p:nvSpPr>
          <p:spPr>
            <a:xfrm>
              <a:off x="0" y="-38100"/>
              <a:ext cx="5038265" cy="262422"/>
            </a:xfrm>
            <a:prstGeom prst="rect">
              <a:avLst/>
            </a:prstGeom>
          </p:spPr>
          <p:txBody>
            <a:bodyPr anchor="ctr" rtlCol="false" tIns="50800" lIns="50800" bIns="50800" rIns="50800"/>
            <a:lstStyle/>
            <a:p>
              <a:pPr algn="ctr">
                <a:lnSpc>
                  <a:spcPts val="2659"/>
                </a:lnSpc>
                <a:spcBef>
                  <a:spcPct val="0"/>
                </a:spcBef>
              </a:pPr>
            </a:p>
          </p:txBody>
        </p:sp>
      </p:grpSp>
      <p:grpSp>
        <p:nvGrpSpPr>
          <p:cNvPr name="Group 6" id="6"/>
          <p:cNvGrpSpPr/>
          <p:nvPr/>
        </p:nvGrpSpPr>
        <p:grpSpPr>
          <a:xfrm rot="0">
            <a:off x="-331316" y="9258300"/>
            <a:ext cx="19129664" cy="1833995"/>
            <a:chOff x="0" y="0"/>
            <a:chExt cx="5038265" cy="483028"/>
          </a:xfrm>
        </p:grpSpPr>
        <p:sp>
          <p:nvSpPr>
            <p:cNvPr name="Freeform 7" id="7"/>
            <p:cNvSpPr/>
            <p:nvPr/>
          </p:nvSpPr>
          <p:spPr>
            <a:xfrm flipH="false" flipV="false" rot="0">
              <a:off x="0" y="0"/>
              <a:ext cx="5038265" cy="483028"/>
            </a:xfrm>
            <a:custGeom>
              <a:avLst/>
              <a:gdLst/>
              <a:ahLst/>
              <a:cxnLst/>
              <a:rect r="r" b="b" t="t" l="l"/>
              <a:pathLst>
                <a:path h="483028" w="5038265">
                  <a:moveTo>
                    <a:pt x="0" y="0"/>
                  </a:moveTo>
                  <a:lnTo>
                    <a:pt x="5038265" y="0"/>
                  </a:lnTo>
                  <a:lnTo>
                    <a:pt x="5038265" y="483028"/>
                  </a:lnTo>
                  <a:lnTo>
                    <a:pt x="0" y="483028"/>
                  </a:lnTo>
                  <a:close/>
                </a:path>
              </a:pathLst>
            </a:custGeom>
            <a:solidFill>
              <a:srgbClr val="F0762C"/>
            </a:solidFill>
          </p:spPr>
        </p:sp>
        <p:sp>
          <p:nvSpPr>
            <p:cNvPr name="TextBox 8" id="8"/>
            <p:cNvSpPr txBox="true"/>
            <p:nvPr/>
          </p:nvSpPr>
          <p:spPr>
            <a:xfrm>
              <a:off x="0" y="-38100"/>
              <a:ext cx="5038265" cy="521128"/>
            </a:xfrm>
            <a:prstGeom prst="rect">
              <a:avLst/>
            </a:prstGeom>
          </p:spPr>
          <p:txBody>
            <a:bodyPr anchor="ctr" rtlCol="false" tIns="50800" lIns="50800" bIns="50800" rIns="50800"/>
            <a:lstStyle/>
            <a:p>
              <a:pPr algn="ctr">
                <a:lnSpc>
                  <a:spcPts val="2659"/>
                </a:lnSpc>
                <a:spcBef>
                  <a:spcPct val="0"/>
                </a:spcBef>
              </a:pPr>
            </a:p>
          </p:txBody>
        </p:sp>
      </p:grpSp>
      <p:sp>
        <p:nvSpPr>
          <p:cNvPr name="Freeform 9" id="9"/>
          <p:cNvSpPr/>
          <p:nvPr/>
        </p:nvSpPr>
        <p:spPr>
          <a:xfrm flipH="false" flipV="false" rot="0">
            <a:off x="428993" y="647700"/>
            <a:ext cx="2057400" cy="2057400"/>
          </a:xfrm>
          <a:custGeom>
            <a:avLst/>
            <a:gdLst/>
            <a:ahLst/>
            <a:cxnLst/>
            <a:rect r="r" b="b" t="t" l="l"/>
            <a:pathLst>
              <a:path h="2057400" w="2057400">
                <a:moveTo>
                  <a:pt x="0" y="0"/>
                </a:moveTo>
                <a:lnTo>
                  <a:pt x="2057400" y="0"/>
                </a:lnTo>
                <a:lnTo>
                  <a:pt x="2057400" y="2057400"/>
                </a:lnTo>
                <a:lnTo>
                  <a:pt x="0" y="20574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true" flipV="false" rot="897935">
            <a:off x="-423693" y="3372100"/>
            <a:ext cx="6480887" cy="10012606"/>
          </a:xfrm>
          <a:custGeom>
            <a:avLst/>
            <a:gdLst/>
            <a:ahLst/>
            <a:cxnLst/>
            <a:rect r="r" b="b" t="t" l="l"/>
            <a:pathLst>
              <a:path h="10012606" w="6480887">
                <a:moveTo>
                  <a:pt x="6480887" y="0"/>
                </a:moveTo>
                <a:lnTo>
                  <a:pt x="0" y="0"/>
                </a:lnTo>
                <a:lnTo>
                  <a:pt x="0" y="10012607"/>
                </a:lnTo>
                <a:lnTo>
                  <a:pt x="6480887" y="10012607"/>
                </a:lnTo>
                <a:lnTo>
                  <a:pt x="6480887"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1" id="11"/>
          <p:cNvSpPr txBox="true"/>
          <p:nvPr/>
        </p:nvSpPr>
        <p:spPr>
          <a:xfrm rot="0">
            <a:off x="9233516" y="1162050"/>
            <a:ext cx="7525184" cy="1090691"/>
          </a:xfrm>
          <a:prstGeom prst="rect">
            <a:avLst/>
          </a:prstGeom>
        </p:spPr>
        <p:txBody>
          <a:bodyPr anchor="t" rtlCol="false" tIns="0" lIns="0" bIns="0" rIns="0">
            <a:spAutoFit/>
          </a:bodyPr>
          <a:lstStyle/>
          <a:p>
            <a:pPr algn="ctr">
              <a:lnSpc>
                <a:spcPts val="7958"/>
              </a:lnSpc>
            </a:pPr>
            <a:r>
              <a:rPr lang="en-US" sz="8038" spc="-442">
                <a:solidFill>
                  <a:srgbClr val="000000"/>
                </a:solidFill>
                <a:latin typeface="Bobby Jones"/>
              </a:rPr>
              <a:t>JALUR PRESTASI</a:t>
            </a:r>
          </a:p>
        </p:txBody>
      </p:sp>
      <p:sp>
        <p:nvSpPr>
          <p:cNvPr name="TextBox 12" id="12"/>
          <p:cNvSpPr txBox="true"/>
          <p:nvPr/>
        </p:nvSpPr>
        <p:spPr>
          <a:xfrm rot="0">
            <a:off x="5403080" y="2338466"/>
            <a:ext cx="11355619" cy="2831465"/>
          </a:xfrm>
          <a:prstGeom prst="rect">
            <a:avLst/>
          </a:prstGeom>
        </p:spPr>
        <p:txBody>
          <a:bodyPr anchor="t" rtlCol="false" tIns="0" lIns="0" bIns="0" rIns="0">
            <a:spAutoFit/>
          </a:bodyPr>
          <a:lstStyle/>
          <a:p>
            <a:pPr algn="r">
              <a:lnSpc>
                <a:spcPts val="4491"/>
              </a:lnSpc>
            </a:pPr>
            <a:r>
              <a:rPr lang="en-US" sz="4447">
                <a:solidFill>
                  <a:srgbClr val="472900"/>
                </a:solidFill>
                <a:latin typeface="Dekko"/>
              </a:rPr>
              <a:t>Calon peserta didik baru yang belum memiliki nilai hasil ASPD diwajibkan mengikuti ASPD khusus yang diselenggarakan oleh Dinas Pendidikan pada tanggal 13 Juni 2024.</a:t>
            </a:r>
          </a:p>
          <a:p>
            <a:pPr algn="l">
              <a:lnSpc>
                <a:spcPts val="4491"/>
              </a:lnSpc>
            </a:pPr>
          </a:p>
        </p:txBody>
      </p:sp>
      <p:sp>
        <p:nvSpPr>
          <p:cNvPr name="TextBox 13" id="13"/>
          <p:cNvSpPr txBox="true"/>
          <p:nvPr/>
        </p:nvSpPr>
        <p:spPr>
          <a:xfrm rot="0">
            <a:off x="5403080" y="5229225"/>
            <a:ext cx="11355619" cy="2269490"/>
          </a:xfrm>
          <a:prstGeom prst="rect">
            <a:avLst/>
          </a:prstGeom>
        </p:spPr>
        <p:txBody>
          <a:bodyPr anchor="t" rtlCol="false" tIns="0" lIns="0" bIns="0" rIns="0">
            <a:spAutoFit/>
          </a:bodyPr>
          <a:lstStyle/>
          <a:p>
            <a:pPr algn="l">
              <a:lnSpc>
                <a:spcPts val="4491"/>
              </a:lnSpc>
            </a:pPr>
            <a:r>
              <a:rPr lang="en-US" sz="4447">
                <a:solidFill>
                  <a:srgbClr val="472900"/>
                </a:solidFill>
                <a:latin typeface="Dekko"/>
              </a:rPr>
              <a:t>Pendaftaran ASPD Khusus sebagaimana dimaksud akan diselenggarakan pada tanggal 10 s.d. 12 Juni 2024 melalui laman https://s.id/aspd-luarDIY</a:t>
            </a:r>
          </a:p>
          <a:p>
            <a:pPr algn="l">
              <a:lnSpc>
                <a:spcPts val="4491"/>
              </a:lnSpc>
            </a:pP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C1FF72"/>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243097"/>
            <a:ext cx="13652142" cy="7986503"/>
          </a:xfrm>
          <a:custGeom>
            <a:avLst/>
            <a:gdLst/>
            <a:ahLst/>
            <a:cxnLst/>
            <a:rect r="r" b="b" t="t" l="l"/>
            <a:pathLst>
              <a:path h="7986503" w="13652142">
                <a:moveTo>
                  <a:pt x="0" y="0"/>
                </a:moveTo>
                <a:lnTo>
                  <a:pt x="13652142" y="0"/>
                </a:lnTo>
                <a:lnTo>
                  <a:pt x="13652142" y="7986503"/>
                </a:lnTo>
                <a:lnTo>
                  <a:pt x="0" y="798650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625403" y="8726086"/>
            <a:ext cx="19129664" cy="851723"/>
            <a:chOff x="0" y="0"/>
            <a:chExt cx="5038265" cy="224322"/>
          </a:xfrm>
        </p:grpSpPr>
        <p:sp>
          <p:nvSpPr>
            <p:cNvPr name="Freeform 4" id="4"/>
            <p:cNvSpPr/>
            <p:nvPr/>
          </p:nvSpPr>
          <p:spPr>
            <a:xfrm flipH="false" flipV="false" rot="0">
              <a:off x="0" y="0"/>
              <a:ext cx="5038265" cy="224322"/>
            </a:xfrm>
            <a:custGeom>
              <a:avLst/>
              <a:gdLst/>
              <a:ahLst/>
              <a:cxnLst/>
              <a:rect r="r" b="b" t="t" l="l"/>
              <a:pathLst>
                <a:path h="224322" w="5038265">
                  <a:moveTo>
                    <a:pt x="0" y="0"/>
                  </a:moveTo>
                  <a:lnTo>
                    <a:pt x="5038265" y="0"/>
                  </a:lnTo>
                  <a:lnTo>
                    <a:pt x="5038265" y="224322"/>
                  </a:lnTo>
                  <a:lnTo>
                    <a:pt x="0" y="224322"/>
                  </a:lnTo>
                  <a:close/>
                </a:path>
              </a:pathLst>
            </a:custGeom>
            <a:solidFill>
              <a:srgbClr val="5B433A"/>
            </a:solidFill>
          </p:spPr>
        </p:sp>
        <p:sp>
          <p:nvSpPr>
            <p:cNvPr name="TextBox 5" id="5"/>
            <p:cNvSpPr txBox="true"/>
            <p:nvPr/>
          </p:nvSpPr>
          <p:spPr>
            <a:xfrm>
              <a:off x="0" y="-38100"/>
              <a:ext cx="5038265" cy="262422"/>
            </a:xfrm>
            <a:prstGeom prst="rect">
              <a:avLst/>
            </a:prstGeom>
          </p:spPr>
          <p:txBody>
            <a:bodyPr anchor="ctr" rtlCol="false" tIns="50800" lIns="50800" bIns="50800" rIns="50800"/>
            <a:lstStyle/>
            <a:p>
              <a:pPr algn="ctr">
                <a:lnSpc>
                  <a:spcPts val="2659"/>
                </a:lnSpc>
                <a:spcBef>
                  <a:spcPct val="0"/>
                </a:spcBef>
              </a:pPr>
            </a:p>
          </p:txBody>
        </p:sp>
      </p:grpSp>
      <p:grpSp>
        <p:nvGrpSpPr>
          <p:cNvPr name="Group 6" id="6"/>
          <p:cNvGrpSpPr/>
          <p:nvPr/>
        </p:nvGrpSpPr>
        <p:grpSpPr>
          <a:xfrm rot="0">
            <a:off x="-331316" y="9258300"/>
            <a:ext cx="19129664" cy="1833995"/>
            <a:chOff x="0" y="0"/>
            <a:chExt cx="5038265" cy="483028"/>
          </a:xfrm>
        </p:grpSpPr>
        <p:sp>
          <p:nvSpPr>
            <p:cNvPr name="Freeform 7" id="7"/>
            <p:cNvSpPr/>
            <p:nvPr/>
          </p:nvSpPr>
          <p:spPr>
            <a:xfrm flipH="false" flipV="false" rot="0">
              <a:off x="0" y="0"/>
              <a:ext cx="5038265" cy="483028"/>
            </a:xfrm>
            <a:custGeom>
              <a:avLst/>
              <a:gdLst/>
              <a:ahLst/>
              <a:cxnLst/>
              <a:rect r="r" b="b" t="t" l="l"/>
              <a:pathLst>
                <a:path h="483028" w="5038265">
                  <a:moveTo>
                    <a:pt x="0" y="0"/>
                  </a:moveTo>
                  <a:lnTo>
                    <a:pt x="5038265" y="0"/>
                  </a:lnTo>
                  <a:lnTo>
                    <a:pt x="5038265" y="483028"/>
                  </a:lnTo>
                  <a:lnTo>
                    <a:pt x="0" y="483028"/>
                  </a:lnTo>
                  <a:close/>
                </a:path>
              </a:pathLst>
            </a:custGeom>
            <a:solidFill>
              <a:srgbClr val="1CBC7C"/>
            </a:solidFill>
          </p:spPr>
        </p:sp>
        <p:sp>
          <p:nvSpPr>
            <p:cNvPr name="TextBox 8" id="8"/>
            <p:cNvSpPr txBox="true"/>
            <p:nvPr/>
          </p:nvSpPr>
          <p:spPr>
            <a:xfrm>
              <a:off x="0" y="-38100"/>
              <a:ext cx="5038265" cy="521128"/>
            </a:xfrm>
            <a:prstGeom prst="rect">
              <a:avLst/>
            </a:prstGeom>
          </p:spPr>
          <p:txBody>
            <a:bodyPr anchor="ctr" rtlCol="false" tIns="50800" lIns="50800" bIns="50800" rIns="50800"/>
            <a:lstStyle/>
            <a:p>
              <a:pPr algn="ctr">
                <a:lnSpc>
                  <a:spcPts val="2659"/>
                </a:lnSpc>
                <a:spcBef>
                  <a:spcPct val="0"/>
                </a:spcBef>
              </a:pPr>
            </a:p>
          </p:txBody>
        </p:sp>
      </p:grpSp>
      <p:sp>
        <p:nvSpPr>
          <p:cNvPr name="Freeform 9" id="9"/>
          <p:cNvSpPr/>
          <p:nvPr/>
        </p:nvSpPr>
        <p:spPr>
          <a:xfrm flipH="false" flipV="false" rot="0">
            <a:off x="13199858" y="3202599"/>
            <a:ext cx="5827090" cy="5435086"/>
          </a:xfrm>
          <a:custGeom>
            <a:avLst/>
            <a:gdLst/>
            <a:ahLst/>
            <a:cxnLst/>
            <a:rect r="r" b="b" t="t" l="l"/>
            <a:pathLst>
              <a:path h="5435086" w="5827090">
                <a:moveTo>
                  <a:pt x="0" y="0"/>
                </a:moveTo>
                <a:lnTo>
                  <a:pt x="5827090" y="0"/>
                </a:lnTo>
                <a:lnTo>
                  <a:pt x="5827090" y="5435086"/>
                </a:lnTo>
                <a:lnTo>
                  <a:pt x="0" y="543508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false" rot="0">
            <a:off x="15884803" y="524585"/>
            <a:ext cx="2057400" cy="2057400"/>
          </a:xfrm>
          <a:custGeom>
            <a:avLst/>
            <a:gdLst/>
            <a:ahLst/>
            <a:cxnLst/>
            <a:rect r="r" b="b" t="t" l="l"/>
            <a:pathLst>
              <a:path h="2057400" w="2057400">
                <a:moveTo>
                  <a:pt x="0" y="0"/>
                </a:moveTo>
                <a:lnTo>
                  <a:pt x="2057400" y="0"/>
                </a:lnTo>
                <a:lnTo>
                  <a:pt x="2057400" y="2057400"/>
                </a:lnTo>
                <a:lnTo>
                  <a:pt x="0" y="20574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0">
            <a:off x="13841794" y="2581985"/>
            <a:ext cx="4288042" cy="9001616"/>
          </a:xfrm>
          <a:custGeom>
            <a:avLst/>
            <a:gdLst/>
            <a:ahLst/>
            <a:cxnLst/>
            <a:rect r="r" b="b" t="t" l="l"/>
            <a:pathLst>
              <a:path h="9001616" w="4288042">
                <a:moveTo>
                  <a:pt x="0" y="0"/>
                </a:moveTo>
                <a:lnTo>
                  <a:pt x="4288043" y="0"/>
                </a:lnTo>
                <a:lnTo>
                  <a:pt x="4288043" y="9001616"/>
                </a:lnTo>
                <a:lnTo>
                  <a:pt x="0" y="900161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2" id="12"/>
          <p:cNvSpPr/>
          <p:nvPr/>
        </p:nvSpPr>
        <p:spPr>
          <a:xfrm flipH="false" flipV="false" rot="0">
            <a:off x="0" y="7094548"/>
            <a:ext cx="3191873" cy="4114800"/>
          </a:xfrm>
          <a:custGeom>
            <a:avLst/>
            <a:gdLst/>
            <a:ahLst/>
            <a:cxnLst/>
            <a:rect r="r" b="b" t="t" l="l"/>
            <a:pathLst>
              <a:path h="4114800" w="3191873">
                <a:moveTo>
                  <a:pt x="0" y="0"/>
                </a:moveTo>
                <a:lnTo>
                  <a:pt x="3191873" y="0"/>
                </a:lnTo>
                <a:lnTo>
                  <a:pt x="3191873" y="4114800"/>
                </a:lnTo>
                <a:lnTo>
                  <a:pt x="0" y="411480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3" id="13"/>
          <p:cNvSpPr txBox="true"/>
          <p:nvPr/>
        </p:nvSpPr>
        <p:spPr>
          <a:xfrm rot="0">
            <a:off x="1326359" y="657935"/>
            <a:ext cx="13354484" cy="1090691"/>
          </a:xfrm>
          <a:prstGeom prst="rect">
            <a:avLst/>
          </a:prstGeom>
        </p:spPr>
        <p:txBody>
          <a:bodyPr anchor="t" rtlCol="false" tIns="0" lIns="0" bIns="0" rIns="0">
            <a:spAutoFit/>
          </a:bodyPr>
          <a:lstStyle/>
          <a:p>
            <a:pPr algn="ctr">
              <a:lnSpc>
                <a:spcPts val="7958"/>
              </a:lnSpc>
            </a:pPr>
            <a:r>
              <a:rPr lang="en-US" sz="8038" spc="-442">
                <a:solidFill>
                  <a:srgbClr val="000000"/>
                </a:solidFill>
                <a:latin typeface="Bobby Jones"/>
              </a:rPr>
              <a:t>tAMBAHAN NILAI PRESTASI</a:t>
            </a:r>
          </a:p>
        </p:txBody>
      </p:sp>
      <p:sp>
        <p:nvSpPr>
          <p:cNvPr name="TextBox 14" id="14"/>
          <p:cNvSpPr txBox="true"/>
          <p:nvPr/>
        </p:nvSpPr>
        <p:spPr>
          <a:xfrm rot="0">
            <a:off x="1567361" y="1985453"/>
            <a:ext cx="12245858" cy="5800474"/>
          </a:xfrm>
          <a:prstGeom prst="rect">
            <a:avLst/>
          </a:prstGeom>
        </p:spPr>
        <p:txBody>
          <a:bodyPr anchor="t" rtlCol="false" tIns="0" lIns="0" bIns="0" rIns="0">
            <a:spAutoFit/>
          </a:bodyPr>
          <a:lstStyle/>
          <a:p>
            <a:pPr algn="l">
              <a:lnSpc>
                <a:spcPts val="5772"/>
              </a:lnSpc>
            </a:pPr>
            <a:r>
              <a:rPr lang="en-US" sz="4934">
                <a:solidFill>
                  <a:srgbClr val="472900"/>
                </a:solidFill>
                <a:latin typeface="Dekko"/>
              </a:rPr>
              <a:t>Pemberian nilai prestasi perlombaan dan/atau penghargaan pada calon peserta didik baru yang memiliki lebih dari satu prestasi pada bidang yang sama ditentukan pada prestasi tertinggi yang sudah diberikan verifikasi dan diterbitkan Surat Keterangan Penambahan Nilai oleh Dinas Pendidikan Kabupaten Gunungkidul.</a:t>
            </a:r>
          </a:p>
          <a:p>
            <a:pPr algn="l">
              <a:lnSpc>
                <a:spcPts val="5772"/>
              </a:lnSpc>
            </a:pP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D5E6EB"/>
        </a:solidFill>
      </p:bgPr>
    </p:bg>
    <p:spTree>
      <p:nvGrpSpPr>
        <p:cNvPr id="1" name=""/>
        <p:cNvGrpSpPr/>
        <p:nvPr/>
      </p:nvGrpSpPr>
      <p:grpSpPr>
        <a:xfrm>
          <a:off x="0" y="0"/>
          <a:ext cx="0" cy="0"/>
          <a:chOff x="0" y="0"/>
          <a:chExt cx="0" cy="0"/>
        </a:xfrm>
      </p:grpSpPr>
      <p:sp>
        <p:nvSpPr>
          <p:cNvPr name="Freeform 2" id="2"/>
          <p:cNvSpPr/>
          <p:nvPr/>
        </p:nvSpPr>
        <p:spPr>
          <a:xfrm flipH="false" flipV="false" rot="0">
            <a:off x="3890610" y="275941"/>
            <a:ext cx="13850363" cy="8102462"/>
          </a:xfrm>
          <a:custGeom>
            <a:avLst/>
            <a:gdLst/>
            <a:ahLst/>
            <a:cxnLst/>
            <a:rect r="r" b="b" t="t" l="l"/>
            <a:pathLst>
              <a:path h="8102462" w="13850363">
                <a:moveTo>
                  <a:pt x="0" y="0"/>
                </a:moveTo>
                <a:lnTo>
                  <a:pt x="13850363" y="0"/>
                </a:lnTo>
                <a:lnTo>
                  <a:pt x="13850363" y="8102463"/>
                </a:lnTo>
                <a:lnTo>
                  <a:pt x="0" y="810246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625403" y="8726086"/>
            <a:ext cx="19129664" cy="851723"/>
            <a:chOff x="0" y="0"/>
            <a:chExt cx="5038265" cy="224322"/>
          </a:xfrm>
        </p:grpSpPr>
        <p:sp>
          <p:nvSpPr>
            <p:cNvPr name="Freeform 4" id="4"/>
            <p:cNvSpPr/>
            <p:nvPr/>
          </p:nvSpPr>
          <p:spPr>
            <a:xfrm flipH="false" flipV="false" rot="0">
              <a:off x="0" y="0"/>
              <a:ext cx="5038265" cy="224322"/>
            </a:xfrm>
            <a:custGeom>
              <a:avLst/>
              <a:gdLst/>
              <a:ahLst/>
              <a:cxnLst/>
              <a:rect r="r" b="b" t="t" l="l"/>
              <a:pathLst>
                <a:path h="224322" w="5038265">
                  <a:moveTo>
                    <a:pt x="0" y="0"/>
                  </a:moveTo>
                  <a:lnTo>
                    <a:pt x="5038265" y="0"/>
                  </a:lnTo>
                  <a:lnTo>
                    <a:pt x="5038265" y="224322"/>
                  </a:lnTo>
                  <a:lnTo>
                    <a:pt x="0" y="224322"/>
                  </a:lnTo>
                  <a:close/>
                </a:path>
              </a:pathLst>
            </a:custGeom>
            <a:solidFill>
              <a:srgbClr val="5B433A"/>
            </a:solidFill>
          </p:spPr>
        </p:sp>
        <p:sp>
          <p:nvSpPr>
            <p:cNvPr name="TextBox 5" id="5"/>
            <p:cNvSpPr txBox="true"/>
            <p:nvPr/>
          </p:nvSpPr>
          <p:spPr>
            <a:xfrm>
              <a:off x="0" y="-38100"/>
              <a:ext cx="5038265" cy="262422"/>
            </a:xfrm>
            <a:prstGeom prst="rect">
              <a:avLst/>
            </a:prstGeom>
          </p:spPr>
          <p:txBody>
            <a:bodyPr anchor="ctr" rtlCol="false" tIns="50800" lIns="50800" bIns="50800" rIns="50800"/>
            <a:lstStyle/>
            <a:p>
              <a:pPr algn="ctr">
                <a:lnSpc>
                  <a:spcPts val="2659"/>
                </a:lnSpc>
                <a:spcBef>
                  <a:spcPct val="0"/>
                </a:spcBef>
              </a:pPr>
            </a:p>
          </p:txBody>
        </p:sp>
      </p:grpSp>
      <p:grpSp>
        <p:nvGrpSpPr>
          <p:cNvPr name="Group 6" id="6"/>
          <p:cNvGrpSpPr/>
          <p:nvPr/>
        </p:nvGrpSpPr>
        <p:grpSpPr>
          <a:xfrm rot="0">
            <a:off x="-331316" y="9258300"/>
            <a:ext cx="19129664" cy="1833995"/>
            <a:chOff x="0" y="0"/>
            <a:chExt cx="5038265" cy="483028"/>
          </a:xfrm>
        </p:grpSpPr>
        <p:sp>
          <p:nvSpPr>
            <p:cNvPr name="Freeform 7" id="7"/>
            <p:cNvSpPr/>
            <p:nvPr/>
          </p:nvSpPr>
          <p:spPr>
            <a:xfrm flipH="false" flipV="false" rot="0">
              <a:off x="0" y="0"/>
              <a:ext cx="5038265" cy="483028"/>
            </a:xfrm>
            <a:custGeom>
              <a:avLst/>
              <a:gdLst/>
              <a:ahLst/>
              <a:cxnLst/>
              <a:rect r="r" b="b" t="t" l="l"/>
              <a:pathLst>
                <a:path h="483028" w="5038265">
                  <a:moveTo>
                    <a:pt x="0" y="0"/>
                  </a:moveTo>
                  <a:lnTo>
                    <a:pt x="5038265" y="0"/>
                  </a:lnTo>
                  <a:lnTo>
                    <a:pt x="5038265" y="483028"/>
                  </a:lnTo>
                  <a:lnTo>
                    <a:pt x="0" y="483028"/>
                  </a:lnTo>
                  <a:close/>
                </a:path>
              </a:pathLst>
            </a:custGeom>
            <a:solidFill>
              <a:srgbClr val="F9CD9A"/>
            </a:solidFill>
          </p:spPr>
        </p:sp>
        <p:sp>
          <p:nvSpPr>
            <p:cNvPr name="TextBox 8" id="8"/>
            <p:cNvSpPr txBox="true"/>
            <p:nvPr/>
          </p:nvSpPr>
          <p:spPr>
            <a:xfrm>
              <a:off x="0" y="-38100"/>
              <a:ext cx="5038265" cy="521128"/>
            </a:xfrm>
            <a:prstGeom prst="rect">
              <a:avLst/>
            </a:prstGeom>
          </p:spPr>
          <p:txBody>
            <a:bodyPr anchor="ctr" rtlCol="false" tIns="50800" lIns="50800" bIns="50800" rIns="50800"/>
            <a:lstStyle/>
            <a:p>
              <a:pPr algn="ctr">
                <a:lnSpc>
                  <a:spcPts val="2659"/>
                </a:lnSpc>
                <a:spcBef>
                  <a:spcPct val="0"/>
                </a:spcBef>
              </a:pPr>
            </a:p>
          </p:txBody>
        </p:sp>
      </p:grpSp>
      <p:sp>
        <p:nvSpPr>
          <p:cNvPr name="Freeform 9" id="9"/>
          <p:cNvSpPr/>
          <p:nvPr/>
        </p:nvSpPr>
        <p:spPr>
          <a:xfrm flipH="false" flipV="false" rot="0">
            <a:off x="428993" y="647700"/>
            <a:ext cx="2057400" cy="2057400"/>
          </a:xfrm>
          <a:custGeom>
            <a:avLst/>
            <a:gdLst/>
            <a:ahLst/>
            <a:cxnLst/>
            <a:rect r="r" b="b" t="t" l="l"/>
            <a:pathLst>
              <a:path h="2057400" w="2057400">
                <a:moveTo>
                  <a:pt x="0" y="0"/>
                </a:moveTo>
                <a:lnTo>
                  <a:pt x="2057400" y="0"/>
                </a:lnTo>
                <a:lnTo>
                  <a:pt x="2057400" y="2057400"/>
                </a:lnTo>
                <a:lnTo>
                  <a:pt x="0" y="20574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true" flipV="false" rot="897935">
            <a:off x="-423693" y="3372100"/>
            <a:ext cx="6480887" cy="10012606"/>
          </a:xfrm>
          <a:custGeom>
            <a:avLst/>
            <a:gdLst/>
            <a:ahLst/>
            <a:cxnLst/>
            <a:rect r="r" b="b" t="t" l="l"/>
            <a:pathLst>
              <a:path h="10012606" w="6480887">
                <a:moveTo>
                  <a:pt x="6480887" y="0"/>
                </a:moveTo>
                <a:lnTo>
                  <a:pt x="0" y="0"/>
                </a:lnTo>
                <a:lnTo>
                  <a:pt x="0" y="10012607"/>
                </a:lnTo>
                <a:lnTo>
                  <a:pt x="6480887" y="10012607"/>
                </a:lnTo>
                <a:lnTo>
                  <a:pt x="6480887"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0">
            <a:off x="4767200" y="2930912"/>
            <a:ext cx="304800" cy="906162"/>
          </a:xfrm>
          <a:custGeom>
            <a:avLst/>
            <a:gdLst/>
            <a:ahLst/>
            <a:cxnLst/>
            <a:rect r="r" b="b" t="t" l="l"/>
            <a:pathLst>
              <a:path h="906162" w="304800">
                <a:moveTo>
                  <a:pt x="0" y="0"/>
                </a:moveTo>
                <a:lnTo>
                  <a:pt x="304800" y="0"/>
                </a:lnTo>
                <a:lnTo>
                  <a:pt x="304800" y="906163"/>
                </a:lnTo>
                <a:lnTo>
                  <a:pt x="0" y="90616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2" id="12"/>
          <p:cNvSpPr/>
          <p:nvPr/>
        </p:nvSpPr>
        <p:spPr>
          <a:xfrm flipH="false" flipV="false" rot="0">
            <a:off x="5508846" y="4168433"/>
            <a:ext cx="640582" cy="765913"/>
          </a:xfrm>
          <a:custGeom>
            <a:avLst/>
            <a:gdLst/>
            <a:ahLst/>
            <a:cxnLst/>
            <a:rect r="r" b="b" t="t" l="l"/>
            <a:pathLst>
              <a:path h="765913" w="640582">
                <a:moveTo>
                  <a:pt x="0" y="0"/>
                </a:moveTo>
                <a:lnTo>
                  <a:pt x="640582" y="0"/>
                </a:lnTo>
                <a:lnTo>
                  <a:pt x="640582" y="765913"/>
                </a:lnTo>
                <a:lnTo>
                  <a:pt x="0" y="765913"/>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3" id="13"/>
          <p:cNvSpPr/>
          <p:nvPr/>
        </p:nvSpPr>
        <p:spPr>
          <a:xfrm flipH="false" flipV="false" rot="0">
            <a:off x="5508846" y="5750466"/>
            <a:ext cx="640582" cy="915117"/>
          </a:xfrm>
          <a:custGeom>
            <a:avLst/>
            <a:gdLst/>
            <a:ahLst/>
            <a:cxnLst/>
            <a:rect r="r" b="b" t="t" l="l"/>
            <a:pathLst>
              <a:path h="915117" w="640582">
                <a:moveTo>
                  <a:pt x="0" y="0"/>
                </a:moveTo>
                <a:lnTo>
                  <a:pt x="640582" y="0"/>
                </a:lnTo>
                <a:lnTo>
                  <a:pt x="640582" y="915117"/>
                </a:lnTo>
                <a:lnTo>
                  <a:pt x="0" y="915117"/>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4" id="14"/>
          <p:cNvSpPr/>
          <p:nvPr/>
        </p:nvSpPr>
        <p:spPr>
          <a:xfrm flipH="false" flipV="false" rot="0">
            <a:off x="4599309" y="6702444"/>
            <a:ext cx="640582" cy="883007"/>
          </a:xfrm>
          <a:custGeom>
            <a:avLst/>
            <a:gdLst/>
            <a:ahLst/>
            <a:cxnLst/>
            <a:rect r="r" b="b" t="t" l="l"/>
            <a:pathLst>
              <a:path h="883007" w="640582">
                <a:moveTo>
                  <a:pt x="0" y="0"/>
                </a:moveTo>
                <a:lnTo>
                  <a:pt x="640582" y="0"/>
                </a:lnTo>
                <a:lnTo>
                  <a:pt x="640582" y="883008"/>
                </a:lnTo>
                <a:lnTo>
                  <a:pt x="0" y="883008"/>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15" id="15"/>
          <p:cNvSpPr txBox="true"/>
          <p:nvPr/>
        </p:nvSpPr>
        <p:spPr>
          <a:xfrm rot="0">
            <a:off x="4767200" y="781050"/>
            <a:ext cx="12097184" cy="1090691"/>
          </a:xfrm>
          <a:prstGeom prst="rect">
            <a:avLst/>
          </a:prstGeom>
        </p:spPr>
        <p:txBody>
          <a:bodyPr anchor="t" rtlCol="false" tIns="0" lIns="0" bIns="0" rIns="0">
            <a:spAutoFit/>
          </a:bodyPr>
          <a:lstStyle/>
          <a:p>
            <a:pPr algn="ctr">
              <a:lnSpc>
                <a:spcPts val="7958"/>
              </a:lnSpc>
            </a:pPr>
            <a:r>
              <a:rPr lang="en-US" sz="8038" spc="-442">
                <a:solidFill>
                  <a:srgbClr val="000000"/>
                </a:solidFill>
                <a:latin typeface="Bobby Jones"/>
              </a:rPr>
              <a:t>KETENTUAN PIAGAM / SERTIFIKAT</a:t>
            </a:r>
          </a:p>
        </p:txBody>
      </p:sp>
      <p:sp>
        <p:nvSpPr>
          <p:cNvPr name="TextBox 16" id="16"/>
          <p:cNvSpPr txBox="true"/>
          <p:nvPr/>
        </p:nvSpPr>
        <p:spPr>
          <a:xfrm rot="0">
            <a:off x="4767200" y="1957466"/>
            <a:ext cx="12492100" cy="1707515"/>
          </a:xfrm>
          <a:prstGeom prst="rect">
            <a:avLst/>
          </a:prstGeom>
        </p:spPr>
        <p:txBody>
          <a:bodyPr anchor="t" rtlCol="false" tIns="0" lIns="0" bIns="0" rIns="0">
            <a:spAutoFit/>
          </a:bodyPr>
          <a:lstStyle/>
          <a:p>
            <a:pPr algn="l">
              <a:lnSpc>
                <a:spcPts val="4491"/>
              </a:lnSpc>
            </a:pPr>
            <a:r>
              <a:rPr lang="en-US" sz="4447">
                <a:solidFill>
                  <a:srgbClr val="472900"/>
                </a:solidFill>
                <a:latin typeface="Dekko"/>
              </a:rPr>
              <a:t>Diperoleh dari Perlombaan yang  Diselenggarakan oleh :</a:t>
            </a:r>
          </a:p>
          <a:p>
            <a:pPr algn="l">
              <a:lnSpc>
                <a:spcPts val="4491"/>
              </a:lnSpc>
            </a:pPr>
            <a:r>
              <a:rPr lang="en-US" sz="4447">
                <a:solidFill>
                  <a:srgbClr val="472900"/>
                </a:solidFill>
                <a:latin typeface="Dekko"/>
              </a:rPr>
              <a:t> </a:t>
            </a:r>
          </a:p>
          <a:p>
            <a:pPr algn="l">
              <a:lnSpc>
                <a:spcPts val="4491"/>
              </a:lnSpc>
            </a:pPr>
          </a:p>
        </p:txBody>
      </p:sp>
      <p:sp>
        <p:nvSpPr>
          <p:cNvPr name="TextBox 17" id="17"/>
          <p:cNvSpPr txBox="true"/>
          <p:nvPr/>
        </p:nvSpPr>
        <p:spPr>
          <a:xfrm rot="0">
            <a:off x="5248874" y="2854086"/>
            <a:ext cx="12492100" cy="1145540"/>
          </a:xfrm>
          <a:prstGeom prst="rect">
            <a:avLst/>
          </a:prstGeom>
        </p:spPr>
        <p:txBody>
          <a:bodyPr anchor="t" rtlCol="false" tIns="0" lIns="0" bIns="0" rIns="0">
            <a:spAutoFit/>
          </a:bodyPr>
          <a:lstStyle/>
          <a:p>
            <a:pPr algn="l">
              <a:lnSpc>
                <a:spcPts val="4491"/>
              </a:lnSpc>
            </a:pPr>
            <a:r>
              <a:rPr lang="en-US" sz="4447">
                <a:solidFill>
                  <a:srgbClr val="472900"/>
                </a:solidFill>
                <a:latin typeface="Dekko"/>
              </a:rPr>
              <a:t>Pemerintah Pusat, Pemerintah Provinsi, Pemerintah Kabupaten/Kota.</a:t>
            </a:r>
          </a:p>
        </p:txBody>
      </p:sp>
      <p:sp>
        <p:nvSpPr>
          <p:cNvPr name="TextBox 18" id="18"/>
          <p:cNvSpPr txBox="true"/>
          <p:nvPr/>
        </p:nvSpPr>
        <p:spPr>
          <a:xfrm rot="0">
            <a:off x="6306248" y="4123451"/>
            <a:ext cx="12492100" cy="1707515"/>
          </a:xfrm>
          <a:prstGeom prst="rect">
            <a:avLst/>
          </a:prstGeom>
        </p:spPr>
        <p:txBody>
          <a:bodyPr anchor="t" rtlCol="false" tIns="0" lIns="0" bIns="0" rIns="0">
            <a:spAutoFit/>
          </a:bodyPr>
          <a:lstStyle/>
          <a:p>
            <a:pPr algn="l">
              <a:lnSpc>
                <a:spcPts val="4491"/>
              </a:lnSpc>
            </a:pPr>
            <a:r>
              <a:rPr lang="en-US" sz="4447">
                <a:solidFill>
                  <a:srgbClr val="472900"/>
                </a:solidFill>
                <a:latin typeface="Dekko"/>
              </a:rPr>
              <a:t>Komite Olahraga Nasional Indonesia (KONI) atau</a:t>
            </a:r>
          </a:p>
          <a:p>
            <a:pPr algn="l">
              <a:lnSpc>
                <a:spcPts val="4491"/>
              </a:lnSpc>
            </a:pPr>
            <a:r>
              <a:rPr lang="en-US" sz="4447">
                <a:solidFill>
                  <a:srgbClr val="472900"/>
                </a:solidFill>
                <a:latin typeface="Dekko"/>
              </a:rPr>
              <a:t>Induk Organisasi Cabang Olahraga yang diakui </a:t>
            </a:r>
          </a:p>
          <a:p>
            <a:pPr algn="l">
              <a:lnSpc>
                <a:spcPts val="4491"/>
              </a:lnSpc>
            </a:pPr>
            <a:r>
              <a:rPr lang="en-US" sz="4447">
                <a:solidFill>
                  <a:srgbClr val="472900"/>
                </a:solidFill>
                <a:latin typeface="Dekko"/>
              </a:rPr>
              <a:t>oleh KONI.</a:t>
            </a:r>
          </a:p>
        </p:txBody>
      </p:sp>
      <p:sp>
        <p:nvSpPr>
          <p:cNvPr name="TextBox 19" id="19"/>
          <p:cNvSpPr txBox="true"/>
          <p:nvPr/>
        </p:nvSpPr>
        <p:spPr>
          <a:xfrm rot="0">
            <a:off x="6306248" y="6078616"/>
            <a:ext cx="12492100" cy="583565"/>
          </a:xfrm>
          <a:prstGeom prst="rect">
            <a:avLst/>
          </a:prstGeom>
        </p:spPr>
        <p:txBody>
          <a:bodyPr anchor="t" rtlCol="false" tIns="0" lIns="0" bIns="0" rIns="0">
            <a:spAutoFit/>
          </a:bodyPr>
          <a:lstStyle/>
          <a:p>
            <a:pPr algn="l">
              <a:lnSpc>
                <a:spcPts val="4491"/>
              </a:lnSpc>
            </a:pPr>
            <a:r>
              <a:rPr lang="en-US" sz="4447">
                <a:solidFill>
                  <a:srgbClr val="472900"/>
                </a:solidFill>
                <a:latin typeface="Dekko"/>
              </a:rPr>
              <a:t>Organisasi Profesi Seni dan Sains.</a:t>
            </a:r>
          </a:p>
        </p:txBody>
      </p:sp>
      <p:sp>
        <p:nvSpPr>
          <p:cNvPr name="TextBox 20" id="20"/>
          <p:cNvSpPr txBox="true"/>
          <p:nvPr/>
        </p:nvSpPr>
        <p:spPr>
          <a:xfrm rot="0">
            <a:off x="5508846" y="6895028"/>
            <a:ext cx="12492100" cy="583565"/>
          </a:xfrm>
          <a:prstGeom prst="rect">
            <a:avLst/>
          </a:prstGeom>
        </p:spPr>
        <p:txBody>
          <a:bodyPr anchor="t" rtlCol="false" tIns="0" lIns="0" bIns="0" rIns="0">
            <a:spAutoFit/>
          </a:bodyPr>
          <a:lstStyle/>
          <a:p>
            <a:pPr algn="l">
              <a:lnSpc>
                <a:spcPts val="4491"/>
              </a:lnSpc>
            </a:pPr>
            <a:r>
              <a:rPr lang="en-US" sz="4447">
                <a:solidFill>
                  <a:srgbClr val="472900"/>
                </a:solidFill>
                <a:latin typeface="Dekko"/>
              </a:rPr>
              <a:t>Kwartir Cabang, Kwartir Daerah, Kwartir Nasional.</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EC3223"/>
        </a:solidFill>
      </p:bgPr>
    </p:bg>
    <p:spTree>
      <p:nvGrpSpPr>
        <p:cNvPr id="1" name=""/>
        <p:cNvGrpSpPr/>
        <p:nvPr/>
      </p:nvGrpSpPr>
      <p:grpSpPr>
        <a:xfrm>
          <a:off x="0" y="0"/>
          <a:ext cx="0" cy="0"/>
          <a:chOff x="0" y="0"/>
          <a:chExt cx="0" cy="0"/>
        </a:xfrm>
      </p:grpSpPr>
      <p:sp>
        <p:nvSpPr>
          <p:cNvPr name="Freeform 2" id="2"/>
          <p:cNvSpPr/>
          <p:nvPr/>
        </p:nvSpPr>
        <p:spPr>
          <a:xfrm flipH="false" flipV="false" rot="0">
            <a:off x="4607612" y="647700"/>
            <a:ext cx="13157925" cy="7697386"/>
          </a:xfrm>
          <a:custGeom>
            <a:avLst/>
            <a:gdLst/>
            <a:ahLst/>
            <a:cxnLst/>
            <a:rect r="r" b="b" t="t" l="l"/>
            <a:pathLst>
              <a:path h="7697386" w="13157925">
                <a:moveTo>
                  <a:pt x="0" y="0"/>
                </a:moveTo>
                <a:lnTo>
                  <a:pt x="13157924" y="0"/>
                </a:lnTo>
                <a:lnTo>
                  <a:pt x="13157924" y="7697386"/>
                </a:lnTo>
                <a:lnTo>
                  <a:pt x="0" y="769738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625403" y="8726086"/>
            <a:ext cx="19129664" cy="851723"/>
            <a:chOff x="0" y="0"/>
            <a:chExt cx="5038265" cy="224322"/>
          </a:xfrm>
        </p:grpSpPr>
        <p:sp>
          <p:nvSpPr>
            <p:cNvPr name="Freeform 4" id="4"/>
            <p:cNvSpPr/>
            <p:nvPr/>
          </p:nvSpPr>
          <p:spPr>
            <a:xfrm flipH="false" flipV="false" rot="0">
              <a:off x="0" y="0"/>
              <a:ext cx="5038265" cy="224322"/>
            </a:xfrm>
            <a:custGeom>
              <a:avLst/>
              <a:gdLst/>
              <a:ahLst/>
              <a:cxnLst/>
              <a:rect r="r" b="b" t="t" l="l"/>
              <a:pathLst>
                <a:path h="224322" w="5038265">
                  <a:moveTo>
                    <a:pt x="0" y="0"/>
                  </a:moveTo>
                  <a:lnTo>
                    <a:pt x="5038265" y="0"/>
                  </a:lnTo>
                  <a:lnTo>
                    <a:pt x="5038265" y="224322"/>
                  </a:lnTo>
                  <a:lnTo>
                    <a:pt x="0" y="224322"/>
                  </a:lnTo>
                  <a:close/>
                </a:path>
              </a:pathLst>
            </a:custGeom>
            <a:solidFill>
              <a:srgbClr val="5B433A"/>
            </a:solidFill>
          </p:spPr>
        </p:sp>
        <p:sp>
          <p:nvSpPr>
            <p:cNvPr name="TextBox 5" id="5"/>
            <p:cNvSpPr txBox="true"/>
            <p:nvPr/>
          </p:nvSpPr>
          <p:spPr>
            <a:xfrm>
              <a:off x="0" y="-38100"/>
              <a:ext cx="5038265" cy="262422"/>
            </a:xfrm>
            <a:prstGeom prst="rect">
              <a:avLst/>
            </a:prstGeom>
          </p:spPr>
          <p:txBody>
            <a:bodyPr anchor="ctr" rtlCol="false" tIns="50800" lIns="50800" bIns="50800" rIns="50800"/>
            <a:lstStyle/>
            <a:p>
              <a:pPr algn="ctr">
                <a:lnSpc>
                  <a:spcPts val="2659"/>
                </a:lnSpc>
                <a:spcBef>
                  <a:spcPct val="0"/>
                </a:spcBef>
              </a:pPr>
            </a:p>
          </p:txBody>
        </p:sp>
      </p:grpSp>
      <p:grpSp>
        <p:nvGrpSpPr>
          <p:cNvPr name="Group 6" id="6"/>
          <p:cNvGrpSpPr/>
          <p:nvPr/>
        </p:nvGrpSpPr>
        <p:grpSpPr>
          <a:xfrm rot="0">
            <a:off x="-331316" y="9258300"/>
            <a:ext cx="19129664" cy="1833995"/>
            <a:chOff x="0" y="0"/>
            <a:chExt cx="5038265" cy="483028"/>
          </a:xfrm>
        </p:grpSpPr>
        <p:sp>
          <p:nvSpPr>
            <p:cNvPr name="Freeform 7" id="7"/>
            <p:cNvSpPr/>
            <p:nvPr/>
          </p:nvSpPr>
          <p:spPr>
            <a:xfrm flipH="false" flipV="false" rot="0">
              <a:off x="0" y="0"/>
              <a:ext cx="5038265" cy="483028"/>
            </a:xfrm>
            <a:custGeom>
              <a:avLst/>
              <a:gdLst/>
              <a:ahLst/>
              <a:cxnLst/>
              <a:rect r="r" b="b" t="t" l="l"/>
              <a:pathLst>
                <a:path h="483028" w="5038265">
                  <a:moveTo>
                    <a:pt x="0" y="0"/>
                  </a:moveTo>
                  <a:lnTo>
                    <a:pt x="5038265" y="0"/>
                  </a:lnTo>
                  <a:lnTo>
                    <a:pt x="5038265" y="483028"/>
                  </a:lnTo>
                  <a:lnTo>
                    <a:pt x="0" y="483028"/>
                  </a:lnTo>
                  <a:close/>
                </a:path>
              </a:pathLst>
            </a:custGeom>
            <a:solidFill>
              <a:srgbClr val="C4A180"/>
            </a:solidFill>
          </p:spPr>
        </p:sp>
        <p:sp>
          <p:nvSpPr>
            <p:cNvPr name="TextBox 8" id="8"/>
            <p:cNvSpPr txBox="true"/>
            <p:nvPr/>
          </p:nvSpPr>
          <p:spPr>
            <a:xfrm>
              <a:off x="0" y="-38100"/>
              <a:ext cx="5038265" cy="521128"/>
            </a:xfrm>
            <a:prstGeom prst="rect">
              <a:avLst/>
            </a:prstGeom>
          </p:spPr>
          <p:txBody>
            <a:bodyPr anchor="ctr" rtlCol="false" tIns="50800" lIns="50800" bIns="50800" rIns="50800"/>
            <a:lstStyle/>
            <a:p>
              <a:pPr algn="ctr">
                <a:lnSpc>
                  <a:spcPts val="2659"/>
                </a:lnSpc>
                <a:spcBef>
                  <a:spcPct val="0"/>
                </a:spcBef>
              </a:pPr>
            </a:p>
          </p:txBody>
        </p:sp>
      </p:grpSp>
      <p:sp>
        <p:nvSpPr>
          <p:cNvPr name="Freeform 9" id="9"/>
          <p:cNvSpPr/>
          <p:nvPr/>
        </p:nvSpPr>
        <p:spPr>
          <a:xfrm flipH="false" flipV="false" rot="0">
            <a:off x="428993" y="647700"/>
            <a:ext cx="2057400" cy="2057400"/>
          </a:xfrm>
          <a:custGeom>
            <a:avLst/>
            <a:gdLst/>
            <a:ahLst/>
            <a:cxnLst/>
            <a:rect r="r" b="b" t="t" l="l"/>
            <a:pathLst>
              <a:path h="2057400" w="2057400">
                <a:moveTo>
                  <a:pt x="0" y="0"/>
                </a:moveTo>
                <a:lnTo>
                  <a:pt x="2057400" y="0"/>
                </a:lnTo>
                <a:lnTo>
                  <a:pt x="2057400" y="2057400"/>
                </a:lnTo>
                <a:lnTo>
                  <a:pt x="0" y="20574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true" flipV="false" rot="897935">
            <a:off x="-423693" y="3372100"/>
            <a:ext cx="6480887" cy="10012606"/>
          </a:xfrm>
          <a:custGeom>
            <a:avLst/>
            <a:gdLst/>
            <a:ahLst/>
            <a:cxnLst/>
            <a:rect r="r" b="b" t="t" l="l"/>
            <a:pathLst>
              <a:path h="10012606" w="6480887">
                <a:moveTo>
                  <a:pt x="6480887" y="0"/>
                </a:moveTo>
                <a:lnTo>
                  <a:pt x="0" y="0"/>
                </a:lnTo>
                <a:lnTo>
                  <a:pt x="0" y="10012607"/>
                </a:lnTo>
                <a:lnTo>
                  <a:pt x="6480887" y="10012607"/>
                </a:lnTo>
                <a:lnTo>
                  <a:pt x="6480887"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1" id="11"/>
          <p:cNvSpPr txBox="true"/>
          <p:nvPr/>
        </p:nvSpPr>
        <p:spPr>
          <a:xfrm rot="0">
            <a:off x="5508764" y="4184841"/>
            <a:ext cx="11355619" cy="2022094"/>
          </a:xfrm>
          <a:prstGeom prst="rect">
            <a:avLst/>
          </a:prstGeom>
        </p:spPr>
        <p:txBody>
          <a:bodyPr anchor="t" rtlCol="false" tIns="0" lIns="0" bIns="0" rIns="0">
            <a:spAutoFit/>
          </a:bodyPr>
          <a:lstStyle/>
          <a:p>
            <a:pPr algn="ctr">
              <a:lnSpc>
                <a:spcPts val="5299"/>
              </a:lnSpc>
            </a:pPr>
            <a:r>
              <a:rPr lang="en-US" sz="5247">
                <a:solidFill>
                  <a:srgbClr val="472900"/>
                </a:solidFill>
                <a:latin typeface="Dekko"/>
              </a:rPr>
              <a:t>Diperoleh melalui kompetisi baik berjenjang maupun tidak berjenjang</a:t>
            </a:r>
          </a:p>
          <a:p>
            <a:pPr algn="ctr">
              <a:lnSpc>
                <a:spcPts val="5299"/>
              </a:lnSpc>
            </a:pPr>
          </a:p>
        </p:txBody>
      </p:sp>
      <p:sp>
        <p:nvSpPr>
          <p:cNvPr name="TextBox 12" id="12"/>
          <p:cNvSpPr txBox="true"/>
          <p:nvPr/>
        </p:nvSpPr>
        <p:spPr>
          <a:xfrm rot="0">
            <a:off x="5137982" y="2226430"/>
            <a:ext cx="12097184" cy="1090691"/>
          </a:xfrm>
          <a:prstGeom prst="rect">
            <a:avLst/>
          </a:prstGeom>
        </p:spPr>
        <p:txBody>
          <a:bodyPr anchor="t" rtlCol="false" tIns="0" lIns="0" bIns="0" rIns="0">
            <a:spAutoFit/>
          </a:bodyPr>
          <a:lstStyle/>
          <a:p>
            <a:pPr algn="ctr">
              <a:lnSpc>
                <a:spcPts val="7958"/>
              </a:lnSpc>
            </a:pPr>
            <a:r>
              <a:rPr lang="en-US" sz="8038" spc="-442">
                <a:solidFill>
                  <a:srgbClr val="000000"/>
                </a:solidFill>
                <a:latin typeface="Bobby Jones"/>
              </a:rPr>
              <a:t>KETENTUAN PIAGAM / SERTIFIKAT</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FFDE59"/>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243097"/>
            <a:ext cx="13652142" cy="7986503"/>
          </a:xfrm>
          <a:custGeom>
            <a:avLst/>
            <a:gdLst/>
            <a:ahLst/>
            <a:cxnLst/>
            <a:rect r="r" b="b" t="t" l="l"/>
            <a:pathLst>
              <a:path h="7986503" w="13652142">
                <a:moveTo>
                  <a:pt x="0" y="0"/>
                </a:moveTo>
                <a:lnTo>
                  <a:pt x="13652142" y="0"/>
                </a:lnTo>
                <a:lnTo>
                  <a:pt x="13652142" y="7986503"/>
                </a:lnTo>
                <a:lnTo>
                  <a:pt x="0" y="798650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625403" y="8726086"/>
            <a:ext cx="19129664" cy="851723"/>
            <a:chOff x="0" y="0"/>
            <a:chExt cx="5038265" cy="224322"/>
          </a:xfrm>
        </p:grpSpPr>
        <p:sp>
          <p:nvSpPr>
            <p:cNvPr name="Freeform 4" id="4"/>
            <p:cNvSpPr/>
            <p:nvPr/>
          </p:nvSpPr>
          <p:spPr>
            <a:xfrm flipH="false" flipV="false" rot="0">
              <a:off x="0" y="0"/>
              <a:ext cx="5038265" cy="224322"/>
            </a:xfrm>
            <a:custGeom>
              <a:avLst/>
              <a:gdLst/>
              <a:ahLst/>
              <a:cxnLst/>
              <a:rect r="r" b="b" t="t" l="l"/>
              <a:pathLst>
                <a:path h="224322" w="5038265">
                  <a:moveTo>
                    <a:pt x="0" y="0"/>
                  </a:moveTo>
                  <a:lnTo>
                    <a:pt x="5038265" y="0"/>
                  </a:lnTo>
                  <a:lnTo>
                    <a:pt x="5038265" y="224322"/>
                  </a:lnTo>
                  <a:lnTo>
                    <a:pt x="0" y="224322"/>
                  </a:lnTo>
                  <a:close/>
                </a:path>
              </a:pathLst>
            </a:custGeom>
            <a:solidFill>
              <a:srgbClr val="5B433A"/>
            </a:solidFill>
          </p:spPr>
        </p:sp>
        <p:sp>
          <p:nvSpPr>
            <p:cNvPr name="TextBox 5" id="5"/>
            <p:cNvSpPr txBox="true"/>
            <p:nvPr/>
          </p:nvSpPr>
          <p:spPr>
            <a:xfrm>
              <a:off x="0" y="-38100"/>
              <a:ext cx="5038265" cy="262422"/>
            </a:xfrm>
            <a:prstGeom prst="rect">
              <a:avLst/>
            </a:prstGeom>
          </p:spPr>
          <p:txBody>
            <a:bodyPr anchor="ctr" rtlCol="false" tIns="50800" lIns="50800" bIns="50800" rIns="50800"/>
            <a:lstStyle/>
            <a:p>
              <a:pPr algn="ctr">
                <a:lnSpc>
                  <a:spcPts val="2659"/>
                </a:lnSpc>
                <a:spcBef>
                  <a:spcPct val="0"/>
                </a:spcBef>
              </a:pPr>
            </a:p>
          </p:txBody>
        </p:sp>
      </p:grpSp>
      <p:grpSp>
        <p:nvGrpSpPr>
          <p:cNvPr name="Group 6" id="6"/>
          <p:cNvGrpSpPr/>
          <p:nvPr/>
        </p:nvGrpSpPr>
        <p:grpSpPr>
          <a:xfrm rot="0">
            <a:off x="-331316" y="9258300"/>
            <a:ext cx="19129664" cy="1833995"/>
            <a:chOff x="0" y="0"/>
            <a:chExt cx="5038265" cy="483028"/>
          </a:xfrm>
        </p:grpSpPr>
        <p:sp>
          <p:nvSpPr>
            <p:cNvPr name="Freeform 7" id="7"/>
            <p:cNvSpPr/>
            <p:nvPr/>
          </p:nvSpPr>
          <p:spPr>
            <a:xfrm flipH="false" flipV="false" rot="0">
              <a:off x="0" y="0"/>
              <a:ext cx="5038265" cy="483028"/>
            </a:xfrm>
            <a:custGeom>
              <a:avLst/>
              <a:gdLst/>
              <a:ahLst/>
              <a:cxnLst/>
              <a:rect r="r" b="b" t="t" l="l"/>
              <a:pathLst>
                <a:path h="483028" w="5038265">
                  <a:moveTo>
                    <a:pt x="0" y="0"/>
                  </a:moveTo>
                  <a:lnTo>
                    <a:pt x="5038265" y="0"/>
                  </a:lnTo>
                  <a:lnTo>
                    <a:pt x="5038265" y="483028"/>
                  </a:lnTo>
                  <a:lnTo>
                    <a:pt x="0" y="483028"/>
                  </a:lnTo>
                  <a:close/>
                </a:path>
              </a:pathLst>
            </a:custGeom>
            <a:solidFill>
              <a:srgbClr val="F89C2C"/>
            </a:solidFill>
          </p:spPr>
        </p:sp>
        <p:sp>
          <p:nvSpPr>
            <p:cNvPr name="TextBox 8" id="8"/>
            <p:cNvSpPr txBox="true"/>
            <p:nvPr/>
          </p:nvSpPr>
          <p:spPr>
            <a:xfrm>
              <a:off x="0" y="-38100"/>
              <a:ext cx="5038265" cy="521128"/>
            </a:xfrm>
            <a:prstGeom prst="rect">
              <a:avLst/>
            </a:prstGeom>
          </p:spPr>
          <p:txBody>
            <a:bodyPr anchor="ctr" rtlCol="false" tIns="50800" lIns="50800" bIns="50800" rIns="50800"/>
            <a:lstStyle/>
            <a:p>
              <a:pPr algn="ctr">
                <a:lnSpc>
                  <a:spcPts val="2659"/>
                </a:lnSpc>
                <a:spcBef>
                  <a:spcPct val="0"/>
                </a:spcBef>
              </a:pPr>
            </a:p>
          </p:txBody>
        </p:sp>
      </p:grpSp>
      <p:sp>
        <p:nvSpPr>
          <p:cNvPr name="Freeform 9" id="9"/>
          <p:cNvSpPr/>
          <p:nvPr/>
        </p:nvSpPr>
        <p:spPr>
          <a:xfrm flipH="false" flipV="false" rot="0">
            <a:off x="15028658" y="3291000"/>
            <a:ext cx="5827090" cy="5435086"/>
          </a:xfrm>
          <a:custGeom>
            <a:avLst/>
            <a:gdLst/>
            <a:ahLst/>
            <a:cxnLst/>
            <a:rect r="r" b="b" t="t" l="l"/>
            <a:pathLst>
              <a:path h="5435086" w="5827090">
                <a:moveTo>
                  <a:pt x="0" y="0"/>
                </a:moveTo>
                <a:lnTo>
                  <a:pt x="5827090" y="0"/>
                </a:lnTo>
                <a:lnTo>
                  <a:pt x="5827090" y="5435086"/>
                </a:lnTo>
                <a:lnTo>
                  <a:pt x="0" y="543508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false" rot="0">
            <a:off x="15884803" y="524585"/>
            <a:ext cx="2057400" cy="2057400"/>
          </a:xfrm>
          <a:custGeom>
            <a:avLst/>
            <a:gdLst/>
            <a:ahLst/>
            <a:cxnLst/>
            <a:rect r="r" b="b" t="t" l="l"/>
            <a:pathLst>
              <a:path h="2057400" w="2057400">
                <a:moveTo>
                  <a:pt x="0" y="0"/>
                </a:moveTo>
                <a:lnTo>
                  <a:pt x="2057400" y="0"/>
                </a:lnTo>
                <a:lnTo>
                  <a:pt x="2057400" y="2057400"/>
                </a:lnTo>
                <a:lnTo>
                  <a:pt x="0" y="20574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0">
            <a:off x="0" y="7094548"/>
            <a:ext cx="3191873" cy="4114800"/>
          </a:xfrm>
          <a:custGeom>
            <a:avLst/>
            <a:gdLst/>
            <a:ahLst/>
            <a:cxnLst/>
            <a:rect r="r" b="b" t="t" l="l"/>
            <a:pathLst>
              <a:path h="4114800" w="3191873">
                <a:moveTo>
                  <a:pt x="0" y="0"/>
                </a:moveTo>
                <a:lnTo>
                  <a:pt x="3191873" y="0"/>
                </a:lnTo>
                <a:lnTo>
                  <a:pt x="3191873"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2" id="12"/>
          <p:cNvSpPr/>
          <p:nvPr/>
        </p:nvSpPr>
        <p:spPr>
          <a:xfrm flipH="false" flipV="false" rot="0">
            <a:off x="1603916" y="1643334"/>
            <a:ext cx="12396380" cy="5439459"/>
          </a:xfrm>
          <a:custGeom>
            <a:avLst/>
            <a:gdLst/>
            <a:ahLst/>
            <a:cxnLst/>
            <a:rect r="r" b="b" t="t" l="l"/>
            <a:pathLst>
              <a:path h="5439459" w="12396380">
                <a:moveTo>
                  <a:pt x="0" y="0"/>
                </a:moveTo>
                <a:lnTo>
                  <a:pt x="12396380" y="0"/>
                </a:lnTo>
                <a:lnTo>
                  <a:pt x="12396380" y="5439459"/>
                </a:lnTo>
                <a:lnTo>
                  <a:pt x="0" y="5439459"/>
                </a:lnTo>
                <a:lnTo>
                  <a:pt x="0" y="0"/>
                </a:lnTo>
                <a:close/>
              </a:path>
            </a:pathLst>
          </a:custGeom>
          <a:blipFill>
            <a:blip r:embed="rId10"/>
            <a:stretch>
              <a:fillRect l="-737" t="-21000" r="-1842" b="0"/>
            </a:stretch>
          </a:blipFill>
        </p:spPr>
      </p:sp>
      <p:sp>
        <p:nvSpPr>
          <p:cNvPr name="Freeform 13" id="13"/>
          <p:cNvSpPr/>
          <p:nvPr/>
        </p:nvSpPr>
        <p:spPr>
          <a:xfrm flipH="false" flipV="false" rot="0">
            <a:off x="13654160" y="2593740"/>
            <a:ext cx="4288042" cy="9001616"/>
          </a:xfrm>
          <a:custGeom>
            <a:avLst/>
            <a:gdLst/>
            <a:ahLst/>
            <a:cxnLst/>
            <a:rect r="r" b="b" t="t" l="l"/>
            <a:pathLst>
              <a:path h="9001616" w="4288042">
                <a:moveTo>
                  <a:pt x="0" y="0"/>
                </a:moveTo>
                <a:lnTo>
                  <a:pt x="4288043" y="0"/>
                </a:lnTo>
                <a:lnTo>
                  <a:pt x="4288043" y="9001616"/>
                </a:lnTo>
                <a:lnTo>
                  <a:pt x="0" y="9001616"/>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14" id="14"/>
          <p:cNvSpPr txBox="true"/>
          <p:nvPr/>
        </p:nvSpPr>
        <p:spPr>
          <a:xfrm rot="0">
            <a:off x="1603916" y="682574"/>
            <a:ext cx="12501711" cy="1185733"/>
          </a:xfrm>
          <a:prstGeom prst="rect">
            <a:avLst/>
          </a:prstGeom>
        </p:spPr>
        <p:txBody>
          <a:bodyPr anchor="t" rtlCol="false" tIns="0" lIns="0" bIns="0" rIns="0">
            <a:spAutoFit/>
          </a:bodyPr>
          <a:lstStyle/>
          <a:p>
            <a:pPr algn="l">
              <a:lnSpc>
                <a:spcPts val="4579"/>
              </a:lnSpc>
            </a:pPr>
            <a:r>
              <a:rPr lang="en-US" sz="4534">
                <a:solidFill>
                  <a:srgbClr val="472900"/>
                </a:solidFill>
                <a:latin typeface="Dekko"/>
              </a:rPr>
              <a:t>Pemberian nilai prestasi perlombaan diatur dengan ketentuan pada tabel berikut :</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44D4D"/>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1028700"/>
            <a:ext cx="11714967" cy="6853256"/>
          </a:xfrm>
          <a:custGeom>
            <a:avLst/>
            <a:gdLst/>
            <a:ahLst/>
            <a:cxnLst/>
            <a:rect r="r" b="b" t="t" l="l"/>
            <a:pathLst>
              <a:path h="6853256" w="11714967">
                <a:moveTo>
                  <a:pt x="0" y="0"/>
                </a:moveTo>
                <a:lnTo>
                  <a:pt x="11714967" y="0"/>
                </a:lnTo>
                <a:lnTo>
                  <a:pt x="11714967" y="6853256"/>
                </a:lnTo>
                <a:lnTo>
                  <a:pt x="0" y="685325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625403" y="8726086"/>
            <a:ext cx="19129664" cy="851723"/>
            <a:chOff x="0" y="0"/>
            <a:chExt cx="5038265" cy="224322"/>
          </a:xfrm>
        </p:grpSpPr>
        <p:sp>
          <p:nvSpPr>
            <p:cNvPr name="Freeform 4" id="4"/>
            <p:cNvSpPr/>
            <p:nvPr/>
          </p:nvSpPr>
          <p:spPr>
            <a:xfrm flipH="false" flipV="false" rot="0">
              <a:off x="0" y="0"/>
              <a:ext cx="5038265" cy="224322"/>
            </a:xfrm>
            <a:custGeom>
              <a:avLst/>
              <a:gdLst/>
              <a:ahLst/>
              <a:cxnLst/>
              <a:rect r="r" b="b" t="t" l="l"/>
              <a:pathLst>
                <a:path h="224322" w="5038265">
                  <a:moveTo>
                    <a:pt x="0" y="0"/>
                  </a:moveTo>
                  <a:lnTo>
                    <a:pt x="5038265" y="0"/>
                  </a:lnTo>
                  <a:lnTo>
                    <a:pt x="5038265" y="224322"/>
                  </a:lnTo>
                  <a:lnTo>
                    <a:pt x="0" y="224322"/>
                  </a:lnTo>
                  <a:close/>
                </a:path>
              </a:pathLst>
            </a:custGeom>
            <a:solidFill>
              <a:srgbClr val="5B433A"/>
            </a:solidFill>
          </p:spPr>
        </p:sp>
        <p:sp>
          <p:nvSpPr>
            <p:cNvPr name="TextBox 5" id="5"/>
            <p:cNvSpPr txBox="true"/>
            <p:nvPr/>
          </p:nvSpPr>
          <p:spPr>
            <a:xfrm>
              <a:off x="0" y="-38100"/>
              <a:ext cx="5038265" cy="262422"/>
            </a:xfrm>
            <a:prstGeom prst="rect">
              <a:avLst/>
            </a:prstGeom>
          </p:spPr>
          <p:txBody>
            <a:bodyPr anchor="ctr" rtlCol="false" tIns="50800" lIns="50800" bIns="50800" rIns="50800"/>
            <a:lstStyle/>
            <a:p>
              <a:pPr algn="ctr">
                <a:lnSpc>
                  <a:spcPts val="2659"/>
                </a:lnSpc>
                <a:spcBef>
                  <a:spcPct val="0"/>
                </a:spcBef>
              </a:pPr>
            </a:p>
          </p:txBody>
        </p:sp>
      </p:grpSp>
      <p:grpSp>
        <p:nvGrpSpPr>
          <p:cNvPr name="Group 6" id="6"/>
          <p:cNvGrpSpPr/>
          <p:nvPr/>
        </p:nvGrpSpPr>
        <p:grpSpPr>
          <a:xfrm rot="0">
            <a:off x="-331316" y="9258300"/>
            <a:ext cx="19129664" cy="1833995"/>
            <a:chOff x="0" y="0"/>
            <a:chExt cx="5038265" cy="483028"/>
          </a:xfrm>
        </p:grpSpPr>
        <p:sp>
          <p:nvSpPr>
            <p:cNvPr name="Freeform 7" id="7"/>
            <p:cNvSpPr/>
            <p:nvPr/>
          </p:nvSpPr>
          <p:spPr>
            <a:xfrm flipH="false" flipV="false" rot="0">
              <a:off x="0" y="0"/>
              <a:ext cx="5038265" cy="483028"/>
            </a:xfrm>
            <a:custGeom>
              <a:avLst/>
              <a:gdLst/>
              <a:ahLst/>
              <a:cxnLst/>
              <a:rect r="r" b="b" t="t" l="l"/>
              <a:pathLst>
                <a:path h="483028" w="5038265">
                  <a:moveTo>
                    <a:pt x="0" y="0"/>
                  </a:moveTo>
                  <a:lnTo>
                    <a:pt x="5038265" y="0"/>
                  </a:lnTo>
                  <a:lnTo>
                    <a:pt x="5038265" y="483028"/>
                  </a:lnTo>
                  <a:lnTo>
                    <a:pt x="0" y="483028"/>
                  </a:lnTo>
                  <a:close/>
                </a:path>
              </a:pathLst>
            </a:custGeom>
            <a:solidFill>
              <a:srgbClr val="FFDE59"/>
            </a:solidFill>
          </p:spPr>
        </p:sp>
        <p:sp>
          <p:nvSpPr>
            <p:cNvPr name="TextBox 8" id="8"/>
            <p:cNvSpPr txBox="true"/>
            <p:nvPr/>
          </p:nvSpPr>
          <p:spPr>
            <a:xfrm>
              <a:off x="0" y="-38100"/>
              <a:ext cx="5038265" cy="521128"/>
            </a:xfrm>
            <a:prstGeom prst="rect">
              <a:avLst/>
            </a:prstGeom>
          </p:spPr>
          <p:txBody>
            <a:bodyPr anchor="ctr" rtlCol="false" tIns="50800" lIns="50800" bIns="50800" rIns="50800"/>
            <a:lstStyle/>
            <a:p>
              <a:pPr algn="ctr">
                <a:lnSpc>
                  <a:spcPts val="2659"/>
                </a:lnSpc>
                <a:spcBef>
                  <a:spcPct val="0"/>
                </a:spcBef>
              </a:pPr>
            </a:p>
          </p:txBody>
        </p:sp>
      </p:grpSp>
      <p:sp>
        <p:nvSpPr>
          <p:cNvPr name="Freeform 9" id="9"/>
          <p:cNvSpPr/>
          <p:nvPr/>
        </p:nvSpPr>
        <p:spPr>
          <a:xfrm flipH="false" flipV="false" rot="0">
            <a:off x="12971258" y="4084987"/>
            <a:ext cx="5827090" cy="5435086"/>
          </a:xfrm>
          <a:custGeom>
            <a:avLst/>
            <a:gdLst/>
            <a:ahLst/>
            <a:cxnLst/>
            <a:rect r="r" b="b" t="t" l="l"/>
            <a:pathLst>
              <a:path h="5435086" w="5827090">
                <a:moveTo>
                  <a:pt x="0" y="0"/>
                </a:moveTo>
                <a:lnTo>
                  <a:pt x="5827090" y="0"/>
                </a:lnTo>
                <a:lnTo>
                  <a:pt x="5827090" y="5435086"/>
                </a:lnTo>
                <a:lnTo>
                  <a:pt x="0" y="543508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false" rot="0">
            <a:off x="14086579" y="1028700"/>
            <a:ext cx="2057400" cy="2057400"/>
          </a:xfrm>
          <a:custGeom>
            <a:avLst/>
            <a:gdLst/>
            <a:ahLst/>
            <a:cxnLst/>
            <a:rect r="r" b="b" t="t" l="l"/>
            <a:pathLst>
              <a:path h="2057400" w="2057400">
                <a:moveTo>
                  <a:pt x="0" y="0"/>
                </a:moveTo>
                <a:lnTo>
                  <a:pt x="2057400" y="0"/>
                </a:lnTo>
                <a:lnTo>
                  <a:pt x="2057400" y="2057400"/>
                </a:lnTo>
                <a:lnTo>
                  <a:pt x="0" y="20574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0">
            <a:off x="12971258" y="2710212"/>
            <a:ext cx="4288042" cy="9001616"/>
          </a:xfrm>
          <a:custGeom>
            <a:avLst/>
            <a:gdLst/>
            <a:ahLst/>
            <a:cxnLst/>
            <a:rect r="r" b="b" t="t" l="l"/>
            <a:pathLst>
              <a:path h="9001616" w="4288042">
                <a:moveTo>
                  <a:pt x="0" y="0"/>
                </a:moveTo>
                <a:lnTo>
                  <a:pt x="4288042" y="0"/>
                </a:lnTo>
                <a:lnTo>
                  <a:pt x="4288042" y="9001616"/>
                </a:lnTo>
                <a:lnTo>
                  <a:pt x="0" y="900161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2" id="12"/>
          <p:cNvSpPr/>
          <p:nvPr/>
        </p:nvSpPr>
        <p:spPr>
          <a:xfrm flipH="false" flipV="false" rot="0">
            <a:off x="311319" y="6172200"/>
            <a:ext cx="3191873" cy="4114800"/>
          </a:xfrm>
          <a:custGeom>
            <a:avLst/>
            <a:gdLst/>
            <a:ahLst/>
            <a:cxnLst/>
            <a:rect r="r" b="b" t="t" l="l"/>
            <a:pathLst>
              <a:path h="4114800" w="3191873">
                <a:moveTo>
                  <a:pt x="0" y="0"/>
                </a:moveTo>
                <a:lnTo>
                  <a:pt x="3191873" y="0"/>
                </a:lnTo>
                <a:lnTo>
                  <a:pt x="3191873" y="4114800"/>
                </a:lnTo>
                <a:lnTo>
                  <a:pt x="0" y="411480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3" id="13"/>
          <p:cNvSpPr txBox="true"/>
          <p:nvPr/>
        </p:nvSpPr>
        <p:spPr>
          <a:xfrm rot="0">
            <a:off x="2316208" y="1491294"/>
            <a:ext cx="8782484" cy="1090691"/>
          </a:xfrm>
          <a:prstGeom prst="rect">
            <a:avLst/>
          </a:prstGeom>
        </p:spPr>
        <p:txBody>
          <a:bodyPr anchor="t" rtlCol="false" tIns="0" lIns="0" bIns="0" rIns="0">
            <a:spAutoFit/>
          </a:bodyPr>
          <a:lstStyle/>
          <a:p>
            <a:pPr algn="ctr">
              <a:lnSpc>
                <a:spcPts val="7958"/>
              </a:lnSpc>
            </a:pPr>
            <a:r>
              <a:rPr lang="en-US" sz="8038" spc="-442">
                <a:solidFill>
                  <a:srgbClr val="000000"/>
                </a:solidFill>
                <a:latin typeface="Bobby Jones"/>
              </a:rPr>
              <a:t>JALUR PENDAFTARAN</a:t>
            </a:r>
          </a:p>
        </p:txBody>
      </p:sp>
      <p:sp>
        <p:nvSpPr>
          <p:cNvPr name="TextBox 14" id="14"/>
          <p:cNvSpPr txBox="true"/>
          <p:nvPr/>
        </p:nvSpPr>
        <p:spPr>
          <a:xfrm rot="0">
            <a:off x="2316208" y="2612602"/>
            <a:ext cx="7992933" cy="1080346"/>
          </a:xfrm>
          <a:prstGeom prst="rect">
            <a:avLst/>
          </a:prstGeom>
        </p:spPr>
        <p:txBody>
          <a:bodyPr anchor="t" rtlCol="false" tIns="0" lIns="0" bIns="0" rIns="0">
            <a:spAutoFit/>
          </a:bodyPr>
          <a:lstStyle/>
          <a:p>
            <a:pPr algn="ctr">
              <a:lnSpc>
                <a:spcPts val="7927"/>
              </a:lnSpc>
            </a:pPr>
            <a:r>
              <a:rPr lang="en-US" sz="8007" spc="-440">
                <a:solidFill>
                  <a:srgbClr val="000000"/>
                </a:solidFill>
                <a:latin typeface="Bobby Jones"/>
              </a:rPr>
              <a:t>55% ZONASI</a:t>
            </a:r>
          </a:p>
        </p:txBody>
      </p:sp>
      <p:sp>
        <p:nvSpPr>
          <p:cNvPr name="TextBox 15" id="15"/>
          <p:cNvSpPr txBox="true"/>
          <p:nvPr/>
        </p:nvSpPr>
        <p:spPr>
          <a:xfrm rot="0">
            <a:off x="2710983" y="3826298"/>
            <a:ext cx="7992933" cy="1080346"/>
          </a:xfrm>
          <a:prstGeom prst="rect">
            <a:avLst/>
          </a:prstGeom>
        </p:spPr>
        <p:txBody>
          <a:bodyPr anchor="t" rtlCol="false" tIns="0" lIns="0" bIns="0" rIns="0">
            <a:spAutoFit/>
          </a:bodyPr>
          <a:lstStyle/>
          <a:p>
            <a:pPr algn="ctr">
              <a:lnSpc>
                <a:spcPts val="7927"/>
              </a:lnSpc>
            </a:pPr>
            <a:r>
              <a:rPr lang="en-US" sz="8007" spc="-440">
                <a:solidFill>
                  <a:srgbClr val="000000"/>
                </a:solidFill>
                <a:latin typeface="Bobby Jones"/>
              </a:rPr>
              <a:t>15% afirmasi</a:t>
            </a:r>
          </a:p>
        </p:txBody>
      </p:sp>
      <p:sp>
        <p:nvSpPr>
          <p:cNvPr name="TextBox 16" id="16"/>
          <p:cNvSpPr txBox="true"/>
          <p:nvPr/>
        </p:nvSpPr>
        <p:spPr>
          <a:xfrm rot="0">
            <a:off x="1907255" y="6002126"/>
            <a:ext cx="7992933" cy="1080346"/>
          </a:xfrm>
          <a:prstGeom prst="rect">
            <a:avLst/>
          </a:prstGeom>
        </p:spPr>
        <p:txBody>
          <a:bodyPr anchor="t" rtlCol="false" tIns="0" lIns="0" bIns="0" rIns="0">
            <a:spAutoFit/>
          </a:bodyPr>
          <a:lstStyle/>
          <a:p>
            <a:pPr algn="ctr">
              <a:lnSpc>
                <a:spcPts val="7927"/>
              </a:lnSpc>
            </a:pPr>
            <a:r>
              <a:rPr lang="en-US" sz="8007" spc="-440">
                <a:solidFill>
                  <a:srgbClr val="000000"/>
                </a:solidFill>
                <a:latin typeface="Bobby Jones"/>
              </a:rPr>
              <a:t>5% pto</a:t>
            </a:r>
          </a:p>
        </p:txBody>
      </p:sp>
      <p:sp>
        <p:nvSpPr>
          <p:cNvPr name="TextBox 17" id="17"/>
          <p:cNvSpPr txBox="true"/>
          <p:nvPr/>
        </p:nvSpPr>
        <p:spPr>
          <a:xfrm rot="0">
            <a:off x="2710983" y="5039994"/>
            <a:ext cx="7992933" cy="1080346"/>
          </a:xfrm>
          <a:prstGeom prst="rect">
            <a:avLst/>
          </a:prstGeom>
        </p:spPr>
        <p:txBody>
          <a:bodyPr anchor="t" rtlCol="false" tIns="0" lIns="0" bIns="0" rIns="0">
            <a:spAutoFit/>
          </a:bodyPr>
          <a:lstStyle/>
          <a:p>
            <a:pPr algn="ctr">
              <a:lnSpc>
                <a:spcPts val="7927"/>
              </a:lnSpc>
            </a:pPr>
            <a:r>
              <a:rPr lang="en-US" sz="8007" spc="-440">
                <a:solidFill>
                  <a:srgbClr val="000000"/>
                </a:solidFill>
                <a:latin typeface="Bobby Jones"/>
              </a:rPr>
              <a:t>25% PRESTASI</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C1FF72"/>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243097"/>
            <a:ext cx="13652142" cy="7986503"/>
          </a:xfrm>
          <a:custGeom>
            <a:avLst/>
            <a:gdLst/>
            <a:ahLst/>
            <a:cxnLst/>
            <a:rect r="r" b="b" t="t" l="l"/>
            <a:pathLst>
              <a:path h="7986503" w="13652142">
                <a:moveTo>
                  <a:pt x="0" y="0"/>
                </a:moveTo>
                <a:lnTo>
                  <a:pt x="13652142" y="0"/>
                </a:lnTo>
                <a:lnTo>
                  <a:pt x="13652142" y="7986503"/>
                </a:lnTo>
                <a:lnTo>
                  <a:pt x="0" y="798650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625403" y="8726086"/>
            <a:ext cx="19129664" cy="851723"/>
            <a:chOff x="0" y="0"/>
            <a:chExt cx="5038265" cy="224322"/>
          </a:xfrm>
        </p:grpSpPr>
        <p:sp>
          <p:nvSpPr>
            <p:cNvPr name="Freeform 4" id="4"/>
            <p:cNvSpPr/>
            <p:nvPr/>
          </p:nvSpPr>
          <p:spPr>
            <a:xfrm flipH="false" flipV="false" rot="0">
              <a:off x="0" y="0"/>
              <a:ext cx="5038265" cy="224322"/>
            </a:xfrm>
            <a:custGeom>
              <a:avLst/>
              <a:gdLst/>
              <a:ahLst/>
              <a:cxnLst/>
              <a:rect r="r" b="b" t="t" l="l"/>
              <a:pathLst>
                <a:path h="224322" w="5038265">
                  <a:moveTo>
                    <a:pt x="0" y="0"/>
                  </a:moveTo>
                  <a:lnTo>
                    <a:pt x="5038265" y="0"/>
                  </a:lnTo>
                  <a:lnTo>
                    <a:pt x="5038265" y="224322"/>
                  </a:lnTo>
                  <a:lnTo>
                    <a:pt x="0" y="224322"/>
                  </a:lnTo>
                  <a:close/>
                </a:path>
              </a:pathLst>
            </a:custGeom>
            <a:solidFill>
              <a:srgbClr val="5B433A"/>
            </a:solidFill>
          </p:spPr>
        </p:sp>
        <p:sp>
          <p:nvSpPr>
            <p:cNvPr name="TextBox 5" id="5"/>
            <p:cNvSpPr txBox="true"/>
            <p:nvPr/>
          </p:nvSpPr>
          <p:spPr>
            <a:xfrm>
              <a:off x="0" y="-38100"/>
              <a:ext cx="5038265" cy="262422"/>
            </a:xfrm>
            <a:prstGeom prst="rect">
              <a:avLst/>
            </a:prstGeom>
          </p:spPr>
          <p:txBody>
            <a:bodyPr anchor="ctr" rtlCol="false" tIns="50800" lIns="50800" bIns="50800" rIns="50800"/>
            <a:lstStyle/>
            <a:p>
              <a:pPr algn="ctr">
                <a:lnSpc>
                  <a:spcPts val="2659"/>
                </a:lnSpc>
                <a:spcBef>
                  <a:spcPct val="0"/>
                </a:spcBef>
              </a:pPr>
            </a:p>
          </p:txBody>
        </p:sp>
      </p:grpSp>
      <p:grpSp>
        <p:nvGrpSpPr>
          <p:cNvPr name="Group 6" id="6"/>
          <p:cNvGrpSpPr/>
          <p:nvPr/>
        </p:nvGrpSpPr>
        <p:grpSpPr>
          <a:xfrm rot="0">
            <a:off x="-331316" y="9258300"/>
            <a:ext cx="19129664" cy="1833995"/>
            <a:chOff x="0" y="0"/>
            <a:chExt cx="5038265" cy="483028"/>
          </a:xfrm>
        </p:grpSpPr>
        <p:sp>
          <p:nvSpPr>
            <p:cNvPr name="Freeform 7" id="7"/>
            <p:cNvSpPr/>
            <p:nvPr/>
          </p:nvSpPr>
          <p:spPr>
            <a:xfrm flipH="false" flipV="false" rot="0">
              <a:off x="0" y="0"/>
              <a:ext cx="5038265" cy="483028"/>
            </a:xfrm>
            <a:custGeom>
              <a:avLst/>
              <a:gdLst/>
              <a:ahLst/>
              <a:cxnLst/>
              <a:rect r="r" b="b" t="t" l="l"/>
              <a:pathLst>
                <a:path h="483028" w="5038265">
                  <a:moveTo>
                    <a:pt x="0" y="0"/>
                  </a:moveTo>
                  <a:lnTo>
                    <a:pt x="5038265" y="0"/>
                  </a:lnTo>
                  <a:lnTo>
                    <a:pt x="5038265" y="483028"/>
                  </a:lnTo>
                  <a:lnTo>
                    <a:pt x="0" y="483028"/>
                  </a:lnTo>
                  <a:close/>
                </a:path>
              </a:pathLst>
            </a:custGeom>
            <a:solidFill>
              <a:srgbClr val="1CBC7C"/>
            </a:solidFill>
          </p:spPr>
        </p:sp>
        <p:sp>
          <p:nvSpPr>
            <p:cNvPr name="TextBox 8" id="8"/>
            <p:cNvSpPr txBox="true"/>
            <p:nvPr/>
          </p:nvSpPr>
          <p:spPr>
            <a:xfrm>
              <a:off x="0" y="-38100"/>
              <a:ext cx="5038265" cy="521128"/>
            </a:xfrm>
            <a:prstGeom prst="rect">
              <a:avLst/>
            </a:prstGeom>
          </p:spPr>
          <p:txBody>
            <a:bodyPr anchor="ctr" rtlCol="false" tIns="50800" lIns="50800" bIns="50800" rIns="50800"/>
            <a:lstStyle/>
            <a:p>
              <a:pPr algn="ctr">
                <a:lnSpc>
                  <a:spcPts val="2659"/>
                </a:lnSpc>
                <a:spcBef>
                  <a:spcPct val="0"/>
                </a:spcBef>
              </a:pPr>
            </a:p>
          </p:txBody>
        </p:sp>
      </p:grpSp>
      <p:sp>
        <p:nvSpPr>
          <p:cNvPr name="Freeform 9" id="9"/>
          <p:cNvSpPr/>
          <p:nvPr/>
        </p:nvSpPr>
        <p:spPr>
          <a:xfrm flipH="false" flipV="false" rot="0">
            <a:off x="13841794" y="3291000"/>
            <a:ext cx="5827090" cy="5435086"/>
          </a:xfrm>
          <a:custGeom>
            <a:avLst/>
            <a:gdLst/>
            <a:ahLst/>
            <a:cxnLst/>
            <a:rect r="r" b="b" t="t" l="l"/>
            <a:pathLst>
              <a:path h="5435086" w="5827090">
                <a:moveTo>
                  <a:pt x="0" y="0"/>
                </a:moveTo>
                <a:lnTo>
                  <a:pt x="5827090" y="0"/>
                </a:lnTo>
                <a:lnTo>
                  <a:pt x="5827090" y="5435086"/>
                </a:lnTo>
                <a:lnTo>
                  <a:pt x="0" y="543508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false" rot="0">
            <a:off x="15884803" y="524585"/>
            <a:ext cx="2057400" cy="2057400"/>
          </a:xfrm>
          <a:custGeom>
            <a:avLst/>
            <a:gdLst/>
            <a:ahLst/>
            <a:cxnLst/>
            <a:rect r="r" b="b" t="t" l="l"/>
            <a:pathLst>
              <a:path h="2057400" w="2057400">
                <a:moveTo>
                  <a:pt x="0" y="0"/>
                </a:moveTo>
                <a:lnTo>
                  <a:pt x="2057400" y="0"/>
                </a:lnTo>
                <a:lnTo>
                  <a:pt x="2057400" y="2057400"/>
                </a:lnTo>
                <a:lnTo>
                  <a:pt x="0" y="20574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0">
            <a:off x="13841794" y="2581985"/>
            <a:ext cx="4288042" cy="9001616"/>
          </a:xfrm>
          <a:custGeom>
            <a:avLst/>
            <a:gdLst/>
            <a:ahLst/>
            <a:cxnLst/>
            <a:rect r="r" b="b" t="t" l="l"/>
            <a:pathLst>
              <a:path h="9001616" w="4288042">
                <a:moveTo>
                  <a:pt x="0" y="0"/>
                </a:moveTo>
                <a:lnTo>
                  <a:pt x="4288043" y="0"/>
                </a:lnTo>
                <a:lnTo>
                  <a:pt x="4288043" y="9001616"/>
                </a:lnTo>
                <a:lnTo>
                  <a:pt x="0" y="900161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2" id="12"/>
          <p:cNvSpPr/>
          <p:nvPr/>
        </p:nvSpPr>
        <p:spPr>
          <a:xfrm flipH="false" flipV="false" rot="0">
            <a:off x="0" y="7094548"/>
            <a:ext cx="3191873" cy="4114800"/>
          </a:xfrm>
          <a:custGeom>
            <a:avLst/>
            <a:gdLst/>
            <a:ahLst/>
            <a:cxnLst/>
            <a:rect r="r" b="b" t="t" l="l"/>
            <a:pathLst>
              <a:path h="4114800" w="3191873">
                <a:moveTo>
                  <a:pt x="0" y="0"/>
                </a:moveTo>
                <a:lnTo>
                  <a:pt x="3191873" y="0"/>
                </a:lnTo>
                <a:lnTo>
                  <a:pt x="3191873" y="4114800"/>
                </a:lnTo>
                <a:lnTo>
                  <a:pt x="0" y="411480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3" id="13"/>
          <p:cNvSpPr txBox="true"/>
          <p:nvPr/>
        </p:nvSpPr>
        <p:spPr>
          <a:xfrm rot="0">
            <a:off x="1595936" y="2620085"/>
            <a:ext cx="12501711" cy="4466131"/>
          </a:xfrm>
          <a:prstGeom prst="rect">
            <a:avLst/>
          </a:prstGeom>
        </p:spPr>
        <p:txBody>
          <a:bodyPr anchor="t" rtlCol="false" tIns="0" lIns="0" bIns="0" rIns="0">
            <a:spAutoFit/>
          </a:bodyPr>
          <a:lstStyle/>
          <a:p>
            <a:pPr algn="ctr">
              <a:lnSpc>
                <a:spcPts val="5914"/>
              </a:lnSpc>
            </a:pPr>
            <a:r>
              <a:rPr lang="en-US" sz="5234">
                <a:solidFill>
                  <a:srgbClr val="472900"/>
                </a:solidFill>
                <a:latin typeface="Dekko"/>
              </a:rPr>
              <a:t>Pemberian nilai prestasi penghargaan yang tidak menyebut kejuaraan (dalam hal ini adalah penghargaan yang diperoleh melalui </a:t>
            </a:r>
          </a:p>
          <a:p>
            <a:pPr algn="ctr">
              <a:lnSpc>
                <a:spcPts val="5914"/>
              </a:lnSpc>
            </a:pPr>
            <a:r>
              <a:rPr lang="en-US" sz="5234">
                <a:solidFill>
                  <a:srgbClr val="472900"/>
                </a:solidFill>
                <a:latin typeface="Dekko"/>
              </a:rPr>
              <a:t>kegiatan Pramuka Siaga Garuda</a:t>
            </a:r>
          </a:p>
          <a:p>
            <a:pPr algn="ctr">
              <a:lnSpc>
                <a:spcPts val="5914"/>
              </a:lnSpc>
            </a:pPr>
            <a:r>
              <a:rPr lang="en-US" sz="5234">
                <a:solidFill>
                  <a:srgbClr val="472900"/>
                </a:solidFill>
                <a:latin typeface="Dekko"/>
              </a:rPr>
              <a:t> tingkat Kabupaten Gunungkidul) </a:t>
            </a:r>
          </a:p>
          <a:p>
            <a:pPr algn="ctr">
              <a:lnSpc>
                <a:spcPts val="5914"/>
              </a:lnSpc>
            </a:pPr>
            <a:r>
              <a:rPr lang="en-US" sz="5234">
                <a:solidFill>
                  <a:srgbClr val="472900"/>
                </a:solidFill>
                <a:latin typeface="Dekko"/>
              </a:rPr>
              <a:t>akan diberikan skor sebesar 250</a:t>
            </a:r>
          </a:p>
        </p:txBody>
      </p:sp>
      <p:sp>
        <p:nvSpPr>
          <p:cNvPr name="TextBox 14" id="14"/>
          <p:cNvSpPr txBox="true"/>
          <p:nvPr/>
        </p:nvSpPr>
        <p:spPr>
          <a:xfrm rot="0">
            <a:off x="1595936" y="1074615"/>
            <a:ext cx="12097184" cy="1090691"/>
          </a:xfrm>
          <a:prstGeom prst="rect">
            <a:avLst/>
          </a:prstGeom>
        </p:spPr>
        <p:txBody>
          <a:bodyPr anchor="t" rtlCol="false" tIns="0" lIns="0" bIns="0" rIns="0">
            <a:spAutoFit/>
          </a:bodyPr>
          <a:lstStyle/>
          <a:p>
            <a:pPr algn="ctr">
              <a:lnSpc>
                <a:spcPts val="7958"/>
              </a:lnSpc>
            </a:pPr>
            <a:r>
              <a:rPr lang="en-US" sz="8038" spc="-442">
                <a:solidFill>
                  <a:srgbClr val="000000"/>
                </a:solidFill>
                <a:latin typeface="Bobby Jones"/>
              </a:rPr>
              <a:t>piagam penghargaan khusus</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7BCFFB"/>
        </a:solidFill>
      </p:bgPr>
    </p:bg>
    <p:spTree>
      <p:nvGrpSpPr>
        <p:cNvPr id="1" name=""/>
        <p:cNvGrpSpPr/>
        <p:nvPr/>
      </p:nvGrpSpPr>
      <p:grpSpPr>
        <a:xfrm>
          <a:off x="0" y="0"/>
          <a:ext cx="0" cy="0"/>
          <a:chOff x="0" y="0"/>
          <a:chExt cx="0" cy="0"/>
        </a:xfrm>
      </p:grpSpPr>
      <p:sp>
        <p:nvSpPr>
          <p:cNvPr name="Freeform 2" id="2"/>
          <p:cNvSpPr/>
          <p:nvPr/>
        </p:nvSpPr>
        <p:spPr>
          <a:xfrm flipH="false" flipV="false" rot="0">
            <a:off x="375608" y="160511"/>
            <a:ext cx="8523528" cy="14604176"/>
          </a:xfrm>
          <a:custGeom>
            <a:avLst/>
            <a:gdLst/>
            <a:ahLst/>
            <a:cxnLst/>
            <a:rect r="r" b="b" t="t" l="l"/>
            <a:pathLst>
              <a:path h="14604176" w="8523528">
                <a:moveTo>
                  <a:pt x="0" y="0"/>
                </a:moveTo>
                <a:lnTo>
                  <a:pt x="8523528" y="0"/>
                </a:lnTo>
                <a:lnTo>
                  <a:pt x="8523528" y="14604175"/>
                </a:lnTo>
                <a:lnTo>
                  <a:pt x="0" y="1460417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13402659" y="331169"/>
            <a:ext cx="1076891" cy="1076891"/>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755B3"/>
            </a:solidFill>
          </p:spPr>
        </p:sp>
        <p:sp>
          <p:nvSpPr>
            <p:cNvPr name="TextBox 5" id="5"/>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sp>
        <p:nvSpPr>
          <p:cNvPr name="Freeform 6" id="6"/>
          <p:cNvSpPr/>
          <p:nvPr/>
        </p:nvSpPr>
        <p:spPr>
          <a:xfrm flipH="false" flipV="false" rot="0">
            <a:off x="3130922" y="5584593"/>
            <a:ext cx="3965079" cy="3756011"/>
          </a:xfrm>
          <a:custGeom>
            <a:avLst/>
            <a:gdLst/>
            <a:ahLst/>
            <a:cxnLst/>
            <a:rect r="r" b="b" t="t" l="l"/>
            <a:pathLst>
              <a:path h="3756011" w="3965079">
                <a:moveTo>
                  <a:pt x="0" y="0"/>
                </a:moveTo>
                <a:lnTo>
                  <a:pt x="3965079" y="0"/>
                </a:lnTo>
                <a:lnTo>
                  <a:pt x="3965079" y="3756011"/>
                </a:lnTo>
                <a:lnTo>
                  <a:pt x="0" y="375601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7" id="7"/>
          <p:cNvSpPr txBox="true"/>
          <p:nvPr/>
        </p:nvSpPr>
        <p:spPr>
          <a:xfrm rot="-120495">
            <a:off x="1443283" y="2056584"/>
            <a:ext cx="6973997" cy="3324762"/>
          </a:xfrm>
          <a:prstGeom prst="rect">
            <a:avLst/>
          </a:prstGeom>
        </p:spPr>
        <p:txBody>
          <a:bodyPr anchor="t" rtlCol="false" tIns="0" lIns="0" bIns="0" rIns="0">
            <a:spAutoFit/>
          </a:bodyPr>
          <a:lstStyle/>
          <a:p>
            <a:pPr algn="ctr">
              <a:lnSpc>
                <a:spcPts val="8630"/>
              </a:lnSpc>
            </a:pPr>
            <a:r>
              <a:rPr lang="en-US" sz="7570">
                <a:solidFill>
                  <a:srgbClr val="472900"/>
                </a:solidFill>
                <a:latin typeface="Bobby Jones"/>
              </a:rPr>
              <a:t>Prosedur dan Proses Pendaftaran</a:t>
            </a:r>
          </a:p>
        </p:txBody>
      </p:sp>
      <p:sp>
        <p:nvSpPr>
          <p:cNvPr name="TextBox 8" id="8"/>
          <p:cNvSpPr txBox="true"/>
          <p:nvPr/>
        </p:nvSpPr>
        <p:spPr>
          <a:xfrm rot="0">
            <a:off x="10751257" y="1414705"/>
            <a:ext cx="6429878" cy="1089054"/>
          </a:xfrm>
          <a:prstGeom prst="rect">
            <a:avLst/>
          </a:prstGeom>
        </p:spPr>
        <p:txBody>
          <a:bodyPr anchor="t" rtlCol="false" tIns="0" lIns="0" bIns="0" rIns="0">
            <a:spAutoFit/>
          </a:bodyPr>
          <a:lstStyle/>
          <a:p>
            <a:pPr algn="ctr">
              <a:lnSpc>
                <a:spcPts val="4251"/>
              </a:lnSpc>
            </a:pPr>
            <a:r>
              <a:rPr lang="en-US" sz="4251">
                <a:solidFill>
                  <a:srgbClr val="15110F"/>
                </a:solidFill>
                <a:latin typeface="Dekko"/>
              </a:rPr>
              <a:t>Pendaftar mengakses laman PPDB yang telah disediakan</a:t>
            </a:r>
          </a:p>
        </p:txBody>
      </p:sp>
      <p:sp>
        <p:nvSpPr>
          <p:cNvPr name="TextBox 9" id="9"/>
          <p:cNvSpPr txBox="true"/>
          <p:nvPr/>
        </p:nvSpPr>
        <p:spPr>
          <a:xfrm rot="0">
            <a:off x="13720284" y="532444"/>
            <a:ext cx="441642" cy="720696"/>
          </a:xfrm>
          <a:prstGeom prst="rect">
            <a:avLst/>
          </a:prstGeom>
        </p:spPr>
        <p:txBody>
          <a:bodyPr anchor="t" rtlCol="false" tIns="0" lIns="0" bIns="0" rIns="0">
            <a:spAutoFit/>
          </a:bodyPr>
          <a:lstStyle/>
          <a:p>
            <a:pPr algn="ctr">
              <a:lnSpc>
                <a:spcPts val="5951"/>
              </a:lnSpc>
            </a:pPr>
            <a:r>
              <a:rPr lang="en-US" sz="4251">
                <a:solidFill>
                  <a:srgbClr val="FFFFFF"/>
                </a:solidFill>
                <a:latin typeface="Dekko"/>
              </a:rPr>
              <a:t>1</a:t>
            </a:r>
          </a:p>
        </p:txBody>
      </p:sp>
      <p:grpSp>
        <p:nvGrpSpPr>
          <p:cNvPr name="Group 10" id="10"/>
          <p:cNvGrpSpPr/>
          <p:nvPr/>
        </p:nvGrpSpPr>
        <p:grpSpPr>
          <a:xfrm rot="0">
            <a:off x="13427750" y="2503759"/>
            <a:ext cx="1076891" cy="1076891"/>
            <a:chOff x="0" y="0"/>
            <a:chExt cx="1435855" cy="1435855"/>
          </a:xfrm>
        </p:grpSpPr>
        <p:grpSp>
          <p:nvGrpSpPr>
            <p:cNvPr name="Group 11" id="11"/>
            <p:cNvGrpSpPr/>
            <p:nvPr/>
          </p:nvGrpSpPr>
          <p:grpSpPr>
            <a:xfrm rot="0">
              <a:off x="0" y="0"/>
              <a:ext cx="1435855" cy="1435855"/>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FD340"/>
              </a:solidFill>
            </p:spPr>
          </p:sp>
          <p:sp>
            <p:nvSpPr>
              <p:cNvPr name="TextBox 13" id="13"/>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sp>
          <p:nvSpPr>
            <p:cNvPr name="TextBox 14" id="14"/>
            <p:cNvSpPr txBox="true"/>
            <p:nvPr/>
          </p:nvSpPr>
          <p:spPr>
            <a:xfrm rot="0">
              <a:off x="358188" y="29832"/>
              <a:ext cx="786389" cy="1261891"/>
            </a:xfrm>
            <a:prstGeom prst="rect">
              <a:avLst/>
            </a:prstGeom>
          </p:spPr>
          <p:txBody>
            <a:bodyPr anchor="t" rtlCol="false" tIns="0" lIns="0" bIns="0" rIns="0">
              <a:spAutoFit/>
            </a:bodyPr>
            <a:lstStyle/>
            <a:p>
              <a:pPr algn="ctr">
                <a:lnSpc>
                  <a:spcPts val="7948"/>
                </a:lnSpc>
              </a:pPr>
              <a:r>
                <a:rPr lang="en-US" sz="5677">
                  <a:solidFill>
                    <a:srgbClr val="FFFFFF"/>
                  </a:solidFill>
                  <a:latin typeface="Dekko"/>
                </a:rPr>
                <a:t>2</a:t>
              </a:r>
            </a:p>
          </p:txBody>
        </p:sp>
      </p:grpSp>
      <p:sp>
        <p:nvSpPr>
          <p:cNvPr name="TextBox 15" id="15"/>
          <p:cNvSpPr txBox="true"/>
          <p:nvPr/>
        </p:nvSpPr>
        <p:spPr>
          <a:xfrm rot="0">
            <a:off x="9406248" y="3742576"/>
            <a:ext cx="8628071" cy="1089054"/>
          </a:xfrm>
          <a:prstGeom prst="rect">
            <a:avLst/>
          </a:prstGeom>
        </p:spPr>
        <p:txBody>
          <a:bodyPr anchor="t" rtlCol="false" tIns="0" lIns="0" bIns="0" rIns="0">
            <a:spAutoFit/>
          </a:bodyPr>
          <a:lstStyle/>
          <a:p>
            <a:pPr algn="ctr">
              <a:lnSpc>
                <a:spcPts val="4251"/>
              </a:lnSpc>
            </a:pPr>
            <a:r>
              <a:rPr lang="en-US" sz="4251">
                <a:solidFill>
                  <a:srgbClr val="15110F"/>
                </a:solidFill>
                <a:latin typeface="Dekko"/>
              </a:rPr>
              <a:t>login dengan menggunakan Username dan Password yang telah diberikan</a:t>
            </a:r>
          </a:p>
        </p:txBody>
      </p:sp>
      <p:grpSp>
        <p:nvGrpSpPr>
          <p:cNvPr name="Group 16" id="16"/>
          <p:cNvGrpSpPr/>
          <p:nvPr/>
        </p:nvGrpSpPr>
        <p:grpSpPr>
          <a:xfrm rot="0">
            <a:off x="13427750" y="4907830"/>
            <a:ext cx="1076891" cy="1076891"/>
            <a:chOff x="0" y="0"/>
            <a:chExt cx="1435855" cy="1435855"/>
          </a:xfrm>
        </p:grpSpPr>
        <p:grpSp>
          <p:nvGrpSpPr>
            <p:cNvPr name="Group 17" id="17"/>
            <p:cNvGrpSpPr/>
            <p:nvPr/>
          </p:nvGrpSpPr>
          <p:grpSpPr>
            <a:xfrm rot="0">
              <a:off x="0" y="0"/>
              <a:ext cx="1435855" cy="1435855"/>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E59"/>
              </a:solidFill>
            </p:spPr>
          </p:sp>
          <p:sp>
            <p:nvSpPr>
              <p:cNvPr name="TextBox 19" id="19"/>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sp>
          <p:nvSpPr>
            <p:cNvPr name="TextBox 20" id="20"/>
            <p:cNvSpPr txBox="true"/>
            <p:nvPr/>
          </p:nvSpPr>
          <p:spPr>
            <a:xfrm rot="0">
              <a:off x="324733" y="38100"/>
              <a:ext cx="786389" cy="1261891"/>
            </a:xfrm>
            <a:prstGeom prst="rect">
              <a:avLst/>
            </a:prstGeom>
          </p:spPr>
          <p:txBody>
            <a:bodyPr anchor="t" rtlCol="false" tIns="0" lIns="0" bIns="0" rIns="0">
              <a:spAutoFit/>
            </a:bodyPr>
            <a:lstStyle/>
            <a:p>
              <a:pPr algn="ctr">
                <a:lnSpc>
                  <a:spcPts val="7948"/>
                </a:lnSpc>
              </a:pPr>
              <a:r>
                <a:rPr lang="en-US" sz="5677">
                  <a:solidFill>
                    <a:srgbClr val="FFFFFF"/>
                  </a:solidFill>
                  <a:latin typeface="Dekko"/>
                </a:rPr>
                <a:t>3</a:t>
              </a:r>
            </a:p>
          </p:txBody>
        </p:sp>
      </p:grpSp>
      <p:sp>
        <p:nvSpPr>
          <p:cNvPr name="TextBox 21" id="21"/>
          <p:cNvSpPr txBox="true"/>
          <p:nvPr/>
        </p:nvSpPr>
        <p:spPr>
          <a:xfrm rot="0">
            <a:off x="9332173" y="6146646"/>
            <a:ext cx="8628071" cy="1089054"/>
          </a:xfrm>
          <a:prstGeom prst="rect">
            <a:avLst/>
          </a:prstGeom>
        </p:spPr>
        <p:txBody>
          <a:bodyPr anchor="t" rtlCol="false" tIns="0" lIns="0" bIns="0" rIns="0">
            <a:spAutoFit/>
          </a:bodyPr>
          <a:lstStyle/>
          <a:p>
            <a:pPr algn="ctr">
              <a:lnSpc>
                <a:spcPts val="4251"/>
              </a:lnSpc>
            </a:pPr>
            <a:r>
              <a:rPr lang="en-US" sz="4251">
                <a:solidFill>
                  <a:srgbClr val="15110F"/>
                </a:solidFill>
                <a:latin typeface="Dekko"/>
              </a:rPr>
              <a:t>pendaftar dapat memilih 2 (dua) sekolah dalam wilayah satu zonasi</a:t>
            </a:r>
          </a:p>
        </p:txBody>
      </p:sp>
      <p:grpSp>
        <p:nvGrpSpPr>
          <p:cNvPr name="Group 22" id="22"/>
          <p:cNvGrpSpPr/>
          <p:nvPr/>
        </p:nvGrpSpPr>
        <p:grpSpPr>
          <a:xfrm rot="0">
            <a:off x="13427750" y="7311901"/>
            <a:ext cx="1076891" cy="1076891"/>
            <a:chOff x="0" y="0"/>
            <a:chExt cx="1435855" cy="1435855"/>
          </a:xfrm>
        </p:grpSpPr>
        <p:grpSp>
          <p:nvGrpSpPr>
            <p:cNvPr name="Group 23" id="23"/>
            <p:cNvGrpSpPr/>
            <p:nvPr/>
          </p:nvGrpSpPr>
          <p:grpSpPr>
            <a:xfrm rot="0">
              <a:off x="0" y="0"/>
              <a:ext cx="1435855" cy="1435855"/>
              <a:chOff x="0" y="0"/>
              <a:chExt cx="812800" cy="812800"/>
            </a:xfrm>
          </p:grpSpPr>
          <p:sp>
            <p:nvSpPr>
              <p:cNvPr name="Freeform 24" id="2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B6CE6"/>
              </a:solidFill>
            </p:spPr>
          </p:sp>
          <p:sp>
            <p:nvSpPr>
              <p:cNvPr name="TextBox 25" id="25"/>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sp>
          <p:nvSpPr>
            <p:cNvPr name="TextBox 26" id="26"/>
            <p:cNvSpPr txBox="true"/>
            <p:nvPr/>
          </p:nvSpPr>
          <p:spPr>
            <a:xfrm rot="0">
              <a:off x="324733" y="25400"/>
              <a:ext cx="786389" cy="1261891"/>
            </a:xfrm>
            <a:prstGeom prst="rect">
              <a:avLst/>
            </a:prstGeom>
          </p:spPr>
          <p:txBody>
            <a:bodyPr anchor="t" rtlCol="false" tIns="0" lIns="0" bIns="0" rIns="0">
              <a:spAutoFit/>
            </a:bodyPr>
            <a:lstStyle/>
            <a:p>
              <a:pPr algn="ctr">
                <a:lnSpc>
                  <a:spcPts val="7948"/>
                </a:lnSpc>
              </a:pPr>
              <a:r>
                <a:rPr lang="en-US" sz="5677">
                  <a:solidFill>
                    <a:srgbClr val="FFFFFF"/>
                  </a:solidFill>
                  <a:latin typeface="Dekko"/>
                </a:rPr>
                <a:t>4</a:t>
              </a:r>
            </a:p>
          </p:txBody>
        </p:sp>
      </p:grpSp>
      <p:sp>
        <p:nvSpPr>
          <p:cNvPr name="TextBox 27" id="27"/>
          <p:cNvSpPr txBox="true"/>
          <p:nvPr/>
        </p:nvSpPr>
        <p:spPr>
          <a:xfrm rot="0">
            <a:off x="9406248" y="8473951"/>
            <a:ext cx="8628071" cy="1622454"/>
          </a:xfrm>
          <a:prstGeom prst="rect">
            <a:avLst/>
          </a:prstGeom>
        </p:spPr>
        <p:txBody>
          <a:bodyPr anchor="t" rtlCol="false" tIns="0" lIns="0" bIns="0" rIns="0">
            <a:spAutoFit/>
          </a:bodyPr>
          <a:lstStyle/>
          <a:p>
            <a:pPr algn="ctr">
              <a:lnSpc>
                <a:spcPts val="4251"/>
              </a:lnSpc>
            </a:pPr>
            <a:r>
              <a:rPr lang="en-US" sz="4251">
                <a:solidFill>
                  <a:srgbClr val="15110F"/>
                </a:solidFill>
                <a:latin typeface="Dekko"/>
              </a:rPr>
              <a:t>pendaftar  jalur afirmasi/PTO/prestasi dapat memilih 1 (satu) sekolah dalam wilayah satu zonasi</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FF66C4"/>
        </a:solidFill>
      </p:bgPr>
    </p:bg>
    <p:spTree>
      <p:nvGrpSpPr>
        <p:cNvPr id="1" name=""/>
        <p:cNvGrpSpPr/>
        <p:nvPr/>
      </p:nvGrpSpPr>
      <p:grpSpPr>
        <a:xfrm>
          <a:off x="0" y="0"/>
          <a:ext cx="0" cy="0"/>
          <a:chOff x="0" y="0"/>
          <a:chExt cx="0" cy="0"/>
        </a:xfrm>
      </p:grpSpPr>
      <p:sp>
        <p:nvSpPr>
          <p:cNvPr name="Freeform 2" id="2"/>
          <p:cNvSpPr/>
          <p:nvPr/>
        </p:nvSpPr>
        <p:spPr>
          <a:xfrm flipH="false" flipV="false" rot="0">
            <a:off x="375608" y="160511"/>
            <a:ext cx="8523528" cy="14604176"/>
          </a:xfrm>
          <a:custGeom>
            <a:avLst/>
            <a:gdLst/>
            <a:ahLst/>
            <a:cxnLst/>
            <a:rect r="r" b="b" t="t" l="l"/>
            <a:pathLst>
              <a:path h="14604176" w="8523528">
                <a:moveTo>
                  <a:pt x="0" y="0"/>
                </a:moveTo>
                <a:lnTo>
                  <a:pt x="8523528" y="0"/>
                </a:lnTo>
                <a:lnTo>
                  <a:pt x="8523528" y="14604175"/>
                </a:lnTo>
                <a:lnTo>
                  <a:pt x="0" y="1460417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13402659" y="293069"/>
            <a:ext cx="1076891" cy="1076891"/>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755B3"/>
            </a:solidFill>
          </p:spPr>
        </p:sp>
        <p:sp>
          <p:nvSpPr>
            <p:cNvPr name="TextBox 5" id="5"/>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sp>
        <p:nvSpPr>
          <p:cNvPr name="Freeform 6" id="6"/>
          <p:cNvSpPr/>
          <p:nvPr/>
        </p:nvSpPr>
        <p:spPr>
          <a:xfrm flipH="false" flipV="false" rot="0">
            <a:off x="3130922" y="5584593"/>
            <a:ext cx="3965079" cy="3756011"/>
          </a:xfrm>
          <a:custGeom>
            <a:avLst/>
            <a:gdLst/>
            <a:ahLst/>
            <a:cxnLst/>
            <a:rect r="r" b="b" t="t" l="l"/>
            <a:pathLst>
              <a:path h="3756011" w="3965079">
                <a:moveTo>
                  <a:pt x="0" y="0"/>
                </a:moveTo>
                <a:lnTo>
                  <a:pt x="3965079" y="0"/>
                </a:lnTo>
                <a:lnTo>
                  <a:pt x="3965079" y="3756011"/>
                </a:lnTo>
                <a:lnTo>
                  <a:pt x="0" y="375601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7" id="7"/>
          <p:cNvSpPr txBox="true"/>
          <p:nvPr/>
        </p:nvSpPr>
        <p:spPr>
          <a:xfrm rot="-120495">
            <a:off x="1443283" y="2056584"/>
            <a:ext cx="6973997" cy="3324762"/>
          </a:xfrm>
          <a:prstGeom prst="rect">
            <a:avLst/>
          </a:prstGeom>
        </p:spPr>
        <p:txBody>
          <a:bodyPr anchor="t" rtlCol="false" tIns="0" lIns="0" bIns="0" rIns="0">
            <a:spAutoFit/>
          </a:bodyPr>
          <a:lstStyle/>
          <a:p>
            <a:pPr algn="ctr">
              <a:lnSpc>
                <a:spcPts val="8630"/>
              </a:lnSpc>
            </a:pPr>
            <a:r>
              <a:rPr lang="en-US" sz="7570">
                <a:solidFill>
                  <a:srgbClr val="472900"/>
                </a:solidFill>
                <a:latin typeface="Bobby Jones"/>
              </a:rPr>
              <a:t>Prosedur dan Proses Pendaftaran</a:t>
            </a:r>
          </a:p>
        </p:txBody>
      </p:sp>
      <p:sp>
        <p:nvSpPr>
          <p:cNvPr name="TextBox 8" id="8"/>
          <p:cNvSpPr txBox="true"/>
          <p:nvPr/>
        </p:nvSpPr>
        <p:spPr>
          <a:xfrm rot="0">
            <a:off x="9069925" y="3549655"/>
            <a:ext cx="8915410" cy="1055400"/>
          </a:xfrm>
          <a:prstGeom prst="rect">
            <a:avLst/>
          </a:prstGeom>
        </p:spPr>
        <p:txBody>
          <a:bodyPr anchor="t" rtlCol="false" tIns="0" lIns="0" bIns="0" rIns="0">
            <a:spAutoFit/>
          </a:bodyPr>
          <a:lstStyle/>
          <a:p>
            <a:pPr algn="ctr">
              <a:lnSpc>
                <a:spcPts val="4051"/>
              </a:lnSpc>
            </a:pPr>
            <a:r>
              <a:rPr lang="en-US" sz="4051">
                <a:solidFill>
                  <a:srgbClr val="15110F"/>
                </a:solidFill>
                <a:latin typeface="Dekko"/>
              </a:rPr>
              <a:t>Pendaftar mengunggah berkas yang dipersyaratkan untuk diverifikasi </a:t>
            </a:r>
          </a:p>
        </p:txBody>
      </p:sp>
      <p:sp>
        <p:nvSpPr>
          <p:cNvPr name="TextBox 9" id="9"/>
          <p:cNvSpPr txBox="true"/>
          <p:nvPr/>
        </p:nvSpPr>
        <p:spPr>
          <a:xfrm rot="0">
            <a:off x="13671300" y="449239"/>
            <a:ext cx="441642" cy="720696"/>
          </a:xfrm>
          <a:prstGeom prst="rect">
            <a:avLst/>
          </a:prstGeom>
        </p:spPr>
        <p:txBody>
          <a:bodyPr anchor="t" rtlCol="false" tIns="0" lIns="0" bIns="0" rIns="0">
            <a:spAutoFit/>
          </a:bodyPr>
          <a:lstStyle/>
          <a:p>
            <a:pPr algn="ctr">
              <a:lnSpc>
                <a:spcPts val="5951"/>
              </a:lnSpc>
            </a:pPr>
            <a:r>
              <a:rPr lang="en-US" sz="4251">
                <a:solidFill>
                  <a:srgbClr val="FFFFFF"/>
                </a:solidFill>
                <a:latin typeface="Dekko"/>
              </a:rPr>
              <a:t>5</a:t>
            </a:r>
          </a:p>
        </p:txBody>
      </p:sp>
      <p:grpSp>
        <p:nvGrpSpPr>
          <p:cNvPr name="Group 10" id="10"/>
          <p:cNvGrpSpPr/>
          <p:nvPr/>
        </p:nvGrpSpPr>
        <p:grpSpPr>
          <a:xfrm rot="0">
            <a:off x="13353675" y="2442187"/>
            <a:ext cx="1076891" cy="1076891"/>
            <a:chOff x="0" y="0"/>
            <a:chExt cx="1435855" cy="1435855"/>
          </a:xfrm>
        </p:grpSpPr>
        <p:grpSp>
          <p:nvGrpSpPr>
            <p:cNvPr name="Group 11" id="11"/>
            <p:cNvGrpSpPr/>
            <p:nvPr/>
          </p:nvGrpSpPr>
          <p:grpSpPr>
            <a:xfrm rot="0">
              <a:off x="0" y="0"/>
              <a:ext cx="1435855" cy="1435855"/>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5E6EB"/>
              </a:solidFill>
            </p:spPr>
          </p:sp>
          <p:sp>
            <p:nvSpPr>
              <p:cNvPr name="TextBox 13" id="13"/>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sp>
          <p:nvSpPr>
            <p:cNvPr name="TextBox 14" id="14"/>
            <p:cNvSpPr txBox="true"/>
            <p:nvPr/>
          </p:nvSpPr>
          <p:spPr>
            <a:xfrm rot="0">
              <a:off x="324733" y="29832"/>
              <a:ext cx="786389" cy="1261891"/>
            </a:xfrm>
            <a:prstGeom prst="rect">
              <a:avLst/>
            </a:prstGeom>
          </p:spPr>
          <p:txBody>
            <a:bodyPr anchor="t" rtlCol="false" tIns="0" lIns="0" bIns="0" rIns="0">
              <a:spAutoFit/>
            </a:bodyPr>
            <a:lstStyle/>
            <a:p>
              <a:pPr algn="ctr">
                <a:lnSpc>
                  <a:spcPts val="7948"/>
                </a:lnSpc>
              </a:pPr>
              <a:r>
                <a:rPr lang="en-US" sz="5677">
                  <a:solidFill>
                    <a:srgbClr val="FFFFFF"/>
                  </a:solidFill>
                  <a:latin typeface="Dekko"/>
                </a:rPr>
                <a:t>6</a:t>
              </a:r>
            </a:p>
          </p:txBody>
        </p:sp>
      </p:grpSp>
      <p:grpSp>
        <p:nvGrpSpPr>
          <p:cNvPr name="Group 15" id="15"/>
          <p:cNvGrpSpPr/>
          <p:nvPr/>
        </p:nvGrpSpPr>
        <p:grpSpPr>
          <a:xfrm rot="0">
            <a:off x="13402659" y="4605054"/>
            <a:ext cx="1076891" cy="1076891"/>
            <a:chOff x="0" y="0"/>
            <a:chExt cx="812800" cy="812800"/>
          </a:xfrm>
        </p:grpSpPr>
        <p:sp>
          <p:nvSpPr>
            <p:cNvPr name="Freeform 16" id="1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E59"/>
            </a:solidFill>
          </p:spPr>
        </p:sp>
        <p:sp>
          <p:nvSpPr>
            <p:cNvPr name="TextBox 17" id="17"/>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sp>
        <p:nvSpPr>
          <p:cNvPr name="TextBox 18" id="18"/>
          <p:cNvSpPr txBox="true"/>
          <p:nvPr/>
        </p:nvSpPr>
        <p:spPr>
          <a:xfrm rot="0">
            <a:off x="13646209" y="4706952"/>
            <a:ext cx="589792" cy="974994"/>
          </a:xfrm>
          <a:prstGeom prst="rect">
            <a:avLst/>
          </a:prstGeom>
        </p:spPr>
        <p:txBody>
          <a:bodyPr anchor="t" rtlCol="false" tIns="0" lIns="0" bIns="0" rIns="0">
            <a:spAutoFit/>
          </a:bodyPr>
          <a:lstStyle/>
          <a:p>
            <a:pPr algn="ctr">
              <a:lnSpc>
                <a:spcPts val="7948"/>
              </a:lnSpc>
            </a:pPr>
            <a:r>
              <a:rPr lang="en-US" sz="5677">
                <a:solidFill>
                  <a:srgbClr val="FFFFFF"/>
                </a:solidFill>
                <a:latin typeface="Dekko"/>
              </a:rPr>
              <a:t>7</a:t>
            </a:r>
          </a:p>
        </p:txBody>
      </p:sp>
      <p:sp>
        <p:nvSpPr>
          <p:cNvPr name="TextBox 19" id="19"/>
          <p:cNvSpPr txBox="true"/>
          <p:nvPr/>
        </p:nvSpPr>
        <p:spPr>
          <a:xfrm rot="0">
            <a:off x="9332173" y="5660793"/>
            <a:ext cx="8628071" cy="2084100"/>
          </a:xfrm>
          <a:prstGeom prst="rect">
            <a:avLst/>
          </a:prstGeom>
        </p:spPr>
        <p:txBody>
          <a:bodyPr anchor="t" rtlCol="false" tIns="0" lIns="0" bIns="0" rIns="0">
            <a:spAutoFit/>
          </a:bodyPr>
          <a:lstStyle/>
          <a:p>
            <a:pPr algn="ctr">
              <a:lnSpc>
                <a:spcPts val="4051"/>
              </a:lnSpc>
            </a:pPr>
            <a:r>
              <a:rPr lang="en-US" sz="4051">
                <a:solidFill>
                  <a:srgbClr val="15110F"/>
                </a:solidFill>
                <a:latin typeface="Dekko"/>
              </a:rPr>
              <a:t>Panitia PPDB sekolah melakukan verifikasi dengan mencentang kelengkapan berkas dan memberikan bukti verifikasi berkas</a:t>
            </a:r>
          </a:p>
          <a:p>
            <a:pPr algn="ctr">
              <a:lnSpc>
                <a:spcPts val="4051"/>
              </a:lnSpc>
            </a:pPr>
          </a:p>
        </p:txBody>
      </p:sp>
      <p:grpSp>
        <p:nvGrpSpPr>
          <p:cNvPr name="Group 20" id="20"/>
          <p:cNvGrpSpPr/>
          <p:nvPr/>
        </p:nvGrpSpPr>
        <p:grpSpPr>
          <a:xfrm rot="0">
            <a:off x="13402659" y="7206447"/>
            <a:ext cx="1076891" cy="1076891"/>
            <a:chOff x="0" y="0"/>
            <a:chExt cx="1435855" cy="1435855"/>
          </a:xfrm>
        </p:grpSpPr>
        <p:grpSp>
          <p:nvGrpSpPr>
            <p:cNvPr name="Group 21" id="21"/>
            <p:cNvGrpSpPr/>
            <p:nvPr/>
          </p:nvGrpSpPr>
          <p:grpSpPr>
            <a:xfrm rot="0">
              <a:off x="0" y="0"/>
              <a:ext cx="1435855" cy="1435855"/>
              <a:chOff x="0" y="0"/>
              <a:chExt cx="812800" cy="812800"/>
            </a:xfrm>
          </p:grpSpPr>
          <p:sp>
            <p:nvSpPr>
              <p:cNvPr name="Freeform 22" id="2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A71F6"/>
              </a:solidFill>
            </p:spPr>
          </p:sp>
          <p:sp>
            <p:nvSpPr>
              <p:cNvPr name="TextBox 23" id="23"/>
              <p:cNvSpPr txBox="true"/>
              <p:nvPr/>
            </p:nvSpPr>
            <p:spPr>
              <a:xfrm>
                <a:off x="76200" y="38100"/>
                <a:ext cx="660400" cy="698500"/>
              </a:xfrm>
              <a:prstGeom prst="rect">
                <a:avLst/>
              </a:prstGeom>
            </p:spPr>
            <p:txBody>
              <a:bodyPr anchor="ctr" rtlCol="false" tIns="50800" lIns="50800" bIns="50800" rIns="50800"/>
              <a:lstStyle/>
              <a:p>
                <a:pPr algn="ctr">
                  <a:lnSpc>
                    <a:spcPts val="2659"/>
                  </a:lnSpc>
                  <a:spcBef>
                    <a:spcPct val="0"/>
                  </a:spcBef>
                </a:pPr>
              </a:p>
            </p:txBody>
          </p:sp>
        </p:grpSp>
        <p:sp>
          <p:nvSpPr>
            <p:cNvPr name="TextBox 24" id="24"/>
            <p:cNvSpPr txBox="true"/>
            <p:nvPr/>
          </p:nvSpPr>
          <p:spPr>
            <a:xfrm rot="0">
              <a:off x="324733" y="29832"/>
              <a:ext cx="786389" cy="1261891"/>
            </a:xfrm>
            <a:prstGeom prst="rect">
              <a:avLst/>
            </a:prstGeom>
          </p:spPr>
          <p:txBody>
            <a:bodyPr anchor="t" rtlCol="false" tIns="0" lIns="0" bIns="0" rIns="0">
              <a:spAutoFit/>
            </a:bodyPr>
            <a:lstStyle/>
            <a:p>
              <a:pPr algn="ctr">
                <a:lnSpc>
                  <a:spcPts val="7948"/>
                </a:lnSpc>
              </a:pPr>
              <a:r>
                <a:rPr lang="en-US" sz="5677">
                  <a:solidFill>
                    <a:srgbClr val="FFFFFF"/>
                  </a:solidFill>
                  <a:latin typeface="Dekko"/>
                </a:rPr>
                <a:t>8</a:t>
              </a:r>
            </a:p>
          </p:txBody>
        </p:sp>
      </p:grpSp>
      <p:sp>
        <p:nvSpPr>
          <p:cNvPr name="TextBox 25" id="25"/>
          <p:cNvSpPr txBox="true"/>
          <p:nvPr/>
        </p:nvSpPr>
        <p:spPr>
          <a:xfrm rot="0">
            <a:off x="9357265" y="8359538"/>
            <a:ext cx="8628071" cy="1569750"/>
          </a:xfrm>
          <a:prstGeom prst="rect">
            <a:avLst/>
          </a:prstGeom>
        </p:spPr>
        <p:txBody>
          <a:bodyPr anchor="t" rtlCol="false" tIns="0" lIns="0" bIns="0" rIns="0">
            <a:spAutoFit/>
          </a:bodyPr>
          <a:lstStyle/>
          <a:p>
            <a:pPr algn="ctr">
              <a:lnSpc>
                <a:spcPts val="4051"/>
              </a:lnSpc>
            </a:pPr>
            <a:r>
              <a:rPr lang="en-US" sz="4051">
                <a:solidFill>
                  <a:srgbClr val="15110F"/>
                </a:solidFill>
                <a:latin typeface="Dekko"/>
              </a:rPr>
              <a:t>Pendaftar hanya dapat melakukan hapus pendaftaran dan ubah pilihan masing-masing maksimal 2 kali</a:t>
            </a:r>
          </a:p>
        </p:txBody>
      </p:sp>
      <p:sp>
        <p:nvSpPr>
          <p:cNvPr name="TextBox 26" id="26"/>
          <p:cNvSpPr txBox="true"/>
          <p:nvPr/>
        </p:nvSpPr>
        <p:spPr>
          <a:xfrm rot="0">
            <a:off x="9213595" y="1353132"/>
            <a:ext cx="8628071" cy="1089054"/>
          </a:xfrm>
          <a:prstGeom prst="rect">
            <a:avLst/>
          </a:prstGeom>
        </p:spPr>
        <p:txBody>
          <a:bodyPr anchor="t" rtlCol="false" tIns="0" lIns="0" bIns="0" rIns="0">
            <a:spAutoFit/>
          </a:bodyPr>
          <a:lstStyle/>
          <a:p>
            <a:pPr algn="ctr">
              <a:lnSpc>
                <a:spcPts val="4251"/>
              </a:lnSpc>
            </a:pPr>
            <a:r>
              <a:rPr lang="en-US" sz="4251">
                <a:solidFill>
                  <a:srgbClr val="15110F"/>
                </a:solidFill>
                <a:latin typeface="Dekko"/>
              </a:rPr>
              <a:t>Pendaftar mencetak formulir bukti pendaftaran</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FEBF00"/>
        </a:solidFill>
      </p:bgPr>
    </p:bg>
    <p:spTree>
      <p:nvGrpSpPr>
        <p:cNvPr id="1" name=""/>
        <p:cNvGrpSpPr/>
        <p:nvPr/>
      </p:nvGrpSpPr>
      <p:grpSpPr>
        <a:xfrm>
          <a:off x="0" y="0"/>
          <a:ext cx="0" cy="0"/>
          <a:chOff x="0" y="0"/>
          <a:chExt cx="0" cy="0"/>
        </a:xfrm>
      </p:grpSpPr>
      <p:sp>
        <p:nvSpPr>
          <p:cNvPr name="Freeform 2" id="2"/>
          <p:cNvSpPr/>
          <p:nvPr/>
        </p:nvSpPr>
        <p:spPr>
          <a:xfrm flipH="false" flipV="false" rot="0">
            <a:off x="6024890" y="-2800486"/>
            <a:ext cx="12663927" cy="17200580"/>
          </a:xfrm>
          <a:custGeom>
            <a:avLst/>
            <a:gdLst/>
            <a:ahLst/>
            <a:cxnLst/>
            <a:rect r="r" b="b" t="t" l="l"/>
            <a:pathLst>
              <a:path h="17200580" w="12663927">
                <a:moveTo>
                  <a:pt x="0" y="0"/>
                </a:moveTo>
                <a:lnTo>
                  <a:pt x="12663926" y="0"/>
                </a:lnTo>
                <a:lnTo>
                  <a:pt x="12663926" y="17200579"/>
                </a:lnTo>
                <a:lnTo>
                  <a:pt x="0" y="1720057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276117">
            <a:off x="713611" y="4299452"/>
            <a:ext cx="4958848" cy="9917697"/>
          </a:xfrm>
          <a:custGeom>
            <a:avLst/>
            <a:gdLst/>
            <a:ahLst/>
            <a:cxnLst/>
            <a:rect r="r" b="b" t="t" l="l"/>
            <a:pathLst>
              <a:path h="9917697" w="4958848">
                <a:moveTo>
                  <a:pt x="0" y="0"/>
                </a:moveTo>
                <a:lnTo>
                  <a:pt x="4958849" y="0"/>
                </a:lnTo>
                <a:lnTo>
                  <a:pt x="4958849" y="9917696"/>
                </a:lnTo>
                <a:lnTo>
                  <a:pt x="0" y="991769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4361007" y="4853172"/>
            <a:ext cx="1348860" cy="1348860"/>
            <a:chOff x="0" y="0"/>
            <a:chExt cx="1798480" cy="1798480"/>
          </a:xfrm>
        </p:grpSpPr>
        <p:grpSp>
          <p:nvGrpSpPr>
            <p:cNvPr name="Group 5" id="5"/>
            <p:cNvGrpSpPr/>
            <p:nvPr/>
          </p:nvGrpSpPr>
          <p:grpSpPr>
            <a:xfrm rot="0">
              <a:off x="0" y="0"/>
              <a:ext cx="1798480" cy="1798480"/>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D8896"/>
              </a:solidFill>
            </p:spPr>
          </p:sp>
          <p:sp>
            <p:nvSpPr>
              <p:cNvPr name="TextBox 7" id="7"/>
              <p:cNvSpPr txBox="true"/>
              <p:nvPr/>
            </p:nvSpPr>
            <p:spPr>
              <a:xfrm>
                <a:off x="76200" y="38100"/>
                <a:ext cx="660400" cy="698500"/>
              </a:xfrm>
              <a:prstGeom prst="rect">
                <a:avLst/>
              </a:prstGeom>
            </p:spPr>
            <p:txBody>
              <a:bodyPr anchor="ctr" rtlCol="false" tIns="50800" lIns="50800" bIns="50800" rIns="50800"/>
              <a:lstStyle/>
              <a:p>
                <a:pPr algn="ctr">
                  <a:lnSpc>
                    <a:spcPts val="2660"/>
                  </a:lnSpc>
                </a:pPr>
              </a:p>
            </p:txBody>
          </p:sp>
        </p:grpSp>
        <p:sp>
          <p:nvSpPr>
            <p:cNvPr name="Freeform 8" id="8"/>
            <p:cNvSpPr/>
            <p:nvPr/>
          </p:nvSpPr>
          <p:spPr>
            <a:xfrm flipH="false" flipV="false" rot="-573097">
              <a:off x="397952" y="499121"/>
              <a:ext cx="1002577" cy="800239"/>
            </a:xfrm>
            <a:custGeom>
              <a:avLst/>
              <a:gdLst/>
              <a:ahLst/>
              <a:cxnLst/>
              <a:rect r="r" b="b" t="t" l="l"/>
              <a:pathLst>
                <a:path h="800239" w="1002577">
                  <a:moveTo>
                    <a:pt x="0" y="0"/>
                  </a:moveTo>
                  <a:lnTo>
                    <a:pt x="1002577" y="0"/>
                  </a:lnTo>
                  <a:lnTo>
                    <a:pt x="1002577" y="800238"/>
                  </a:lnTo>
                  <a:lnTo>
                    <a:pt x="0" y="80023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grpSp>
        <p:nvGrpSpPr>
          <p:cNvPr name="Group 9" id="9"/>
          <p:cNvGrpSpPr/>
          <p:nvPr/>
        </p:nvGrpSpPr>
        <p:grpSpPr>
          <a:xfrm rot="0">
            <a:off x="323741" y="6129687"/>
            <a:ext cx="1240617" cy="1240617"/>
            <a:chOff x="0" y="0"/>
            <a:chExt cx="1654156" cy="1654156"/>
          </a:xfrm>
        </p:grpSpPr>
        <p:grpSp>
          <p:nvGrpSpPr>
            <p:cNvPr name="Group 10" id="10"/>
            <p:cNvGrpSpPr/>
            <p:nvPr/>
          </p:nvGrpSpPr>
          <p:grpSpPr>
            <a:xfrm rot="0">
              <a:off x="0" y="0"/>
              <a:ext cx="1654156" cy="1654156"/>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BCFFB"/>
              </a:solidFill>
            </p:spPr>
          </p:sp>
          <p:sp>
            <p:nvSpPr>
              <p:cNvPr name="TextBox 12" id="12"/>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sp>
          <p:nvSpPr>
            <p:cNvPr name="Freeform 13" id="13"/>
            <p:cNvSpPr/>
            <p:nvPr/>
          </p:nvSpPr>
          <p:spPr>
            <a:xfrm flipH="false" flipV="false" rot="0">
              <a:off x="284540" y="359611"/>
              <a:ext cx="1083467" cy="882533"/>
            </a:xfrm>
            <a:custGeom>
              <a:avLst/>
              <a:gdLst/>
              <a:ahLst/>
              <a:cxnLst/>
              <a:rect r="r" b="b" t="t" l="l"/>
              <a:pathLst>
                <a:path h="882533" w="1083467">
                  <a:moveTo>
                    <a:pt x="0" y="0"/>
                  </a:moveTo>
                  <a:lnTo>
                    <a:pt x="1083466" y="0"/>
                  </a:lnTo>
                  <a:lnTo>
                    <a:pt x="1083466" y="882532"/>
                  </a:lnTo>
                  <a:lnTo>
                    <a:pt x="0" y="88253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sp>
        <p:nvSpPr>
          <p:cNvPr name="Freeform 14" id="14"/>
          <p:cNvSpPr/>
          <p:nvPr/>
        </p:nvSpPr>
        <p:spPr>
          <a:xfrm flipH="false" flipV="false" rot="0">
            <a:off x="8299638" y="2281805"/>
            <a:ext cx="844362" cy="757815"/>
          </a:xfrm>
          <a:custGeom>
            <a:avLst/>
            <a:gdLst/>
            <a:ahLst/>
            <a:cxnLst/>
            <a:rect r="r" b="b" t="t" l="l"/>
            <a:pathLst>
              <a:path h="757815" w="844362">
                <a:moveTo>
                  <a:pt x="0" y="0"/>
                </a:moveTo>
                <a:lnTo>
                  <a:pt x="844362" y="0"/>
                </a:lnTo>
                <a:lnTo>
                  <a:pt x="844362" y="757814"/>
                </a:lnTo>
                <a:lnTo>
                  <a:pt x="0" y="75781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5" id="15"/>
          <p:cNvSpPr txBox="true"/>
          <p:nvPr/>
        </p:nvSpPr>
        <p:spPr>
          <a:xfrm rot="0">
            <a:off x="323741" y="421645"/>
            <a:ext cx="5738589" cy="3844145"/>
          </a:xfrm>
          <a:prstGeom prst="rect">
            <a:avLst/>
          </a:prstGeom>
        </p:spPr>
        <p:txBody>
          <a:bodyPr anchor="t" rtlCol="false" tIns="0" lIns="0" bIns="0" rIns="0">
            <a:spAutoFit/>
          </a:bodyPr>
          <a:lstStyle/>
          <a:p>
            <a:pPr algn="ctr">
              <a:lnSpc>
                <a:spcPts val="7491"/>
              </a:lnSpc>
            </a:pPr>
            <a:r>
              <a:rPr lang="en-US" sz="7491">
                <a:solidFill>
                  <a:srgbClr val="472900"/>
                </a:solidFill>
                <a:latin typeface="Bobby Jones"/>
              </a:rPr>
              <a:t>BERKAS YANG DISIAPKAN UNTUK DIUNGGAH</a:t>
            </a:r>
          </a:p>
        </p:txBody>
      </p:sp>
      <p:sp>
        <p:nvSpPr>
          <p:cNvPr name="TextBox 16" id="16"/>
          <p:cNvSpPr txBox="true"/>
          <p:nvPr/>
        </p:nvSpPr>
        <p:spPr>
          <a:xfrm rot="0">
            <a:off x="9437794" y="393070"/>
            <a:ext cx="8689803" cy="1971675"/>
          </a:xfrm>
          <a:prstGeom prst="rect">
            <a:avLst/>
          </a:prstGeom>
        </p:spPr>
        <p:txBody>
          <a:bodyPr anchor="t" rtlCol="false" tIns="0" lIns="0" bIns="0" rIns="0">
            <a:spAutoFit/>
          </a:bodyPr>
          <a:lstStyle/>
          <a:p>
            <a:pPr algn="l">
              <a:lnSpc>
                <a:spcPts val="4800"/>
              </a:lnSpc>
            </a:pPr>
            <a:r>
              <a:rPr lang="en-US" sz="4800">
                <a:solidFill>
                  <a:srgbClr val="472900"/>
                </a:solidFill>
                <a:latin typeface="Dekko"/>
              </a:rPr>
              <a:t>scan bukti cetak pendaftaran online;</a:t>
            </a:r>
          </a:p>
          <a:p>
            <a:pPr algn="ctr">
              <a:lnSpc>
                <a:spcPts val="6719"/>
              </a:lnSpc>
            </a:pPr>
          </a:p>
        </p:txBody>
      </p:sp>
      <p:sp>
        <p:nvSpPr>
          <p:cNvPr name="TextBox 17" id="17"/>
          <p:cNvSpPr txBox="true"/>
          <p:nvPr/>
        </p:nvSpPr>
        <p:spPr>
          <a:xfrm rot="0">
            <a:off x="9437794" y="1998147"/>
            <a:ext cx="8102215" cy="3074670"/>
          </a:xfrm>
          <a:prstGeom prst="rect">
            <a:avLst/>
          </a:prstGeom>
        </p:spPr>
        <p:txBody>
          <a:bodyPr anchor="t" rtlCol="false" tIns="0" lIns="0" bIns="0" rIns="0">
            <a:spAutoFit/>
          </a:bodyPr>
          <a:lstStyle/>
          <a:p>
            <a:pPr algn="l">
              <a:lnSpc>
                <a:spcPts val="4800"/>
              </a:lnSpc>
            </a:pPr>
            <a:r>
              <a:rPr lang="en-US" sz="4800">
                <a:solidFill>
                  <a:srgbClr val="472900"/>
                </a:solidFill>
                <a:latin typeface="Dekko"/>
              </a:rPr>
              <a:t>scan surat Pernyataan Tanggungjawab Mutlak bermaterai yangditandatangani oleh orangtua/wali (diunduh dari laman PPDB)</a:t>
            </a:r>
          </a:p>
        </p:txBody>
      </p:sp>
      <p:sp>
        <p:nvSpPr>
          <p:cNvPr name="TextBox 18" id="18"/>
          <p:cNvSpPr txBox="true"/>
          <p:nvPr/>
        </p:nvSpPr>
        <p:spPr>
          <a:xfrm rot="0">
            <a:off x="9437794" y="6723694"/>
            <a:ext cx="8102215" cy="1245870"/>
          </a:xfrm>
          <a:prstGeom prst="rect">
            <a:avLst/>
          </a:prstGeom>
        </p:spPr>
        <p:txBody>
          <a:bodyPr anchor="t" rtlCol="false" tIns="0" lIns="0" bIns="0" rIns="0">
            <a:spAutoFit/>
          </a:bodyPr>
          <a:lstStyle/>
          <a:p>
            <a:pPr algn="l">
              <a:lnSpc>
                <a:spcPts val="4800"/>
              </a:lnSpc>
            </a:pPr>
            <a:r>
              <a:rPr lang="en-US" sz="4800">
                <a:solidFill>
                  <a:srgbClr val="472900"/>
                </a:solidFill>
                <a:latin typeface="Dekko"/>
              </a:rPr>
              <a:t>scan pas foto 3x4;</a:t>
            </a:r>
          </a:p>
          <a:p>
            <a:pPr algn="l">
              <a:lnSpc>
                <a:spcPts val="4800"/>
              </a:lnSpc>
            </a:pPr>
          </a:p>
        </p:txBody>
      </p:sp>
      <p:sp>
        <p:nvSpPr>
          <p:cNvPr name="TextBox 19" id="19"/>
          <p:cNvSpPr txBox="true"/>
          <p:nvPr/>
        </p:nvSpPr>
        <p:spPr>
          <a:xfrm rot="0">
            <a:off x="9437794" y="8055289"/>
            <a:ext cx="8102215" cy="1702368"/>
          </a:xfrm>
          <a:prstGeom prst="rect">
            <a:avLst/>
          </a:prstGeom>
        </p:spPr>
        <p:txBody>
          <a:bodyPr anchor="t" rtlCol="false" tIns="0" lIns="0" bIns="0" rIns="0">
            <a:spAutoFit/>
          </a:bodyPr>
          <a:lstStyle/>
          <a:p>
            <a:pPr algn="l">
              <a:lnSpc>
                <a:spcPts val="4547"/>
              </a:lnSpc>
            </a:pPr>
            <a:r>
              <a:rPr lang="en-US" sz="4547">
                <a:solidFill>
                  <a:srgbClr val="472900"/>
                </a:solidFill>
                <a:latin typeface="Dekko"/>
              </a:rPr>
              <a:t>scan Akta Kelahiran atau surat keterangan lahir;</a:t>
            </a:r>
          </a:p>
          <a:p>
            <a:pPr algn="l">
              <a:lnSpc>
                <a:spcPts val="4247"/>
              </a:lnSpc>
            </a:pPr>
          </a:p>
        </p:txBody>
      </p:sp>
      <p:sp>
        <p:nvSpPr>
          <p:cNvPr name="Freeform 20" id="20"/>
          <p:cNvSpPr/>
          <p:nvPr/>
        </p:nvSpPr>
        <p:spPr>
          <a:xfrm flipH="false" flipV="false" rot="0">
            <a:off x="8299638" y="5371873"/>
            <a:ext cx="844362" cy="757815"/>
          </a:xfrm>
          <a:custGeom>
            <a:avLst/>
            <a:gdLst/>
            <a:ahLst/>
            <a:cxnLst/>
            <a:rect r="r" b="b" t="t" l="l"/>
            <a:pathLst>
              <a:path h="757815" w="844362">
                <a:moveTo>
                  <a:pt x="0" y="0"/>
                </a:moveTo>
                <a:lnTo>
                  <a:pt x="844362" y="0"/>
                </a:lnTo>
                <a:lnTo>
                  <a:pt x="844362" y="757814"/>
                </a:lnTo>
                <a:lnTo>
                  <a:pt x="0" y="75781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21" id="21"/>
          <p:cNvSpPr/>
          <p:nvPr/>
        </p:nvSpPr>
        <p:spPr>
          <a:xfrm flipH="false" flipV="false" rot="0">
            <a:off x="8299638" y="8105796"/>
            <a:ext cx="844362" cy="757815"/>
          </a:xfrm>
          <a:custGeom>
            <a:avLst/>
            <a:gdLst/>
            <a:ahLst/>
            <a:cxnLst/>
            <a:rect r="r" b="b" t="t" l="l"/>
            <a:pathLst>
              <a:path h="757815" w="844362">
                <a:moveTo>
                  <a:pt x="0" y="0"/>
                </a:moveTo>
                <a:lnTo>
                  <a:pt x="844362" y="0"/>
                </a:lnTo>
                <a:lnTo>
                  <a:pt x="844362" y="757815"/>
                </a:lnTo>
                <a:lnTo>
                  <a:pt x="0" y="75781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22" id="22"/>
          <p:cNvSpPr/>
          <p:nvPr/>
        </p:nvSpPr>
        <p:spPr>
          <a:xfrm flipH="false" flipV="false" rot="0">
            <a:off x="8299638" y="528945"/>
            <a:ext cx="844362" cy="757815"/>
          </a:xfrm>
          <a:custGeom>
            <a:avLst/>
            <a:gdLst/>
            <a:ahLst/>
            <a:cxnLst/>
            <a:rect r="r" b="b" t="t" l="l"/>
            <a:pathLst>
              <a:path h="757815" w="844362">
                <a:moveTo>
                  <a:pt x="0" y="0"/>
                </a:moveTo>
                <a:lnTo>
                  <a:pt x="844362" y="0"/>
                </a:lnTo>
                <a:lnTo>
                  <a:pt x="844362" y="757815"/>
                </a:lnTo>
                <a:lnTo>
                  <a:pt x="0" y="75781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23" id="23"/>
          <p:cNvSpPr txBox="true"/>
          <p:nvPr/>
        </p:nvSpPr>
        <p:spPr>
          <a:xfrm rot="0">
            <a:off x="9437794" y="5238750"/>
            <a:ext cx="8689803" cy="1971675"/>
          </a:xfrm>
          <a:prstGeom prst="rect">
            <a:avLst/>
          </a:prstGeom>
        </p:spPr>
        <p:txBody>
          <a:bodyPr anchor="t" rtlCol="false" tIns="0" lIns="0" bIns="0" rIns="0">
            <a:spAutoFit/>
          </a:bodyPr>
          <a:lstStyle/>
          <a:p>
            <a:pPr algn="l">
              <a:lnSpc>
                <a:spcPts val="4800"/>
              </a:lnSpc>
            </a:pPr>
            <a:r>
              <a:rPr lang="en-US" sz="4800">
                <a:solidFill>
                  <a:srgbClr val="472900"/>
                </a:solidFill>
                <a:latin typeface="Dekko"/>
              </a:rPr>
              <a:t>scan ijazah atau dokumen kelulusan;</a:t>
            </a:r>
          </a:p>
          <a:p>
            <a:pPr algn="ctr">
              <a:lnSpc>
                <a:spcPts val="6719"/>
              </a:lnSpc>
            </a:pPr>
          </a:p>
        </p:txBody>
      </p:sp>
      <p:sp>
        <p:nvSpPr>
          <p:cNvPr name="Freeform 24" id="24"/>
          <p:cNvSpPr/>
          <p:nvPr/>
        </p:nvSpPr>
        <p:spPr>
          <a:xfrm flipH="false" flipV="false" rot="0">
            <a:off x="8299638" y="6749996"/>
            <a:ext cx="844362" cy="757815"/>
          </a:xfrm>
          <a:custGeom>
            <a:avLst/>
            <a:gdLst/>
            <a:ahLst/>
            <a:cxnLst/>
            <a:rect r="r" b="b" t="t" l="l"/>
            <a:pathLst>
              <a:path h="757815" w="844362">
                <a:moveTo>
                  <a:pt x="0" y="0"/>
                </a:moveTo>
                <a:lnTo>
                  <a:pt x="844362" y="0"/>
                </a:lnTo>
                <a:lnTo>
                  <a:pt x="844362" y="757815"/>
                </a:lnTo>
                <a:lnTo>
                  <a:pt x="0" y="75781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6FD340"/>
        </a:solidFill>
      </p:bgPr>
    </p:bg>
    <p:spTree>
      <p:nvGrpSpPr>
        <p:cNvPr id="1" name=""/>
        <p:cNvGrpSpPr/>
        <p:nvPr/>
      </p:nvGrpSpPr>
      <p:grpSpPr>
        <a:xfrm>
          <a:off x="0" y="0"/>
          <a:ext cx="0" cy="0"/>
          <a:chOff x="0" y="0"/>
          <a:chExt cx="0" cy="0"/>
        </a:xfrm>
      </p:grpSpPr>
      <p:sp>
        <p:nvSpPr>
          <p:cNvPr name="Freeform 2" id="2"/>
          <p:cNvSpPr/>
          <p:nvPr/>
        </p:nvSpPr>
        <p:spPr>
          <a:xfrm flipH="false" flipV="false" rot="0">
            <a:off x="5864487" y="-2800486"/>
            <a:ext cx="13979085" cy="18986873"/>
          </a:xfrm>
          <a:custGeom>
            <a:avLst/>
            <a:gdLst/>
            <a:ahLst/>
            <a:cxnLst/>
            <a:rect r="r" b="b" t="t" l="l"/>
            <a:pathLst>
              <a:path h="18986873" w="13979085">
                <a:moveTo>
                  <a:pt x="0" y="0"/>
                </a:moveTo>
                <a:lnTo>
                  <a:pt x="13979085" y="0"/>
                </a:lnTo>
                <a:lnTo>
                  <a:pt x="13979085" y="18986873"/>
                </a:lnTo>
                <a:lnTo>
                  <a:pt x="0" y="1898687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276117">
            <a:off x="713611" y="4299452"/>
            <a:ext cx="4958848" cy="9917697"/>
          </a:xfrm>
          <a:custGeom>
            <a:avLst/>
            <a:gdLst/>
            <a:ahLst/>
            <a:cxnLst/>
            <a:rect r="r" b="b" t="t" l="l"/>
            <a:pathLst>
              <a:path h="9917697" w="4958848">
                <a:moveTo>
                  <a:pt x="0" y="0"/>
                </a:moveTo>
                <a:lnTo>
                  <a:pt x="4958849" y="0"/>
                </a:lnTo>
                <a:lnTo>
                  <a:pt x="4958849" y="9917696"/>
                </a:lnTo>
                <a:lnTo>
                  <a:pt x="0" y="991769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4361007" y="4853172"/>
            <a:ext cx="1348860" cy="1348860"/>
            <a:chOff x="0" y="0"/>
            <a:chExt cx="1798480" cy="1798480"/>
          </a:xfrm>
        </p:grpSpPr>
        <p:grpSp>
          <p:nvGrpSpPr>
            <p:cNvPr name="Group 5" id="5"/>
            <p:cNvGrpSpPr/>
            <p:nvPr/>
          </p:nvGrpSpPr>
          <p:grpSpPr>
            <a:xfrm rot="0">
              <a:off x="0" y="0"/>
              <a:ext cx="1798480" cy="1798480"/>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D8896"/>
              </a:solidFill>
            </p:spPr>
          </p:sp>
          <p:sp>
            <p:nvSpPr>
              <p:cNvPr name="TextBox 7" id="7"/>
              <p:cNvSpPr txBox="true"/>
              <p:nvPr/>
            </p:nvSpPr>
            <p:spPr>
              <a:xfrm>
                <a:off x="76200" y="38100"/>
                <a:ext cx="660400" cy="698500"/>
              </a:xfrm>
              <a:prstGeom prst="rect">
                <a:avLst/>
              </a:prstGeom>
            </p:spPr>
            <p:txBody>
              <a:bodyPr anchor="ctr" rtlCol="false" tIns="50800" lIns="50800" bIns="50800" rIns="50800"/>
              <a:lstStyle/>
              <a:p>
                <a:pPr algn="ctr">
                  <a:lnSpc>
                    <a:spcPts val="2660"/>
                  </a:lnSpc>
                </a:pPr>
              </a:p>
            </p:txBody>
          </p:sp>
        </p:grpSp>
        <p:sp>
          <p:nvSpPr>
            <p:cNvPr name="Freeform 8" id="8"/>
            <p:cNvSpPr/>
            <p:nvPr/>
          </p:nvSpPr>
          <p:spPr>
            <a:xfrm flipH="false" flipV="false" rot="-573097">
              <a:off x="397952" y="499121"/>
              <a:ext cx="1002577" cy="800239"/>
            </a:xfrm>
            <a:custGeom>
              <a:avLst/>
              <a:gdLst/>
              <a:ahLst/>
              <a:cxnLst/>
              <a:rect r="r" b="b" t="t" l="l"/>
              <a:pathLst>
                <a:path h="800239" w="1002577">
                  <a:moveTo>
                    <a:pt x="0" y="0"/>
                  </a:moveTo>
                  <a:lnTo>
                    <a:pt x="1002577" y="0"/>
                  </a:lnTo>
                  <a:lnTo>
                    <a:pt x="1002577" y="800238"/>
                  </a:lnTo>
                  <a:lnTo>
                    <a:pt x="0" y="80023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grpSp>
        <p:nvGrpSpPr>
          <p:cNvPr name="Group 9" id="9"/>
          <p:cNvGrpSpPr/>
          <p:nvPr/>
        </p:nvGrpSpPr>
        <p:grpSpPr>
          <a:xfrm rot="0">
            <a:off x="323741" y="6129687"/>
            <a:ext cx="1240617" cy="1240617"/>
            <a:chOff x="0" y="0"/>
            <a:chExt cx="1654156" cy="1654156"/>
          </a:xfrm>
        </p:grpSpPr>
        <p:grpSp>
          <p:nvGrpSpPr>
            <p:cNvPr name="Group 10" id="10"/>
            <p:cNvGrpSpPr/>
            <p:nvPr/>
          </p:nvGrpSpPr>
          <p:grpSpPr>
            <a:xfrm rot="0">
              <a:off x="0" y="0"/>
              <a:ext cx="1654156" cy="1654156"/>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BCFFB"/>
              </a:solidFill>
            </p:spPr>
          </p:sp>
          <p:sp>
            <p:nvSpPr>
              <p:cNvPr name="TextBox 12" id="12"/>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sp>
          <p:nvSpPr>
            <p:cNvPr name="Freeform 13" id="13"/>
            <p:cNvSpPr/>
            <p:nvPr/>
          </p:nvSpPr>
          <p:spPr>
            <a:xfrm flipH="false" flipV="false" rot="0">
              <a:off x="284540" y="359611"/>
              <a:ext cx="1083467" cy="882533"/>
            </a:xfrm>
            <a:custGeom>
              <a:avLst/>
              <a:gdLst/>
              <a:ahLst/>
              <a:cxnLst/>
              <a:rect r="r" b="b" t="t" l="l"/>
              <a:pathLst>
                <a:path h="882533" w="1083467">
                  <a:moveTo>
                    <a:pt x="0" y="0"/>
                  </a:moveTo>
                  <a:lnTo>
                    <a:pt x="1083466" y="0"/>
                  </a:lnTo>
                  <a:lnTo>
                    <a:pt x="1083466" y="882532"/>
                  </a:lnTo>
                  <a:lnTo>
                    <a:pt x="0" y="88253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sp>
        <p:nvSpPr>
          <p:cNvPr name="Freeform 14" id="14"/>
          <p:cNvSpPr/>
          <p:nvPr/>
        </p:nvSpPr>
        <p:spPr>
          <a:xfrm flipH="false" flipV="false" rot="0">
            <a:off x="7877457" y="3241160"/>
            <a:ext cx="844362" cy="757815"/>
          </a:xfrm>
          <a:custGeom>
            <a:avLst/>
            <a:gdLst/>
            <a:ahLst/>
            <a:cxnLst/>
            <a:rect r="r" b="b" t="t" l="l"/>
            <a:pathLst>
              <a:path h="757815" w="844362">
                <a:moveTo>
                  <a:pt x="0" y="0"/>
                </a:moveTo>
                <a:lnTo>
                  <a:pt x="844362" y="0"/>
                </a:lnTo>
                <a:lnTo>
                  <a:pt x="844362" y="757815"/>
                </a:lnTo>
                <a:lnTo>
                  <a:pt x="0" y="75781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5" id="15"/>
          <p:cNvSpPr txBox="true"/>
          <p:nvPr/>
        </p:nvSpPr>
        <p:spPr>
          <a:xfrm rot="0">
            <a:off x="2073" y="421645"/>
            <a:ext cx="5738589" cy="3844145"/>
          </a:xfrm>
          <a:prstGeom prst="rect">
            <a:avLst/>
          </a:prstGeom>
        </p:spPr>
        <p:txBody>
          <a:bodyPr anchor="t" rtlCol="false" tIns="0" lIns="0" bIns="0" rIns="0">
            <a:spAutoFit/>
          </a:bodyPr>
          <a:lstStyle/>
          <a:p>
            <a:pPr algn="ctr">
              <a:lnSpc>
                <a:spcPts val="7491"/>
              </a:lnSpc>
            </a:pPr>
            <a:r>
              <a:rPr lang="en-US" sz="7491">
                <a:solidFill>
                  <a:srgbClr val="472900"/>
                </a:solidFill>
                <a:latin typeface="Bobby Jones"/>
              </a:rPr>
              <a:t>BERKAS YANG DISIAPKAN UNTUK DIUNGGAH</a:t>
            </a:r>
          </a:p>
        </p:txBody>
      </p:sp>
      <p:sp>
        <p:nvSpPr>
          <p:cNvPr name="TextBox 16" id="16"/>
          <p:cNvSpPr txBox="true"/>
          <p:nvPr/>
        </p:nvSpPr>
        <p:spPr>
          <a:xfrm rot="0">
            <a:off x="8926926" y="3134869"/>
            <a:ext cx="9117715" cy="1855470"/>
          </a:xfrm>
          <a:prstGeom prst="rect">
            <a:avLst/>
          </a:prstGeom>
        </p:spPr>
        <p:txBody>
          <a:bodyPr anchor="t" rtlCol="false" tIns="0" lIns="0" bIns="0" rIns="0">
            <a:spAutoFit/>
          </a:bodyPr>
          <a:lstStyle/>
          <a:p>
            <a:pPr algn="l">
              <a:lnSpc>
                <a:spcPts val="4800"/>
              </a:lnSpc>
            </a:pPr>
            <a:r>
              <a:rPr lang="en-US" sz="4800">
                <a:solidFill>
                  <a:srgbClr val="472900"/>
                </a:solidFill>
                <a:latin typeface="Dekko"/>
              </a:rPr>
              <a:t>bukti keikutsertaan dalam program penanganan keluarga tidak mampu (untuk jalur afirmasi);</a:t>
            </a:r>
          </a:p>
        </p:txBody>
      </p:sp>
      <p:sp>
        <p:nvSpPr>
          <p:cNvPr name="TextBox 17" id="17"/>
          <p:cNvSpPr txBox="true"/>
          <p:nvPr/>
        </p:nvSpPr>
        <p:spPr>
          <a:xfrm rot="0">
            <a:off x="8926926" y="5508040"/>
            <a:ext cx="9437794" cy="2465070"/>
          </a:xfrm>
          <a:prstGeom prst="rect">
            <a:avLst/>
          </a:prstGeom>
        </p:spPr>
        <p:txBody>
          <a:bodyPr anchor="t" rtlCol="false" tIns="0" lIns="0" bIns="0" rIns="0">
            <a:spAutoFit/>
          </a:bodyPr>
          <a:lstStyle/>
          <a:p>
            <a:pPr algn="l">
              <a:lnSpc>
                <a:spcPts val="4800"/>
              </a:lnSpc>
            </a:pPr>
            <a:r>
              <a:rPr lang="en-US" sz="4800">
                <a:solidFill>
                  <a:srgbClr val="472900"/>
                </a:solidFill>
                <a:latin typeface="Dekko"/>
              </a:rPr>
              <a:t>scan surat keterangan penyandang disabilitas/berkebutuhan khusus (untuk jalur afirmasi);</a:t>
            </a:r>
          </a:p>
          <a:p>
            <a:pPr algn="l">
              <a:lnSpc>
                <a:spcPts val="4800"/>
              </a:lnSpc>
            </a:pPr>
          </a:p>
        </p:txBody>
      </p:sp>
      <p:sp>
        <p:nvSpPr>
          <p:cNvPr name="TextBox 18" id="18"/>
          <p:cNvSpPr txBox="true"/>
          <p:nvPr/>
        </p:nvSpPr>
        <p:spPr>
          <a:xfrm rot="0">
            <a:off x="8926926" y="7768590"/>
            <a:ext cx="9117715" cy="3074670"/>
          </a:xfrm>
          <a:prstGeom prst="rect">
            <a:avLst/>
          </a:prstGeom>
        </p:spPr>
        <p:txBody>
          <a:bodyPr anchor="t" rtlCol="false" tIns="0" lIns="0" bIns="0" rIns="0">
            <a:spAutoFit/>
          </a:bodyPr>
          <a:lstStyle/>
          <a:p>
            <a:pPr algn="l">
              <a:lnSpc>
                <a:spcPts val="4800"/>
              </a:lnSpc>
            </a:pPr>
            <a:r>
              <a:rPr lang="en-US" sz="4800">
                <a:solidFill>
                  <a:srgbClr val="472900"/>
                </a:solidFill>
                <a:latin typeface="Dekko"/>
              </a:rPr>
              <a:t>scan surat pindah tugas orangtua  (untuk Jalur Perpindahan Tugas Orang tua/Wali);</a:t>
            </a:r>
          </a:p>
          <a:p>
            <a:pPr algn="l">
              <a:lnSpc>
                <a:spcPts val="4800"/>
              </a:lnSpc>
            </a:pPr>
          </a:p>
          <a:p>
            <a:pPr algn="l">
              <a:lnSpc>
                <a:spcPts val="4800"/>
              </a:lnSpc>
            </a:pPr>
          </a:p>
        </p:txBody>
      </p:sp>
      <p:sp>
        <p:nvSpPr>
          <p:cNvPr name="Freeform 19" id="19"/>
          <p:cNvSpPr/>
          <p:nvPr/>
        </p:nvSpPr>
        <p:spPr>
          <a:xfrm flipH="false" flipV="false" rot="0">
            <a:off x="7877457" y="5527602"/>
            <a:ext cx="844362" cy="757815"/>
          </a:xfrm>
          <a:custGeom>
            <a:avLst/>
            <a:gdLst/>
            <a:ahLst/>
            <a:cxnLst/>
            <a:rect r="r" b="b" t="t" l="l"/>
            <a:pathLst>
              <a:path h="757815" w="844362">
                <a:moveTo>
                  <a:pt x="0" y="0"/>
                </a:moveTo>
                <a:lnTo>
                  <a:pt x="844362" y="0"/>
                </a:lnTo>
                <a:lnTo>
                  <a:pt x="844362" y="757815"/>
                </a:lnTo>
                <a:lnTo>
                  <a:pt x="0" y="75781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20" id="20"/>
          <p:cNvSpPr/>
          <p:nvPr/>
        </p:nvSpPr>
        <p:spPr>
          <a:xfrm flipH="false" flipV="false" rot="0">
            <a:off x="7877457" y="7973110"/>
            <a:ext cx="844362" cy="757815"/>
          </a:xfrm>
          <a:custGeom>
            <a:avLst/>
            <a:gdLst/>
            <a:ahLst/>
            <a:cxnLst/>
            <a:rect r="r" b="b" t="t" l="l"/>
            <a:pathLst>
              <a:path h="757815" w="844362">
                <a:moveTo>
                  <a:pt x="0" y="0"/>
                </a:moveTo>
                <a:lnTo>
                  <a:pt x="844362" y="0"/>
                </a:lnTo>
                <a:lnTo>
                  <a:pt x="844362" y="757815"/>
                </a:lnTo>
                <a:lnTo>
                  <a:pt x="0" y="75781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21" id="21"/>
          <p:cNvSpPr/>
          <p:nvPr/>
        </p:nvSpPr>
        <p:spPr>
          <a:xfrm flipH="false" flipV="false" rot="0">
            <a:off x="7877457" y="1523990"/>
            <a:ext cx="844362" cy="757815"/>
          </a:xfrm>
          <a:custGeom>
            <a:avLst/>
            <a:gdLst/>
            <a:ahLst/>
            <a:cxnLst/>
            <a:rect r="r" b="b" t="t" l="l"/>
            <a:pathLst>
              <a:path h="757815" w="844362">
                <a:moveTo>
                  <a:pt x="0" y="0"/>
                </a:moveTo>
                <a:lnTo>
                  <a:pt x="844362" y="0"/>
                </a:lnTo>
                <a:lnTo>
                  <a:pt x="844362" y="757815"/>
                </a:lnTo>
                <a:lnTo>
                  <a:pt x="0" y="75781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22" id="22"/>
          <p:cNvSpPr txBox="true"/>
          <p:nvPr/>
        </p:nvSpPr>
        <p:spPr>
          <a:xfrm rot="0">
            <a:off x="8926926" y="1417700"/>
            <a:ext cx="8409094" cy="2581275"/>
          </a:xfrm>
          <a:prstGeom prst="rect">
            <a:avLst/>
          </a:prstGeom>
        </p:spPr>
        <p:txBody>
          <a:bodyPr anchor="t" rtlCol="false" tIns="0" lIns="0" bIns="0" rIns="0">
            <a:spAutoFit/>
          </a:bodyPr>
          <a:lstStyle/>
          <a:p>
            <a:pPr algn="l">
              <a:lnSpc>
                <a:spcPts val="4800"/>
              </a:lnSpc>
            </a:pPr>
            <a:r>
              <a:rPr lang="en-US" sz="4800">
                <a:solidFill>
                  <a:srgbClr val="472900"/>
                </a:solidFill>
                <a:latin typeface="Dekko"/>
              </a:rPr>
              <a:t>scan Kartu Keluarga atau Surat Keterangan Domisili;</a:t>
            </a:r>
          </a:p>
          <a:p>
            <a:pPr algn="l">
              <a:lnSpc>
                <a:spcPts val="4800"/>
              </a:lnSpc>
            </a:pPr>
          </a:p>
          <a:p>
            <a:pPr algn="ctr">
              <a:lnSpc>
                <a:spcPts val="6719"/>
              </a:lnSpc>
            </a:pP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bg>
      <p:bgPr>
        <a:solidFill>
          <a:srgbClr val="7BCFFB"/>
        </a:solidFill>
      </p:bgPr>
    </p:bg>
    <p:spTree>
      <p:nvGrpSpPr>
        <p:cNvPr id="1" name=""/>
        <p:cNvGrpSpPr/>
        <p:nvPr/>
      </p:nvGrpSpPr>
      <p:grpSpPr>
        <a:xfrm>
          <a:off x="0" y="0"/>
          <a:ext cx="0" cy="0"/>
          <a:chOff x="0" y="0"/>
          <a:chExt cx="0" cy="0"/>
        </a:xfrm>
      </p:grpSpPr>
      <p:sp>
        <p:nvSpPr>
          <p:cNvPr name="Freeform 2" id="2"/>
          <p:cNvSpPr/>
          <p:nvPr/>
        </p:nvSpPr>
        <p:spPr>
          <a:xfrm flipH="false" flipV="false" rot="0">
            <a:off x="5864487" y="-2800486"/>
            <a:ext cx="13979085" cy="18986873"/>
          </a:xfrm>
          <a:custGeom>
            <a:avLst/>
            <a:gdLst/>
            <a:ahLst/>
            <a:cxnLst/>
            <a:rect r="r" b="b" t="t" l="l"/>
            <a:pathLst>
              <a:path h="18986873" w="13979085">
                <a:moveTo>
                  <a:pt x="0" y="0"/>
                </a:moveTo>
                <a:lnTo>
                  <a:pt x="13979085" y="0"/>
                </a:lnTo>
                <a:lnTo>
                  <a:pt x="13979085" y="18986873"/>
                </a:lnTo>
                <a:lnTo>
                  <a:pt x="0" y="1898687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276117">
            <a:off x="713611" y="4299452"/>
            <a:ext cx="4958848" cy="9917697"/>
          </a:xfrm>
          <a:custGeom>
            <a:avLst/>
            <a:gdLst/>
            <a:ahLst/>
            <a:cxnLst/>
            <a:rect r="r" b="b" t="t" l="l"/>
            <a:pathLst>
              <a:path h="9917697" w="4958848">
                <a:moveTo>
                  <a:pt x="0" y="0"/>
                </a:moveTo>
                <a:lnTo>
                  <a:pt x="4958849" y="0"/>
                </a:lnTo>
                <a:lnTo>
                  <a:pt x="4958849" y="9917696"/>
                </a:lnTo>
                <a:lnTo>
                  <a:pt x="0" y="991769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4361007" y="4853172"/>
            <a:ext cx="1348860" cy="1348860"/>
            <a:chOff x="0" y="0"/>
            <a:chExt cx="1798480" cy="1798480"/>
          </a:xfrm>
        </p:grpSpPr>
        <p:grpSp>
          <p:nvGrpSpPr>
            <p:cNvPr name="Group 5" id="5"/>
            <p:cNvGrpSpPr/>
            <p:nvPr/>
          </p:nvGrpSpPr>
          <p:grpSpPr>
            <a:xfrm rot="0">
              <a:off x="0" y="0"/>
              <a:ext cx="1798480" cy="1798480"/>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D8896"/>
              </a:solidFill>
            </p:spPr>
          </p:sp>
          <p:sp>
            <p:nvSpPr>
              <p:cNvPr name="TextBox 7" id="7"/>
              <p:cNvSpPr txBox="true"/>
              <p:nvPr/>
            </p:nvSpPr>
            <p:spPr>
              <a:xfrm>
                <a:off x="76200" y="38100"/>
                <a:ext cx="660400" cy="698500"/>
              </a:xfrm>
              <a:prstGeom prst="rect">
                <a:avLst/>
              </a:prstGeom>
            </p:spPr>
            <p:txBody>
              <a:bodyPr anchor="ctr" rtlCol="false" tIns="50800" lIns="50800" bIns="50800" rIns="50800"/>
              <a:lstStyle/>
              <a:p>
                <a:pPr algn="ctr">
                  <a:lnSpc>
                    <a:spcPts val="2660"/>
                  </a:lnSpc>
                </a:pPr>
              </a:p>
            </p:txBody>
          </p:sp>
        </p:grpSp>
        <p:sp>
          <p:nvSpPr>
            <p:cNvPr name="Freeform 8" id="8"/>
            <p:cNvSpPr/>
            <p:nvPr/>
          </p:nvSpPr>
          <p:spPr>
            <a:xfrm flipH="false" flipV="false" rot="-573097">
              <a:off x="397952" y="499121"/>
              <a:ext cx="1002577" cy="800239"/>
            </a:xfrm>
            <a:custGeom>
              <a:avLst/>
              <a:gdLst/>
              <a:ahLst/>
              <a:cxnLst/>
              <a:rect r="r" b="b" t="t" l="l"/>
              <a:pathLst>
                <a:path h="800239" w="1002577">
                  <a:moveTo>
                    <a:pt x="0" y="0"/>
                  </a:moveTo>
                  <a:lnTo>
                    <a:pt x="1002577" y="0"/>
                  </a:lnTo>
                  <a:lnTo>
                    <a:pt x="1002577" y="800238"/>
                  </a:lnTo>
                  <a:lnTo>
                    <a:pt x="0" y="80023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grpSp>
        <p:nvGrpSpPr>
          <p:cNvPr name="Group 9" id="9"/>
          <p:cNvGrpSpPr/>
          <p:nvPr/>
        </p:nvGrpSpPr>
        <p:grpSpPr>
          <a:xfrm rot="0">
            <a:off x="323741" y="6129687"/>
            <a:ext cx="1240617" cy="1240617"/>
            <a:chOff x="0" y="0"/>
            <a:chExt cx="1654156" cy="1654156"/>
          </a:xfrm>
        </p:grpSpPr>
        <p:grpSp>
          <p:nvGrpSpPr>
            <p:cNvPr name="Group 10" id="10"/>
            <p:cNvGrpSpPr/>
            <p:nvPr/>
          </p:nvGrpSpPr>
          <p:grpSpPr>
            <a:xfrm rot="0">
              <a:off x="0" y="0"/>
              <a:ext cx="1654156" cy="1654156"/>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1FF72"/>
              </a:solidFill>
            </p:spPr>
          </p:sp>
          <p:sp>
            <p:nvSpPr>
              <p:cNvPr name="TextBox 12" id="12"/>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sp>
          <p:nvSpPr>
            <p:cNvPr name="Freeform 13" id="13"/>
            <p:cNvSpPr/>
            <p:nvPr/>
          </p:nvSpPr>
          <p:spPr>
            <a:xfrm flipH="false" flipV="false" rot="0">
              <a:off x="284540" y="359611"/>
              <a:ext cx="1083467" cy="882533"/>
            </a:xfrm>
            <a:custGeom>
              <a:avLst/>
              <a:gdLst/>
              <a:ahLst/>
              <a:cxnLst/>
              <a:rect r="r" b="b" t="t" l="l"/>
              <a:pathLst>
                <a:path h="882533" w="1083467">
                  <a:moveTo>
                    <a:pt x="0" y="0"/>
                  </a:moveTo>
                  <a:lnTo>
                    <a:pt x="1083466" y="0"/>
                  </a:lnTo>
                  <a:lnTo>
                    <a:pt x="1083466" y="882532"/>
                  </a:lnTo>
                  <a:lnTo>
                    <a:pt x="0" y="88253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sp>
        <p:nvSpPr>
          <p:cNvPr name="Freeform 14" id="14"/>
          <p:cNvSpPr/>
          <p:nvPr/>
        </p:nvSpPr>
        <p:spPr>
          <a:xfrm flipH="false" flipV="false" rot="0">
            <a:off x="7877457" y="7370304"/>
            <a:ext cx="844362" cy="757815"/>
          </a:xfrm>
          <a:custGeom>
            <a:avLst/>
            <a:gdLst/>
            <a:ahLst/>
            <a:cxnLst/>
            <a:rect r="r" b="b" t="t" l="l"/>
            <a:pathLst>
              <a:path h="757815" w="844362">
                <a:moveTo>
                  <a:pt x="0" y="0"/>
                </a:moveTo>
                <a:lnTo>
                  <a:pt x="844362" y="0"/>
                </a:lnTo>
                <a:lnTo>
                  <a:pt x="844362" y="757815"/>
                </a:lnTo>
                <a:lnTo>
                  <a:pt x="0" y="75781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5" id="15"/>
          <p:cNvSpPr txBox="true"/>
          <p:nvPr/>
        </p:nvSpPr>
        <p:spPr>
          <a:xfrm rot="0">
            <a:off x="2073" y="421645"/>
            <a:ext cx="5738589" cy="3844145"/>
          </a:xfrm>
          <a:prstGeom prst="rect">
            <a:avLst/>
          </a:prstGeom>
        </p:spPr>
        <p:txBody>
          <a:bodyPr anchor="t" rtlCol="false" tIns="0" lIns="0" bIns="0" rIns="0">
            <a:spAutoFit/>
          </a:bodyPr>
          <a:lstStyle/>
          <a:p>
            <a:pPr algn="ctr">
              <a:lnSpc>
                <a:spcPts val="7491"/>
              </a:lnSpc>
            </a:pPr>
            <a:r>
              <a:rPr lang="en-US" sz="7491">
                <a:solidFill>
                  <a:srgbClr val="472900"/>
                </a:solidFill>
                <a:latin typeface="Bobby Jones"/>
              </a:rPr>
              <a:t>BERKAS YANG DISIAPKAN UNTUK DIUNGGAH</a:t>
            </a:r>
          </a:p>
        </p:txBody>
      </p:sp>
      <p:sp>
        <p:nvSpPr>
          <p:cNvPr name="TextBox 16" id="16"/>
          <p:cNvSpPr txBox="true"/>
          <p:nvPr/>
        </p:nvSpPr>
        <p:spPr>
          <a:xfrm rot="0">
            <a:off x="8926926" y="4969571"/>
            <a:ext cx="9117715" cy="1855470"/>
          </a:xfrm>
          <a:prstGeom prst="rect">
            <a:avLst/>
          </a:prstGeom>
        </p:spPr>
        <p:txBody>
          <a:bodyPr anchor="t" rtlCol="false" tIns="0" lIns="0" bIns="0" rIns="0">
            <a:spAutoFit/>
          </a:bodyPr>
          <a:lstStyle/>
          <a:p>
            <a:pPr algn="l">
              <a:lnSpc>
                <a:spcPts val="4800"/>
              </a:lnSpc>
            </a:pPr>
            <a:r>
              <a:rPr lang="en-US" sz="4800">
                <a:solidFill>
                  <a:srgbClr val="472900"/>
                </a:solidFill>
                <a:latin typeface="Dekko"/>
              </a:rPr>
              <a:t>scan SHASPD atau Surat Keterangan Pengganti SHASPD (untuk jalur prestasi);</a:t>
            </a:r>
          </a:p>
        </p:txBody>
      </p:sp>
      <p:sp>
        <p:nvSpPr>
          <p:cNvPr name="Freeform 17" id="17"/>
          <p:cNvSpPr/>
          <p:nvPr/>
        </p:nvSpPr>
        <p:spPr>
          <a:xfrm flipH="false" flipV="false" rot="0">
            <a:off x="7877457" y="5143500"/>
            <a:ext cx="844362" cy="757815"/>
          </a:xfrm>
          <a:custGeom>
            <a:avLst/>
            <a:gdLst/>
            <a:ahLst/>
            <a:cxnLst/>
            <a:rect r="r" b="b" t="t" l="l"/>
            <a:pathLst>
              <a:path h="757815" w="844362">
                <a:moveTo>
                  <a:pt x="0" y="0"/>
                </a:moveTo>
                <a:lnTo>
                  <a:pt x="844362" y="0"/>
                </a:lnTo>
                <a:lnTo>
                  <a:pt x="844362" y="757815"/>
                </a:lnTo>
                <a:lnTo>
                  <a:pt x="0" y="75781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8" id="18"/>
          <p:cNvSpPr txBox="true"/>
          <p:nvPr/>
        </p:nvSpPr>
        <p:spPr>
          <a:xfrm rot="0">
            <a:off x="8926926" y="7224153"/>
            <a:ext cx="9117715" cy="2465070"/>
          </a:xfrm>
          <a:prstGeom prst="rect">
            <a:avLst/>
          </a:prstGeom>
        </p:spPr>
        <p:txBody>
          <a:bodyPr anchor="t" rtlCol="false" tIns="0" lIns="0" bIns="0" rIns="0">
            <a:spAutoFit/>
          </a:bodyPr>
          <a:lstStyle/>
          <a:p>
            <a:pPr algn="l">
              <a:lnSpc>
                <a:spcPts val="4800"/>
              </a:lnSpc>
            </a:pPr>
            <a:r>
              <a:rPr lang="en-US" sz="4800">
                <a:solidFill>
                  <a:srgbClr val="472900"/>
                </a:solidFill>
                <a:latin typeface="Dekko"/>
              </a:rPr>
              <a:t>scan bukti hasil perlombaan dan/atau penghargaan dan Surat Keterangan Penambahan Nilai dari Dinas Pendidikan (untuk jalur prestasi);</a:t>
            </a:r>
          </a:p>
        </p:txBody>
      </p:sp>
      <p:sp>
        <p:nvSpPr>
          <p:cNvPr name="TextBox 19" id="19"/>
          <p:cNvSpPr txBox="true"/>
          <p:nvPr/>
        </p:nvSpPr>
        <p:spPr>
          <a:xfrm rot="0">
            <a:off x="8843606" y="2714051"/>
            <a:ext cx="9284355" cy="1855470"/>
          </a:xfrm>
          <a:prstGeom prst="rect">
            <a:avLst/>
          </a:prstGeom>
        </p:spPr>
        <p:txBody>
          <a:bodyPr anchor="t" rtlCol="false" tIns="0" lIns="0" bIns="0" rIns="0">
            <a:spAutoFit/>
          </a:bodyPr>
          <a:lstStyle/>
          <a:p>
            <a:pPr algn="l">
              <a:lnSpc>
                <a:spcPts val="4800"/>
              </a:lnSpc>
            </a:pPr>
            <a:r>
              <a:rPr lang="en-US" sz="4800">
                <a:solidFill>
                  <a:srgbClr val="472900"/>
                </a:solidFill>
                <a:latin typeface="Dekko"/>
              </a:rPr>
              <a:t>scan surat keterangan rata-rata</a:t>
            </a:r>
          </a:p>
          <a:p>
            <a:pPr algn="l">
              <a:lnSpc>
                <a:spcPts val="4800"/>
              </a:lnSpc>
            </a:pPr>
            <a:r>
              <a:rPr lang="en-US" sz="4800">
                <a:solidFill>
                  <a:srgbClr val="472900"/>
                </a:solidFill>
                <a:latin typeface="Dekko"/>
              </a:rPr>
              <a:t> nilai 3 mapel (Matematika, Bahasa dan IPA) dalam 5 semester;</a:t>
            </a:r>
          </a:p>
        </p:txBody>
      </p:sp>
      <p:sp>
        <p:nvSpPr>
          <p:cNvPr name="Freeform 20" id="20"/>
          <p:cNvSpPr/>
          <p:nvPr/>
        </p:nvSpPr>
        <p:spPr>
          <a:xfrm flipH="false" flipV="false" rot="0">
            <a:off x="7877457" y="2836347"/>
            <a:ext cx="844362" cy="757815"/>
          </a:xfrm>
          <a:custGeom>
            <a:avLst/>
            <a:gdLst/>
            <a:ahLst/>
            <a:cxnLst/>
            <a:rect r="r" b="b" t="t" l="l"/>
            <a:pathLst>
              <a:path h="757815" w="844362">
                <a:moveTo>
                  <a:pt x="0" y="0"/>
                </a:moveTo>
                <a:lnTo>
                  <a:pt x="844362" y="0"/>
                </a:lnTo>
                <a:lnTo>
                  <a:pt x="844362" y="757814"/>
                </a:lnTo>
                <a:lnTo>
                  <a:pt x="0" y="75781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21" id="21"/>
          <p:cNvSpPr txBox="true"/>
          <p:nvPr/>
        </p:nvSpPr>
        <p:spPr>
          <a:xfrm rot="0">
            <a:off x="8926926" y="458531"/>
            <a:ext cx="9284355" cy="1855470"/>
          </a:xfrm>
          <a:prstGeom prst="rect">
            <a:avLst/>
          </a:prstGeom>
        </p:spPr>
        <p:txBody>
          <a:bodyPr anchor="t" rtlCol="false" tIns="0" lIns="0" bIns="0" rIns="0">
            <a:spAutoFit/>
          </a:bodyPr>
          <a:lstStyle/>
          <a:p>
            <a:pPr algn="l">
              <a:lnSpc>
                <a:spcPts val="4800"/>
              </a:lnSpc>
            </a:pPr>
            <a:r>
              <a:rPr lang="en-US" sz="4800">
                <a:solidFill>
                  <a:srgbClr val="472900"/>
                </a:solidFill>
                <a:latin typeface="Dekko"/>
              </a:rPr>
              <a:t>scan surat keputusan orangtua/wali untuk orangtuanya mengajar di sekolah tersebut (jalur PTO);</a:t>
            </a:r>
          </a:p>
        </p:txBody>
      </p:sp>
      <p:sp>
        <p:nvSpPr>
          <p:cNvPr name="Freeform 22" id="22"/>
          <p:cNvSpPr/>
          <p:nvPr/>
        </p:nvSpPr>
        <p:spPr>
          <a:xfrm flipH="false" flipV="false" rot="0">
            <a:off x="7877457" y="580827"/>
            <a:ext cx="844362" cy="757815"/>
          </a:xfrm>
          <a:custGeom>
            <a:avLst/>
            <a:gdLst/>
            <a:ahLst/>
            <a:cxnLst/>
            <a:rect r="r" b="b" t="t" l="l"/>
            <a:pathLst>
              <a:path h="757815" w="844362">
                <a:moveTo>
                  <a:pt x="0" y="0"/>
                </a:moveTo>
                <a:lnTo>
                  <a:pt x="844362" y="0"/>
                </a:lnTo>
                <a:lnTo>
                  <a:pt x="844362" y="757814"/>
                </a:lnTo>
                <a:lnTo>
                  <a:pt x="0" y="75781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bg>
      <p:bgPr>
        <a:solidFill>
          <a:srgbClr val="FEF0F8"/>
        </a:solidFill>
      </p:bgPr>
    </p:bg>
    <p:spTree>
      <p:nvGrpSpPr>
        <p:cNvPr id="1" name=""/>
        <p:cNvGrpSpPr/>
        <p:nvPr/>
      </p:nvGrpSpPr>
      <p:grpSpPr>
        <a:xfrm>
          <a:off x="0" y="0"/>
          <a:ext cx="0" cy="0"/>
          <a:chOff x="0" y="0"/>
          <a:chExt cx="0" cy="0"/>
        </a:xfrm>
      </p:grpSpPr>
      <p:sp>
        <p:nvSpPr>
          <p:cNvPr name="Freeform 2" id="2"/>
          <p:cNvSpPr/>
          <p:nvPr/>
        </p:nvSpPr>
        <p:spPr>
          <a:xfrm flipH="false" flipV="false" rot="112034">
            <a:off x="9271675" y="1031512"/>
            <a:ext cx="9435440" cy="8474740"/>
          </a:xfrm>
          <a:custGeom>
            <a:avLst/>
            <a:gdLst/>
            <a:ahLst/>
            <a:cxnLst/>
            <a:rect r="r" b="b" t="t" l="l"/>
            <a:pathLst>
              <a:path h="8474740" w="9435440">
                <a:moveTo>
                  <a:pt x="0" y="0"/>
                </a:moveTo>
                <a:lnTo>
                  <a:pt x="9435440" y="0"/>
                </a:lnTo>
                <a:lnTo>
                  <a:pt x="9435440" y="8474740"/>
                </a:lnTo>
                <a:lnTo>
                  <a:pt x="0" y="84747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125097">
            <a:off x="1909451" y="2004651"/>
            <a:ext cx="7246285" cy="7312765"/>
          </a:xfrm>
          <a:custGeom>
            <a:avLst/>
            <a:gdLst/>
            <a:ahLst/>
            <a:cxnLst/>
            <a:rect r="r" b="b" t="t" l="l"/>
            <a:pathLst>
              <a:path h="7312765" w="7246285">
                <a:moveTo>
                  <a:pt x="0" y="0"/>
                </a:moveTo>
                <a:lnTo>
                  <a:pt x="7246285" y="0"/>
                </a:lnTo>
                <a:lnTo>
                  <a:pt x="7246285" y="7312765"/>
                </a:lnTo>
                <a:lnTo>
                  <a:pt x="0" y="731276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8772052" y="3244659"/>
            <a:ext cx="2624240" cy="6808169"/>
          </a:xfrm>
          <a:custGeom>
            <a:avLst/>
            <a:gdLst/>
            <a:ahLst/>
            <a:cxnLst/>
            <a:rect r="r" b="b" t="t" l="l"/>
            <a:pathLst>
              <a:path h="6808169" w="2624240">
                <a:moveTo>
                  <a:pt x="0" y="0"/>
                </a:moveTo>
                <a:lnTo>
                  <a:pt x="2624240" y="0"/>
                </a:lnTo>
                <a:lnTo>
                  <a:pt x="2624240" y="6808169"/>
                </a:lnTo>
                <a:lnTo>
                  <a:pt x="0" y="680816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276117">
            <a:off x="606571" y="4248383"/>
            <a:ext cx="2825175" cy="5650350"/>
          </a:xfrm>
          <a:custGeom>
            <a:avLst/>
            <a:gdLst/>
            <a:ahLst/>
            <a:cxnLst/>
            <a:rect r="r" b="b" t="t" l="l"/>
            <a:pathLst>
              <a:path h="5650350" w="2825175">
                <a:moveTo>
                  <a:pt x="0" y="0"/>
                </a:moveTo>
                <a:lnTo>
                  <a:pt x="2825175" y="0"/>
                </a:lnTo>
                <a:lnTo>
                  <a:pt x="2825175" y="5650350"/>
                </a:lnTo>
                <a:lnTo>
                  <a:pt x="0" y="565035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10976051" y="2303182"/>
            <a:ext cx="840482" cy="941477"/>
          </a:xfrm>
          <a:custGeom>
            <a:avLst/>
            <a:gdLst/>
            <a:ahLst/>
            <a:cxnLst/>
            <a:rect r="r" b="b" t="t" l="l"/>
            <a:pathLst>
              <a:path h="941477" w="840482">
                <a:moveTo>
                  <a:pt x="0" y="0"/>
                </a:moveTo>
                <a:lnTo>
                  <a:pt x="840482" y="0"/>
                </a:lnTo>
                <a:lnTo>
                  <a:pt x="840482" y="941477"/>
                </a:lnTo>
                <a:lnTo>
                  <a:pt x="0" y="941477"/>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7" id="7"/>
          <p:cNvSpPr/>
          <p:nvPr/>
        </p:nvSpPr>
        <p:spPr>
          <a:xfrm flipH="false" flipV="false" rot="0">
            <a:off x="11164608" y="3608315"/>
            <a:ext cx="831413" cy="898384"/>
          </a:xfrm>
          <a:custGeom>
            <a:avLst/>
            <a:gdLst/>
            <a:ahLst/>
            <a:cxnLst/>
            <a:rect r="r" b="b" t="t" l="l"/>
            <a:pathLst>
              <a:path h="898384" w="831413">
                <a:moveTo>
                  <a:pt x="0" y="0"/>
                </a:moveTo>
                <a:lnTo>
                  <a:pt x="831413" y="0"/>
                </a:lnTo>
                <a:lnTo>
                  <a:pt x="831413" y="898384"/>
                </a:lnTo>
                <a:lnTo>
                  <a:pt x="0" y="898384"/>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8" id="8"/>
          <p:cNvSpPr/>
          <p:nvPr/>
        </p:nvSpPr>
        <p:spPr>
          <a:xfrm flipH="false" flipV="false" rot="0">
            <a:off x="11580315" y="5583259"/>
            <a:ext cx="829945" cy="879517"/>
          </a:xfrm>
          <a:custGeom>
            <a:avLst/>
            <a:gdLst/>
            <a:ahLst/>
            <a:cxnLst/>
            <a:rect r="r" b="b" t="t" l="l"/>
            <a:pathLst>
              <a:path h="879517" w="829945">
                <a:moveTo>
                  <a:pt x="0" y="0"/>
                </a:moveTo>
                <a:lnTo>
                  <a:pt x="829944" y="0"/>
                </a:lnTo>
                <a:lnTo>
                  <a:pt x="829944" y="879517"/>
                </a:lnTo>
                <a:lnTo>
                  <a:pt x="0" y="87951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9" id="9"/>
          <p:cNvSpPr/>
          <p:nvPr/>
        </p:nvSpPr>
        <p:spPr>
          <a:xfrm flipH="false" flipV="false" rot="0">
            <a:off x="11609171" y="6892651"/>
            <a:ext cx="818068" cy="931547"/>
          </a:xfrm>
          <a:custGeom>
            <a:avLst/>
            <a:gdLst/>
            <a:ahLst/>
            <a:cxnLst/>
            <a:rect r="r" b="b" t="t" l="l"/>
            <a:pathLst>
              <a:path h="931547" w="818068">
                <a:moveTo>
                  <a:pt x="0" y="0"/>
                </a:moveTo>
                <a:lnTo>
                  <a:pt x="818068" y="0"/>
                </a:lnTo>
                <a:lnTo>
                  <a:pt x="818068" y="931547"/>
                </a:lnTo>
                <a:lnTo>
                  <a:pt x="0" y="931547"/>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TextBox 10" id="10"/>
          <p:cNvSpPr txBox="true"/>
          <p:nvPr/>
        </p:nvSpPr>
        <p:spPr>
          <a:xfrm rot="0">
            <a:off x="1028700" y="643505"/>
            <a:ext cx="8115300" cy="1189182"/>
          </a:xfrm>
          <a:prstGeom prst="rect">
            <a:avLst/>
          </a:prstGeom>
        </p:spPr>
        <p:txBody>
          <a:bodyPr anchor="t" rtlCol="false" tIns="0" lIns="0" bIns="0" rIns="0">
            <a:spAutoFit/>
          </a:bodyPr>
          <a:lstStyle/>
          <a:p>
            <a:pPr algn="ctr">
              <a:lnSpc>
                <a:spcPts val="9529"/>
              </a:lnSpc>
            </a:pPr>
            <a:r>
              <a:rPr lang="en-US" sz="6806">
                <a:solidFill>
                  <a:srgbClr val="472900"/>
                </a:solidFill>
                <a:latin typeface="Bobby Jones"/>
              </a:rPr>
              <a:t>SELEKSI JALUR ZONASI</a:t>
            </a:r>
          </a:p>
        </p:txBody>
      </p:sp>
      <p:sp>
        <p:nvSpPr>
          <p:cNvPr name="TextBox 11" id="11"/>
          <p:cNvSpPr txBox="true"/>
          <p:nvPr/>
        </p:nvSpPr>
        <p:spPr>
          <a:xfrm rot="-125322">
            <a:off x="2259467" y="3274884"/>
            <a:ext cx="6437262" cy="4254301"/>
          </a:xfrm>
          <a:prstGeom prst="rect">
            <a:avLst/>
          </a:prstGeom>
        </p:spPr>
        <p:txBody>
          <a:bodyPr anchor="t" rtlCol="false" tIns="0" lIns="0" bIns="0" rIns="0">
            <a:spAutoFit/>
          </a:bodyPr>
          <a:lstStyle/>
          <a:p>
            <a:pPr algn="ctr">
              <a:lnSpc>
                <a:spcPts val="6786"/>
              </a:lnSpc>
            </a:pPr>
            <a:r>
              <a:rPr lang="en-US" sz="4847">
                <a:solidFill>
                  <a:srgbClr val="472900"/>
                </a:solidFill>
                <a:latin typeface="Dekko"/>
              </a:rPr>
              <a:t>Seleksi calon peserta didik baru jenjang SD mempertimbangkan kriteria dengan urutan Sebagai berikut :</a:t>
            </a:r>
          </a:p>
        </p:txBody>
      </p:sp>
      <p:sp>
        <p:nvSpPr>
          <p:cNvPr name="TextBox 12" id="12"/>
          <p:cNvSpPr txBox="true"/>
          <p:nvPr/>
        </p:nvSpPr>
        <p:spPr>
          <a:xfrm rot="0">
            <a:off x="11188422" y="2363615"/>
            <a:ext cx="6437262" cy="1780540"/>
          </a:xfrm>
          <a:prstGeom prst="rect">
            <a:avLst/>
          </a:prstGeom>
        </p:spPr>
        <p:txBody>
          <a:bodyPr anchor="t" rtlCol="false" tIns="0" lIns="0" bIns="0" rIns="0">
            <a:spAutoFit/>
          </a:bodyPr>
          <a:lstStyle/>
          <a:p>
            <a:pPr algn="ctr">
              <a:lnSpc>
                <a:spcPts val="4047"/>
              </a:lnSpc>
            </a:pPr>
            <a:r>
              <a:rPr lang="en-US" sz="4047">
                <a:solidFill>
                  <a:srgbClr val="472900"/>
                </a:solidFill>
                <a:latin typeface="Dekko"/>
              </a:rPr>
              <a:t>kelengkapan dan hasil verifikasi persyaratan</a:t>
            </a:r>
          </a:p>
          <a:p>
            <a:pPr algn="ctr">
              <a:lnSpc>
                <a:spcPts val="6786"/>
              </a:lnSpc>
            </a:pPr>
          </a:p>
        </p:txBody>
      </p:sp>
      <p:sp>
        <p:nvSpPr>
          <p:cNvPr name="TextBox 13" id="13"/>
          <p:cNvSpPr txBox="true"/>
          <p:nvPr/>
        </p:nvSpPr>
        <p:spPr>
          <a:xfrm rot="0">
            <a:off x="12640118" y="5659459"/>
            <a:ext cx="6437262" cy="1036254"/>
          </a:xfrm>
          <a:prstGeom prst="rect">
            <a:avLst/>
          </a:prstGeom>
        </p:spPr>
        <p:txBody>
          <a:bodyPr anchor="t" rtlCol="false" tIns="0" lIns="0" bIns="0" rIns="0">
            <a:spAutoFit/>
          </a:bodyPr>
          <a:lstStyle/>
          <a:p>
            <a:pPr algn="l">
              <a:lnSpc>
                <a:spcPts val="4047"/>
              </a:lnSpc>
            </a:pPr>
            <a:r>
              <a:rPr lang="en-US" sz="4047">
                <a:solidFill>
                  <a:srgbClr val="472900"/>
                </a:solidFill>
                <a:latin typeface="Dekko"/>
              </a:rPr>
              <a:t>usia, yang lebih tua diprioritaskan</a:t>
            </a:r>
          </a:p>
        </p:txBody>
      </p:sp>
      <p:sp>
        <p:nvSpPr>
          <p:cNvPr name="TextBox 14" id="14"/>
          <p:cNvSpPr txBox="true"/>
          <p:nvPr/>
        </p:nvSpPr>
        <p:spPr>
          <a:xfrm rot="0">
            <a:off x="12291638" y="3613555"/>
            <a:ext cx="5521029" cy="1541079"/>
          </a:xfrm>
          <a:prstGeom prst="rect">
            <a:avLst/>
          </a:prstGeom>
        </p:spPr>
        <p:txBody>
          <a:bodyPr anchor="t" rtlCol="false" tIns="0" lIns="0" bIns="0" rIns="0">
            <a:spAutoFit/>
          </a:bodyPr>
          <a:lstStyle/>
          <a:p>
            <a:pPr algn="l">
              <a:lnSpc>
                <a:spcPts val="4047"/>
              </a:lnSpc>
            </a:pPr>
            <a:r>
              <a:rPr lang="en-US" sz="4047">
                <a:solidFill>
                  <a:srgbClr val="472900"/>
                </a:solidFill>
                <a:latin typeface="Dekko"/>
              </a:rPr>
              <a:t>lokasi domisili, lebih dekat dengan sekolah </a:t>
            </a:r>
          </a:p>
          <a:p>
            <a:pPr algn="l">
              <a:lnSpc>
                <a:spcPts val="4047"/>
              </a:lnSpc>
            </a:pPr>
            <a:r>
              <a:rPr lang="en-US" sz="4047">
                <a:solidFill>
                  <a:srgbClr val="472900"/>
                </a:solidFill>
                <a:latin typeface="Dekko"/>
              </a:rPr>
              <a:t>diprioritaskan</a:t>
            </a:r>
          </a:p>
        </p:txBody>
      </p:sp>
      <p:sp>
        <p:nvSpPr>
          <p:cNvPr name="TextBox 15" id="15"/>
          <p:cNvSpPr txBox="true"/>
          <p:nvPr/>
        </p:nvSpPr>
        <p:spPr>
          <a:xfrm rot="0">
            <a:off x="12640118" y="6968851"/>
            <a:ext cx="5172549" cy="1036254"/>
          </a:xfrm>
          <a:prstGeom prst="rect">
            <a:avLst/>
          </a:prstGeom>
        </p:spPr>
        <p:txBody>
          <a:bodyPr anchor="t" rtlCol="false" tIns="0" lIns="0" bIns="0" rIns="0">
            <a:spAutoFit/>
          </a:bodyPr>
          <a:lstStyle/>
          <a:p>
            <a:pPr algn="l">
              <a:lnSpc>
                <a:spcPts val="4047"/>
              </a:lnSpc>
            </a:pPr>
            <a:r>
              <a:rPr lang="en-US" sz="4047">
                <a:solidFill>
                  <a:srgbClr val="472900"/>
                </a:solidFill>
                <a:latin typeface="Dekko"/>
              </a:rPr>
              <a:t>waktu mendaftar, yang lebih dulu diprioritaskan</a:t>
            </a:r>
          </a:p>
        </p:txBody>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bg>
      <p:bgPr>
        <a:solidFill>
          <a:srgbClr val="FFDE59"/>
        </a:solidFill>
      </p:bgPr>
    </p:bg>
    <p:spTree>
      <p:nvGrpSpPr>
        <p:cNvPr id="1" name=""/>
        <p:cNvGrpSpPr/>
        <p:nvPr/>
      </p:nvGrpSpPr>
      <p:grpSpPr>
        <a:xfrm>
          <a:off x="0" y="0"/>
          <a:ext cx="0" cy="0"/>
          <a:chOff x="0" y="0"/>
          <a:chExt cx="0" cy="0"/>
        </a:xfrm>
      </p:grpSpPr>
      <p:sp>
        <p:nvSpPr>
          <p:cNvPr name="Freeform 2" id="2"/>
          <p:cNvSpPr/>
          <p:nvPr/>
        </p:nvSpPr>
        <p:spPr>
          <a:xfrm flipH="false" flipV="false" rot="112034">
            <a:off x="9271675" y="1031512"/>
            <a:ext cx="9435440" cy="8474740"/>
          </a:xfrm>
          <a:custGeom>
            <a:avLst/>
            <a:gdLst/>
            <a:ahLst/>
            <a:cxnLst/>
            <a:rect r="r" b="b" t="t" l="l"/>
            <a:pathLst>
              <a:path h="8474740" w="9435440">
                <a:moveTo>
                  <a:pt x="0" y="0"/>
                </a:moveTo>
                <a:lnTo>
                  <a:pt x="9435440" y="0"/>
                </a:lnTo>
                <a:lnTo>
                  <a:pt x="9435440" y="8474740"/>
                </a:lnTo>
                <a:lnTo>
                  <a:pt x="0" y="84747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125097">
            <a:off x="1909451" y="2004651"/>
            <a:ext cx="7246285" cy="7312765"/>
          </a:xfrm>
          <a:custGeom>
            <a:avLst/>
            <a:gdLst/>
            <a:ahLst/>
            <a:cxnLst/>
            <a:rect r="r" b="b" t="t" l="l"/>
            <a:pathLst>
              <a:path h="7312765" w="7246285">
                <a:moveTo>
                  <a:pt x="0" y="0"/>
                </a:moveTo>
                <a:lnTo>
                  <a:pt x="7246285" y="0"/>
                </a:lnTo>
                <a:lnTo>
                  <a:pt x="7246285" y="7312765"/>
                </a:lnTo>
                <a:lnTo>
                  <a:pt x="0" y="731276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8772052" y="3244659"/>
            <a:ext cx="2624240" cy="6808169"/>
          </a:xfrm>
          <a:custGeom>
            <a:avLst/>
            <a:gdLst/>
            <a:ahLst/>
            <a:cxnLst/>
            <a:rect r="r" b="b" t="t" l="l"/>
            <a:pathLst>
              <a:path h="6808169" w="2624240">
                <a:moveTo>
                  <a:pt x="0" y="0"/>
                </a:moveTo>
                <a:lnTo>
                  <a:pt x="2624240" y="0"/>
                </a:lnTo>
                <a:lnTo>
                  <a:pt x="2624240" y="6808169"/>
                </a:lnTo>
                <a:lnTo>
                  <a:pt x="0" y="680816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276117">
            <a:off x="606571" y="4248383"/>
            <a:ext cx="2825175" cy="5650350"/>
          </a:xfrm>
          <a:custGeom>
            <a:avLst/>
            <a:gdLst/>
            <a:ahLst/>
            <a:cxnLst/>
            <a:rect r="r" b="b" t="t" l="l"/>
            <a:pathLst>
              <a:path h="5650350" w="2825175">
                <a:moveTo>
                  <a:pt x="0" y="0"/>
                </a:moveTo>
                <a:lnTo>
                  <a:pt x="2825175" y="0"/>
                </a:lnTo>
                <a:lnTo>
                  <a:pt x="2825175" y="5650350"/>
                </a:lnTo>
                <a:lnTo>
                  <a:pt x="0" y="565035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10976051" y="2303182"/>
            <a:ext cx="840482" cy="941477"/>
          </a:xfrm>
          <a:custGeom>
            <a:avLst/>
            <a:gdLst/>
            <a:ahLst/>
            <a:cxnLst/>
            <a:rect r="r" b="b" t="t" l="l"/>
            <a:pathLst>
              <a:path h="941477" w="840482">
                <a:moveTo>
                  <a:pt x="0" y="0"/>
                </a:moveTo>
                <a:lnTo>
                  <a:pt x="840482" y="0"/>
                </a:lnTo>
                <a:lnTo>
                  <a:pt x="840482" y="941477"/>
                </a:lnTo>
                <a:lnTo>
                  <a:pt x="0" y="941477"/>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7" id="7"/>
          <p:cNvSpPr/>
          <p:nvPr/>
        </p:nvSpPr>
        <p:spPr>
          <a:xfrm flipH="false" flipV="false" rot="0">
            <a:off x="11164608" y="3608315"/>
            <a:ext cx="831413" cy="898384"/>
          </a:xfrm>
          <a:custGeom>
            <a:avLst/>
            <a:gdLst/>
            <a:ahLst/>
            <a:cxnLst/>
            <a:rect r="r" b="b" t="t" l="l"/>
            <a:pathLst>
              <a:path h="898384" w="831413">
                <a:moveTo>
                  <a:pt x="0" y="0"/>
                </a:moveTo>
                <a:lnTo>
                  <a:pt x="831413" y="0"/>
                </a:lnTo>
                <a:lnTo>
                  <a:pt x="831413" y="898384"/>
                </a:lnTo>
                <a:lnTo>
                  <a:pt x="0" y="898384"/>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8" id="8"/>
          <p:cNvSpPr/>
          <p:nvPr/>
        </p:nvSpPr>
        <p:spPr>
          <a:xfrm flipH="false" flipV="false" rot="0">
            <a:off x="11580315" y="5661033"/>
            <a:ext cx="829945" cy="879517"/>
          </a:xfrm>
          <a:custGeom>
            <a:avLst/>
            <a:gdLst/>
            <a:ahLst/>
            <a:cxnLst/>
            <a:rect r="r" b="b" t="t" l="l"/>
            <a:pathLst>
              <a:path h="879517" w="829945">
                <a:moveTo>
                  <a:pt x="0" y="0"/>
                </a:moveTo>
                <a:lnTo>
                  <a:pt x="829944" y="0"/>
                </a:lnTo>
                <a:lnTo>
                  <a:pt x="829944" y="879518"/>
                </a:lnTo>
                <a:lnTo>
                  <a:pt x="0" y="879518"/>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9" id="9"/>
          <p:cNvSpPr/>
          <p:nvPr/>
        </p:nvSpPr>
        <p:spPr>
          <a:xfrm flipH="false" flipV="false" rot="0">
            <a:off x="11609171" y="6892651"/>
            <a:ext cx="818068" cy="931547"/>
          </a:xfrm>
          <a:custGeom>
            <a:avLst/>
            <a:gdLst/>
            <a:ahLst/>
            <a:cxnLst/>
            <a:rect r="r" b="b" t="t" l="l"/>
            <a:pathLst>
              <a:path h="931547" w="818068">
                <a:moveTo>
                  <a:pt x="0" y="0"/>
                </a:moveTo>
                <a:lnTo>
                  <a:pt x="818068" y="0"/>
                </a:lnTo>
                <a:lnTo>
                  <a:pt x="818068" y="931547"/>
                </a:lnTo>
                <a:lnTo>
                  <a:pt x="0" y="931547"/>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TextBox 10" id="10"/>
          <p:cNvSpPr txBox="true"/>
          <p:nvPr/>
        </p:nvSpPr>
        <p:spPr>
          <a:xfrm rot="0">
            <a:off x="1028700" y="357909"/>
            <a:ext cx="8551686" cy="1189182"/>
          </a:xfrm>
          <a:prstGeom prst="rect">
            <a:avLst/>
          </a:prstGeom>
        </p:spPr>
        <p:txBody>
          <a:bodyPr anchor="t" rtlCol="false" tIns="0" lIns="0" bIns="0" rIns="0">
            <a:spAutoFit/>
          </a:bodyPr>
          <a:lstStyle/>
          <a:p>
            <a:pPr algn="ctr">
              <a:lnSpc>
                <a:spcPts val="9529"/>
              </a:lnSpc>
            </a:pPr>
            <a:r>
              <a:rPr lang="en-US" sz="6806">
                <a:solidFill>
                  <a:srgbClr val="472900"/>
                </a:solidFill>
                <a:latin typeface="Bobby Jones"/>
              </a:rPr>
              <a:t>SELEKSI JALUR AFIRMASI</a:t>
            </a:r>
          </a:p>
        </p:txBody>
      </p:sp>
      <p:sp>
        <p:nvSpPr>
          <p:cNvPr name="TextBox 11" id="11"/>
          <p:cNvSpPr txBox="true"/>
          <p:nvPr/>
        </p:nvSpPr>
        <p:spPr>
          <a:xfrm rot="-125322">
            <a:off x="2259467" y="3274884"/>
            <a:ext cx="6437262" cy="4254301"/>
          </a:xfrm>
          <a:prstGeom prst="rect">
            <a:avLst/>
          </a:prstGeom>
        </p:spPr>
        <p:txBody>
          <a:bodyPr anchor="t" rtlCol="false" tIns="0" lIns="0" bIns="0" rIns="0">
            <a:spAutoFit/>
          </a:bodyPr>
          <a:lstStyle/>
          <a:p>
            <a:pPr algn="ctr">
              <a:lnSpc>
                <a:spcPts val="6786"/>
              </a:lnSpc>
            </a:pPr>
            <a:r>
              <a:rPr lang="en-US" sz="4847">
                <a:solidFill>
                  <a:srgbClr val="472900"/>
                </a:solidFill>
                <a:latin typeface="Dekko"/>
              </a:rPr>
              <a:t>Seleksi calon peserta didik baru Jalur Afirmasi mempertimbangkan kriteria dengan urutan Sebagai berikut :</a:t>
            </a:r>
          </a:p>
        </p:txBody>
      </p:sp>
      <p:sp>
        <p:nvSpPr>
          <p:cNvPr name="TextBox 12" id="12"/>
          <p:cNvSpPr txBox="true"/>
          <p:nvPr/>
        </p:nvSpPr>
        <p:spPr>
          <a:xfrm rot="0">
            <a:off x="11188422" y="2363615"/>
            <a:ext cx="6437262" cy="1780540"/>
          </a:xfrm>
          <a:prstGeom prst="rect">
            <a:avLst/>
          </a:prstGeom>
        </p:spPr>
        <p:txBody>
          <a:bodyPr anchor="t" rtlCol="false" tIns="0" lIns="0" bIns="0" rIns="0">
            <a:spAutoFit/>
          </a:bodyPr>
          <a:lstStyle/>
          <a:p>
            <a:pPr algn="ctr">
              <a:lnSpc>
                <a:spcPts val="4047"/>
              </a:lnSpc>
            </a:pPr>
            <a:r>
              <a:rPr lang="en-US" sz="4047">
                <a:solidFill>
                  <a:srgbClr val="472900"/>
                </a:solidFill>
                <a:latin typeface="Dekko"/>
              </a:rPr>
              <a:t>kelengkapan dan hasil verifikasi persyaratan</a:t>
            </a:r>
          </a:p>
          <a:p>
            <a:pPr algn="ctr">
              <a:lnSpc>
                <a:spcPts val="6786"/>
              </a:lnSpc>
            </a:pPr>
          </a:p>
        </p:txBody>
      </p:sp>
      <p:sp>
        <p:nvSpPr>
          <p:cNvPr name="TextBox 13" id="13"/>
          <p:cNvSpPr txBox="true"/>
          <p:nvPr/>
        </p:nvSpPr>
        <p:spPr>
          <a:xfrm rot="0">
            <a:off x="12640118" y="5612490"/>
            <a:ext cx="6437262" cy="1036254"/>
          </a:xfrm>
          <a:prstGeom prst="rect">
            <a:avLst/>
          </a:prstGeom>
        </p:spPr>
        <p:txBody>
          <a:bodyPr anchor="t" rtlCol="false" tIns="0" lIns="0" bIns="0" rIns="0">
            <a:spAutoFit/>
          </a:bodyPr>
          <a:lstStyle/>
          <a:p>
            <a:pPr algn="l">
              <a:lnSpc>
                <a:spcPts val="4047"/>
              </a:lnSpc>
            </a:pPr>
            <a:r>
              <a:rPr lang="en-US" sz="4047">
                <a:solidFill>
                  <a:srgbClr val="472900"/>
                </a:solidFill>
                <a:latin typeface="Dekko"/>
              </a:rPr>
              <a:t>usia, yang lebih tua diprioritaskan</a:t>
            </a:r>
          </a:p>
        </p:txBody>
      </p:sp>
      <p:sp>
        <p:nvSpPr>
          <p:cNvPr name="TextBox 14" id="14"/>
          <p:cNvSpPr txBox="true"/>
          <p:nvPr/>
        </p:nvSpPr>
        <p:spPr>
          <a:xfrm rot="0">
            <a:off x="12086751" y="3727803"/>
            <a:ext cx="5725916" cy="1541079"/>
          </a:xfrm>
          <a:prstGeom prst="rect">
            <a:avLst/>
          </a:prstGeom>
        </p:spPr>
        <p:txBody>
          <a:bodyPr anchor="t" rtlCol="false" tIns="0" lIns="0" bIns="0" rIns="0">
            <a:spAutoFit/>
          </a:bodyPr>
          <a:lstStyle/>
          <a:p>
            <a:pPr algn="l">
              <a:lnSpc>
                <a:spcPts val="4047"/>
              </a:lnSpc>
            </a:pPr>
            <a:r>
              <a:rPr lang="en-US" sz="4047">
                <a:solidFill>
                  <a:srgbClr val="472900"/>
                </a:solidFill>
                <a:latin typeface="Dekko"/>
              </a:rPr>
              <a:t>lokasi domisili, lebih dekat dengan sekolah diprioritaskan</a:t>
            </a:r>
          </a:p>
        </p:txBody>
      </p:sp>
      <p:sp>
        <p:nvSpPr>
          <p:cNvPr name="TextBox 15" id="15"/>
          <p:cNvSpPr txBox="true"/>
          <p:nvPr/>
        </p:nvSpPr>
        <p:spPr>
          <a:xfrm rot="0">
            <a:off x="12640118" y="6968851"/>
            <a:ext cx="5172549" cy="1036254"/>
          </a:xfrm>
          <a:prstGeom prst="rect">
            <a:avLst/>
          </a:prstGeom>
        </p:spPr>
        <p:txBody>
          <a:bodyPr anchor="t" rtlCol="false" tIns="0" lIns="0" bIns="0" rIns="0">
            <a:spAutoFit/>
          </a:bodyPr>
          <a:lstStyle/>
          <a:p>
            <a:pPr algn="l">
              <a:lnSpc>
                <a:spcPts val="4047"/>
              </a:lnSpc>
            </a:pPr>
            <a:r>
              <a:rPr lang="en-US" sz="4047">
                <a:solidFill>
                  <a:srgbClr val="472900"/>
                </a:solidFill>
                <a:latin typeface="Dekko"/>
              </a:rPr>
              <a:t>waktu mendaftar, yang lebih dulu diprioritaskan</a:t>
            </a:r>
          </a:p>
        </p:txBody>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bg>
      <p:bgPr>
        <a:solidFill>
          <a:srgbClr val="6FD340"/>
        </a:solidFill>
      </p:bgPr>
    </p:bg>
    <p:spTree>
      <p:nvGrpSpPr>
        <p:cNvPr id="1" name=""/>
        <p:cNvGrpSpPr/>
        <p:nvPr/>
      </p:nvGrpSpPr>
      <p:grpSpPr>
        <a:xfrm>
          <a:off x="0" y="0"/>
          <a:ext cx="0" cy="0"/>
          <a:chOff x="0" y="0"/>
          <a:chExt cx="0" cy="0"/>
        </a:xfrm>
      </p:grpSpPr>
      <p:sp>
        <p:nvSpPr>
          <p:cNvPr name="Freeform 2" id="2"/>
          <p:cNvSpPr/>
          <p:nvPr/>
        </p:nvSpPr>
        <p:spPr>
          <a:xfrm flipH="false" flipV="false" rot="112034">
            <a:off x="9279564" y="1423663"/>
            <a:ext cx="9435440" cy="8474740"/>
          </a:xfrm>
          <a:custGeom>
            <a:avLst/>
            <a:gdLst/>
            <a:ahLst/>
            <a:cxnLst/>
            <a:rect r="r" b="b" t="t" l="l"/>
            <a:pathLst>
              <a:path h="8474740" w="9435440">
                <a:moveTo>
                  <a:pt x="0" y="0"/>
                </a:moveTo>
                <a:lnTo>
                  <a:pt x="9435440" y="0"/>
                </a:lnTo>
                <a:lnTo>
                  <a:pt x="9435440" y="8474741"/>
                </a:lnTo>
                <a:lnTo>
                  <a:pt x="0" y="847474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125097">
            <a:off x="1909451" y="2004651"/>
            <a:ext cx="7246285" cy="7312765"/>
          </a:xfrm>
          <a:custGeom>
            <a:avLst/>
            <a:gdLst/>
            <a:ahLst/>
            <a:cxnLst/>
            <a:rect r="r" b="b" t="t" l="l"/>
            <a:pathLst>
              <a:path h="7312765" w="7246285">
                <a:moveTo>
                  <a:pt x="0" y="0"/>
                </a:moveTo>
                <a:lnTo>
                  <a:pt x="7246285" y="0"/>
                </a:lnTo>
                <a:lnTo>
                  <a:pt x="7246285" y="7312765"/>
                </a:lnTo>
                <a:lnTo>
                  <a:pt x="0" y="731276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8675094" y="3393757"/>
            <a:ext cx="2624240" cy="6808169"/>
          </a:xfrm>
          <a:custGeom>
            <a:avLst/>
            <a:gdLst/>
            <a:ahLst/>
            <a:cxnLst/>
            <a:rect r="r" b="b" t="t" l="l"/>
            <a:pathLst>
              <a:path h="6808169" w="2624240">
                <a:moveTo>
                  <a:pt x="0" y="0"/>
                </a:moveTo>
                <a:lnTo>
                  <a:pt x="2624240" y="0"/>
                </a:lnTo>
                <a:lnTo>
                  <a:pt x="2624240" y="6808169"/>
                </a:lnTo>
                <a:lnTo>
                  <a:pt x="0" y="680816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276117">
            <a:off x="366238" y="4295297"/>
            <a:ext cx="2825175" cy="5650350"/>
          </a:xfrm>
          <a:custGeom>
            <a:avLst/>
            <a:gdLst/>
            <a:ahLst/>
            <a:cxnLst/>
            <a:rect r="r" b="b" t="t" l="l"/>
            <a:pathLst>
              <a:path h="5650350" w="2825175">
                <a:moveTo>
                  <a:pt x="0" y="0"/>
                </a:moveTo>
                <a:lnTo>
                  <a:pt x="2825175" y="0"/>
                </a:lnTo>
                <a:lnTo>
                  <a:pt x="2825175" y="5650349"/>
                </a:lnTo>
                <a:lnTo>
                  <a:pt x="0" y="565034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11061214" y="2623498"/>
            <a:ext cx="840482" cy="941477"/>
          </a:xfrm>
          <a:custGeom>
            <a:avLst/>
            <a:gdLst/>
            <a:ahLst/>
            <a:cxnLst/>
            <a:rect r="r" b="b" t="t" l="l"/>
            <a:pathLst>
              <a:path h="941477" w="840482">
                <a:moveTo>
                  <a:pt x="0" y="0"/>
                </a:moveTo>
                <a:lnTo>
                  <a:pt x="840482" y="0"/>
                </a:lnTo>
                <a:lnTo>
                  <a:pt x="840482" y="941477"/>
                </a:lnTo>
                <a:lnTo>
                  <a:pt x="0" y="941477"/>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7" id="7"/>
          <p:cNvSpPr/>
          <p:nvPr/>
        </p:nvSpPr>
        <p:spPr>
          <a:xfrm flipH="false" flipV="false" rot="0">
            <a:off x="11070283" y="4031046"/>
            <a:ext cx="831413" cy="898384"/>
          </a:xfrm>
          <a:custGeom>
            <a:avLst/>
            <a:gdLst/>
            <a:ahLst/>
            <a:cxnLst/>
            <a:rect r="r" b="b" t="t" l="l"/>
            <a:pathLst>
              <a:path h="898384" w="831413">
                <a:moveTo>
                  <a:pt x="0" y="0"/>
                </a:moveTo>
                <a:lnTo>
                  <a:pt x="831413" y="0"/>
                </a:lnTo>
                <a:lnTo>
                  <a:pt x="831413" y="898384"/>
                </a:lnTo>
                <a:lnTo>
                  <a:pt x="0" y="898384"/>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8" id="8"/>
          <p:cNvSpPr/>
          <p:nvPr/>
        </p:nvSpPr>
        <p:spPr>
          <a:xfrm flipH="false" flipV="false" rot="0">
            <a:off x="11299334" y="5918324"/>
            <a:ext cx="829945" cy="879517"/>
          </a:xfrm>
          <a:custGeom>
            <a:avLst/>
            <a:gdLst/>
            <a:ahLst/>
            <a:cxnLst/>
            <a:rect r="r" b="b" t="t" l="l"/>
            <a:pathLst>
              <a:path h="879517" w="829945">
                <a:moveTo>
                  <a:pt x="0" y="0"/>
                </a:moveTo>
                <a:lnTo>
                  <a:pt x="829944" y="0"/>
                </a:lnTo>
                <a:lnTo>
                  <a:pt x="829944" y="879518"/>
                </a:lnTo>
                <a:lnTo>
                  <a:pt x="0" y="879518"/>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9" id="9"/>
          <p:cNvSpPr/>
          <p:nvPr/>
        </p:nvSpPr>
        <p:spPr>
          <a:xfrm flipH="false" flipV="false" rot="0">
            <a:off x="11171281" y="7518487"/>
            <a:ext cx="818068" cy="931547"/>
          </a:xfrm>
          <a:custGeom>
            <a:avLst/>
            <a:gdLst/>
            <a:ahLst/>
            <a:cxnLst/>
            <a:rect r="r" b="b" t="t" l="l"/>
            <a:pathLst>
              <a:path h="931547" w="818068">
                <a:moveTo>
                  <a:pt x="0" y="0"/>
                </a:moveTo>
                <a:lnTo>
                  <a:pt x="818067" y="0"/>
                </a:lnTo>
                <a:lnTo>
                  <a:pt x="818067" y="931547"/>
                </a:lnTo>
                <a:lnTo>
                  <a:pt x="0" y="931547"/>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TextBox 10" id="10"/>
          <p:cNvSpPr txBox="true"/>
          <p:nvPr/>
        </p:nvSpPr>
        <p:spPr>
          <a:xfrm rot="0">
            <a:off x="477825" y="266975"/>
            <a:ext cx="17259300" cy="1189182"/>
          </a:xfrm>
          <a:prstGeom prst="rect">
            <a:avLst/>
          </a:prstGeom>
        </p:spPr>
        <p:txBody>
          <a:bodyPr anchor="t" rtlCol="false" tIns="0" lIns="0" bIns="0" rIns="0">
            <a:spAutoFit/>
          </a:bodyPr>
          <a:lstStyle/>
          <a:p>
            <a:pPr algn="ctr">
              <a:lnSpc>
                <a:spcPts val="9529"/>
              </a:lnSpc>
            </a:pPr>
            <a:r>
              <a:rPr lang="en-US" sz="6806">
                <a:solidFill>
                  <a:srgbClr val="472900"/>
                </a:solidFill>
                <a:latin typeface="Bobby Jones"/>
              </a:rPr>
              <a:t>SELEKSI JALUR PERPINDAHAN TUGAS ORANGTUA</a:t>
            </a:r>
          </a:p>
        </p:txBody>
      </p:sp>
      <p:sp>
        <p:nvSpPr>
          <p:cNvPr name="TextBox 11" id="11"/>
          <p:cNvSpPr txBox="true"/>
          <p:nvPr/>
        </p:nvSpPr>
        <p:spPr>
          <a:xfrm rot="-125322">
            <a:off x="2485663" y="3876896"/>
            <a:ext cx="6437262" cy="4021876"/>
          </a:xfrm>
          <a:prstGeom prst="rect">
            <a:avLst/>
          </a:prstGeom>
        </p:spPr>
        <p:txBody>
          <a:bodyPr anchor="t" rtlCol="false" tIns="0" lIns="0" bIns="0" rIns="0">
            <a:spAutoFit/>
          </a:bodyPr>
          <a:lstStyle/>
          <a:p>
            <a:pPr algn="ctr">
              <a:lnSpc>
                <a:spcPts val="6398"/>
              </a:lnSpc>
            </a:pPr>
            <a:r>
              <a:rPr lang="en-US" sz="4847">
                <a:solidFill>
                  <a:srgbClr val="472900"/>
                </a:solidFill>
                <a:latin typeface="Dekko"/>
              </a:rPr>
              <a:t>Seleksi calon peserta didik baru Jalur PTO mempertimbangkan kriteria dengan urutan Sebagai berikut :</a:t>
            </a:r>
          </a:p>
        </p:txBody>
      </p:sp>
      <p:sp>
        <p:nvSpPr>
          <p:cNvPr name="TextBox 12" id="12"/>
          <p:cNvSpPr txBox="true"/>
          <p:nvPr/>
        </p:nvSpPr>
        <p:spPr>
          <a:xfrm rot="0">
            <a:off x="11299334" y="2699698"/>
            <a:ext cx="6437262" cy="1780540"/>
          </a:xfrm>
          <a:prstGeom prst="rect">
            <a:avLst/>
          </a:prstGeom>
        </p:spPr>
        <p:txBody>
          <a:bodyPr anchor="t" rtlCol="false" tIns="0" lIns="0" bIns="0" rIns="0">
            <a:spAutoFit/>
          </a:bodyPr>
          <a:lstStyle/>
          <a:p>
            <a:pPr algn="ctr">
              <a:lnSpc>
                <a:spcPts val="4047"/>
              </a:lnSpc>
            </a:pPr>
            <a:r>
              <a:rPr lang="en-US" sz="4047">
                <a:solidFill>
                  <a:srgbClr val="472900"/>
                </a:solidFill>
                <a:latin typeface="Dekko"/>
              </a:rPr>
              <a:t>kelengkapan dan hasil verifikasi persyaratan</a:t>
            </a:r>
          </a:p>
          <a:p>
            <a:pPr algn="ctr">
              <a:lnSpc>
                <a:spcPts val="6786"/>
              </a:lnSpc>
            </a:pPr>
          </a:p>
        </p:txBody>
      </p:sp>
      <p:sp>
        <p:nvSpPr>
          <p:cNvPr name="TextBox 13" id="13"/>
          <p:cNvSpPr txBox="true"/>
          <p:nvPr/>
        </p:nvSpPr>
        <p:spPr>
          <a:xfrm rot="0">
            <a:off x="12413306" y="6037304"/>
            <a:ext cx="6437262" cy="1036254"/>
          </a:xfrm>
          <a:prstGeom prst="rect">
            <a:avLst/>
          </a:prstGeom>
        </p:spPr>
        <p:txBody>
          <a:bodyPr anchor="t" rtlCol="false" tIns="0" lIns="0" bIns="0" rIns="0">
            <a:spAutoFit/>
          </a:bodyPr>
          <a:lstStyle/>
          <a:p>
            <a:pPr algn="l">
              <a:lnSpc>
                <a:spcPts val="4047"/>
              </a:lnSpc>
            </a:pPr>
            <a:r>
              <a:rPr lang="en-US" sz="4047">
                <a:solidFill>
                  <a:srgbClr val="472900"/>
                </a:solidFill>
                <a:latin typeface="Dekko"/>
              </a:rPr>
              <a:t>usia, yang lebih tua diprioritaskan</a:t>
            </a:r>
          </a:p>
        </p:txBody>
      </p:sp>
      <p:sp>
        <p:nvSpPr>
          <p:cNvPr name="TextBox 14" id="14"/>
          <p:cNvSpPr txBox="true"/>
          <p:nvPr/>
        </p:nvSpPr>
        <p:spPr>
          <a:xfrm rot="0">
            <a:off x="12129278" y="4196991"/>
            <a:ext cx="5172549" cy="1541079"/>
          </a:xfrm>
          <a:prstGeom prst="rect">
            <a:avLst/>
          </a:prstGeom>
        </p:spPr>
        <p:txBody>
          <a:bodyPr anchor="t" rtlCol="false" tIns="0" lIns="0" bIns="0" rIns="0">
            <a:spAutoFit/>
          </a:bodyPr>
          <a:lstStyle/>
          <a:p>
            <a:pPr algn="l">
              <a:lnSpc>
                <a:spcPts val="4047"/>
              </a:lnSpc>
            </a:pPr>
            <a:r>
              <a:rPr lang="en-US" sz="4047">
                <a:solidFill>
                  <a:srgbClr val="472900"/>
                </a:solidFill>
                <a:latin typeface="Dekko"/>
              </a:rPr>
              <a:t>lokasi domisili, lebih dekat dengan sekolah diprioritaskan</a:t>
            </a:r>
          </a:p>
        </p:txBody>
      </p:sp>
      <p:sp>
        <p:nvSpPr>
          <p:cNvPr name="TextBox 15" id="15"/>
          <p:cNvSpPr txBox="true"/>
          <p:nvPr/>
        </p:nvSpPr>
        <p:spPr>
          <a:xfrm rot="0">
            <a:off x="12129278" y="7594687"/>
            <a:ext cx="5172549" cy="1036254"/>
          </a:xfrm>
          <a:prstGeom prst="rect">
            <a:avLst/>
          </a:prstGeom>
        </p:spPr>
        <p:txBody>
          <a:bodyPr anchor="t" rtlCol="false" tIns="0" lIns="0" bIns="0" rIns="0">
            <a:spAutoFit/>
          </a:bodyPr>
          <a:lstStyle/>
          <a:p>
            <a:pPr algn="l">
              <a:lnSpc>
                <a:spcPts val="4047"/>
              </a:lnSpc>
            </a:pPr>
            <a:r>
              <a:rPr lang="en-US" sz="4047">
                <a:solidFill>
                  <a:srgbClr val="472900"/>
                </a:solidFill>
                <a:latin typeface="Dekko"/>
              </a:rPr>
              <a:t>waktu mendaftar, yang lebih dulu diprioritaskan</a:t>
            </a:r>
          </a:p>
        </p:txBody>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bg>
      <p:bgPr>
        <a:solidFill>
          <a:srgbClr val="7460E4"/>
        </a:solidFill>
      </p:bgPr>
    </p:bg>
    <p:spTree>
      <p:nvGrpSpPr>
        <p:cNvPr id="1" name=""/>
        <p:cNvGrpSpPr/>
        <p:nvPr/>
      </p:nvGrpSpPr>
      <p:grpSpPr>
        <a:xfrm>
          <a:off x="0" y="0"/>
          <a:ext cx="0" cy="0"/>
          <a:chOff x="0" y="0"/>
          <a:chExt cx="0" cy="0"/>
        </a:xfrm>
      </p:grpSpPr>
      <p:sp>
        <p:nvSpPr>
          <p:cNvPr name="Freeform 2" id="2"/>
          <p:cNvSpPr/>
          <p:nvPr/>
        </p:nvSpPr>
        <p:spPr>
          <a:xfrm flipH="false" flipV="false" rot="112034">
            <a:off x="9279564" y="1423663"/>
            <a:ext cx="9435440" cy="8474740"/>
          </a:xfrm>
          <a:custGeom>
            <a:avLst/>
            <a:gdLst/>
            <a:ahLst/>
            <a:cxnLst/>
            <a:rect r="r" b="b" t="t" l="l"/>
            <a:pathLst>
              <a:path h="8474740" w="9435440">
                <a:moveTo>
                  <a:pt x="0" y="0"/>
                </a:moveTo>
                <a:lnTo>
                  <a:pt x="9435440" y="0"/>
                </a:lnTo>
                <a:lnTo>
                  <a:pt x="9435440" y="8474741"/>
                </a:lnTo>
                <a:lnTo>
                  <a:pt x="0" y="847474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125097">
            <a:off x="1909451" y="2004651"/>
            <a:ext cx="7246285" cy="7312765"/>
          </a:xfrm>
          <a:custGeom>
            <a:avLst/>
            <a:gdLst/>
            <a:ahLst/>
            <a:cxnLst/>
            <a:rect r="r" b="b" t="t" l="l"/>
            <a:pathLst>
              <a:path h="7312765" w="7246285">
                <a:moveTo>
                  <a:pt x="0" y="0"/>
                </a:moveTo>
                <a:lnTo>
                  <a:pt x="7246285" y="0"/>
                </a:lnTo>
                <a:lnTo>
                  <a:pt x="7246285" y="7312765"/>
                </a:lnTo>
                <a:lnTo>
                  <a:pt x="0" y="731276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8675094" y="3393757"/>
            <a:ext cx="2624240" cy="6808169"/>
          </a:xfrm>
          <a:custGeom>
            <a:avLst/>
            <a:gdLst/>
            <a:ahLst/>
            <a:cxnLst/>
            <a:rect r="r" b="b" t="t" l="l"/>
            <a:pathLst>
              <a:path h="6808169" w="2624240">
                <a:moveTo>
                  <a:pt x="0" y="0"/>
                </a:moveTo>
                <a:lnTo>
                  <a:pt x="2624240" y="0"/>
                </a:lnTo>
                <a:lnTo>
                  <a:pt x="2624240" y="6808169"/>
                </a:lnTo>
                <a:lnTo>
                  <a:pt x="0" y="680816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276117">
            <a:off x="366238" y="4693313"/>
            <a:ext cx="2825175" cy="5650350"/>
          </a:xfrm>
          <a:custGeom>
            <a:avLst/>
            <a:gdLst/>
            <a:ahLst/>
            <a:cxnLst/>
            <a:rect r="r" b="b" t="t" l="l"/>
            <a:pathLst>
              <a:path h="5650350" w="2825175">
                <a:moveTo>
                  <a:pt x="0" y="0"/>
                </a:moveTo>
                <a:lnTo>
                  <a:pt x="2825175" y="0"/>
                </a:lnTo>
                <a:lnTo>
                  <a:pt x="2825175" y="5650349"/>
                </a:lnTo>
                <a:lnTo>
                  <a:pt x="0" y="565034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11061214" y="2623498"/>
            <a:ext cx="840482" cy="941477"/>
          </a:xfrm>
          <a:custGeom>
            <a:avLst/>
            <a:gdLst/>
            <a:ahLst/>
            <a:cxnLst/>
            <a:rect r="r" b="b" t="t" l="l"/>
            <a:pathLst>
              <a:path h="941477" w="840482">
                <a:moveTo>
                  <a:pt x="0" y="0"/>
                </a:moveTo>
                <a:lnTo>
                  <a:pt x="840482" y="0"/>
                </a:lnTo>
                <a:lnTo>
                  <a:pt x="840482" y="941477"/>
                </a:lnTo>
                <a:lnTo>
                  <a:pt x="0" y="941477"/>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7" id="7"/>
          <p:cNvSpPr/>
          <p:nvPr/>
        </p:nvSpPr>
        <p:spPr>
          <a:xfrm flipH="false" flipV="false" rot="0">
            <a:off x="11070283" y="4031046"/>
            <a:ext cx="831413" cy="898384"/>
          </a:xfrm>
          <a:custGeom>
            <a:avLst/>
            <a:gdLst/>
            <a:ahLst/>
            <a:cxnLst/>
            <a:rect r="r" b="b" t="t" l="l"/>
            <a:pathLst>
              <a:path h="898384" w="831413">
                <a:moveTo>
                  <a:pt x="0" y="0"/>
                </a:moveTo>
                <a:lnTo>
                  <a:pt x="831413" y="0"/>
                </a:lnTo>
                <a:lnTo>
                  <a:pt x="831413" y="898384"/>
                </a:lnTo>
                <a:lnTo>
                  <a:pt x="0" y="898384"/>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8" id="8"/>
          <p:cNvSpPr/>
          <p:nvPr/>
        </p:nvSpPr>
        <p:spPr>
          <a:xfrm flipH="false" flipV="false" rot="0">
            <a:off x="11299334" y="5918324"/>
            <a:ext cx="829945" cy="879517"/>
          </a:xfrm>
          <a:custGeom>
            <a:avLst/>
            <a:gdLst/>
            <a:ahLst/>
            <a:cxnLst/>
            <a:rect r="r" b="b" t="t" l="l"/>
            <a:pathLst>
              <a:path h="879517" w="829945">
                <a:moveTo>
                  <a:pt x="0" y="0"/>
                </a:moveTo>
                <a:lnTo>
                  <a:pt x="829944" y="0"/>
                </a:lnTo>
                <a:lnTo>
                  <a:pt x="829944" y="879518"/>
                </a:lnTo>
                <a:lnTo>
                  <a:pt x="0" y="879518"/>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9" id="9"/>
          <p:cNvSpPr/>
          <p:nvPr/>
        </p:nvSpPr>
        <p:spPr>
          <a:xfrm flipH="false" flipV="false" rot="0">
            <a:off x="11171281" y="7518487"/>
            <a:ext cx="818068" cy="931547"/>
          </a:xfrm>
          <a:custGeom>
            <a:avLst/>
            <a:gdLst/>
            <a:ahLst/>
            <a:cxnLst/>
            <a:rect r="r" b="b" t="t" l="l"/>
            <a:pathLst>
              <a:path h="931547" w="818068">
                <a:moveTo>
                  <a:pt x="0" y="0"/>
                </a:moveTo>
                <a:lnTo>
                  <a:pt x="818067" y="0"/>
                </a:lnTo>
                <a:lnTo>
                  <a:pt x="818067" y="931547"/>
                </a:lnTo>
                <a:lnTo>
                  <a:pt x="0" y="931547"/>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TextBox 10" id="10"/>
          <p:cNvSpPr txBox="true"/>
          <p:nvPr/>
        </p:nvSpPr>
        <p:spPr>
          <a:xfrm rot="0">
            <a:off x="477825" y="266975"/>
            <a:ext cx="17259300" cy="1189182"/>
          </a:xfrm>
          <a:prstGeom prst="rect">
            <a:avLst/>
          </a:prstGeom>
        </p:spPr>
        <p:txBody>
          <a:bodyPr anchor="t" rtlCol="false" tIns="0" lIns="0" bIns="0" rIns="0">
            <a:spAutoFit/>
          </a:bodyPr>
          <a:lstStyle/>
          <a:p>
            <a:pPr algn="ctr">
              <a:lnSpc>
                <a:spcPts val="9529"/>
              </a:lnSpc>
            </a:pPr>
            <a:r>
              <a:rPr lang="en-US" sz="6806">
                <a:solidFill>
                  <a:srgbClr val="472900"/>
                </a:solidFill>
                <a:latin typeface="Bobby Jones"/>
              </a:rPr>
              <a:t>SELEKSI JALUR Prestasi</a:t>
            </a:r>
          </a:p>
        </p:txBody>
      </p:sp>
      <p:sp>
        <p:nvSpPr>
          <p:cNvPr name="TextBox 11" id="11"/>
          <p:cNvSpPr txBox="true"/>
          <p:nvPr/>
        </p:nvSpPr>
        <p:spPr>
          <a:xfrm rot="-125322">
            <a:off x="2310545" y="3810202"/>
            <a:ext cx="6437262" cy="4111551"/>
          </a:xfrm>
          <a:prstGeom prst="rect">
            <a:avLst/>
          </a:prstGeom>
        </p:spPr>
        <p:txBody>
          <a:bodyPr anchor="t" rtlCol="false" tIns="0" lIns="0" bIns="0" rIns="0">
            <a:spAutoFit/>
          </a:bodyPr>
          <a:lstStyle/>
          <a:p>
            <a:pPr algn="ctr">
              <a:lnSpc>
                <a:spcPts val="6592"/>
              </a:lnSpc>
            </a:pPr>
            <a:r>
              <a:rPr lang="en-US" sz="4847">
                <a:solidFill>
                  <a:srgbClr val="472900"/>
                </a:solidFill>
                <a:latin typeface="Dekko"/>
              </a:rPr>
              <a:t>Seleksi calon peserta didik baru Jalur PTO mempertimbangkan kriteria dengan urutan Sebagai berikut :</a:t>
            </a:r>
          </a:p>
        </p:txBody>
      </p:sp>
      <p:sp>
        <p:nvSpPr>
          <p:cNvPr name="TextBox 12" id="12"/>
          <p:cNvSpPr txBox="true"/>
          <p:nvPr/>
        </p:nvSpPr>
        <p:spPr>
          <a:xfrm rot="0">
            <a:off x="11299334" y="2699698"/>
            <a:ext cx="6437262" cy="1780540"/>
          </a:xfrm>
          <a:prstGeom prst="rect">
            <a:avLst/>
          </a:prstGeom>
        </p:spPr>
        <p:txBody>
          <a:bodyPr anchor="t" rtlCol="false" tIns="0" lIns="0" bIns="0" rIns="0">
            <a:spAutoFit/>
          </a:bodyPr>
          <a:lstStyle/>
          <a:p>
            <a:pPr algn="ctr">
              <a:lnSpc>
                <a:spcPts val="4047"/>
              </a:lnSpc>
            </a:pPr>
            <a:r>
              <a:rPr lang="en-US" sz="4047">
                <a:solidFill>
                  <a:srgbClr val="472900"/>
                </a:solidFill>
                <a:latin typeface="Dekko"/>
              </a:rPr>
              <a:t>kelengkapan dan hasil verifikasi persyaratan</a:t>
            </a:r>
          </a:p>
          <a:p>
            <a:pPr algn="ctr">
              <a:lnSpc>
                <a:spcPts val="6786"/>
              </a:lnSpc>
            </a:pPr>
          </a:p>
        </p:txBody>
      </p:sp>
      <p:sp>
        <p:nvSpPr>
          <p:cNvPr name="TextBox 13" id="13"/>
          <p:cNvSpPr txBox="true"/>
          <p:nvPr/>
        </p:nvSpPr>
        <p:spPr>
          <a:xfrm rot="0">
            <a:off x="12413306" y="6037304"/>
            <a:ext cx="6437262" cy="1036254"/>
          </a:xfrm>
          <a:prstGeom prst="rect">
            <a:avLst/>
          </a:prstGeom>
        </p:spPr>
        <p:txBody>
          <a:bodyPr anchor="t" rtlCol="false" tIns="0" lIns="0" bIns="0" rIns="0">
            <a:spAutoFit/>
          </a:bodyPr>
          <a:lstStyle/>
          <a:p>
            <a:pPr algn="l">
              <a:lnSpc>
                <a:spcPts val="4047"/>
              </a:lnSpc>
            </a:pPr>
            <a:r>
              <a:rPr lang="en-US" sz="4047">
                <a:solidFill>
                  <a:srgbClr val="472900"/>
                </a:solidFill>
                <a:latin typeface="Dekko"/>
              </a:rPr>
              <a:t>usia, yang lebih tua diprioritaskan</a:t>
            </a:r>
          </a:p>
        </p:txBody>
      </p:sp>
      <p:sp>
        <p:nvSpPr>
          <p:cNvPr name="TextBox 14" id="14"/>
          <p:cNvSpPr txBox="true"/>
          <p:nvPr/>
        </p:nvSpPr>
        <p:spPr>
          <a:xfrm rot="0">
            <a:off x="12129278" y="4196991"/>
            <a:ext cx="5172549" cy="1541079"/>
          </a:xfrm>
          <a:prstGeom prst="rect">
            <a:avLst/>
          </a:prstGeom>
        </p:spPr>
        <p:txBody>
          <a:bodyPr anchor="t" rtlCol="false" tIns="0" lIns="0" bIns="0" rIns="0">
            <a:spAutoFit/>
          </a:bodyPr>
          <a:lstStyle/>
          <a:p>
            <a:pPr algn="l">
              <a:lnSpc>
                <a:spcPts val="4047"/>
              </a:lnSpc>
            </a:pPr>
            <a:r>
              <a:rPr lang="en-US" sz="4047">
                <a:solidFill>
                  <a:srgbClr val="472900"/>
                </a:solidFill>
                <a:latin typeface="Dekko"/>
              </a:rPr>
              <a:t>lokasi domisili, lebih dekat dengan sekolah diprioritaskan</a:t>
            </a:r>
          </a:p>
        </p:txBody>
      </p:sp>
      <p:sp>
        <p:nvSpPr>
          <p:cNvPr name="TextBox 15" id="15"/>
          <p:cNvSpPr txBox="true"/>
          <p:nvPr/>
        </p:nvSpPr>
        <p:spPr>
          <a:xfrm rot="0">
            <a:off x="12129278" y="7594687"/>
            <a:ext cx="5172549" cy="1036254"/>
          </a:xfrm>
          <a:prstGeom prst="rect">
            <a:avLst/>
          </a:prstGeom>
        </p:spPr>
        <p:txBody>
          <a:bodyPr anchor="t" rtlCol="false" tIns="0" lIns="0" bIns="0" rIns="0">
            <a:spAutoFit/>
          </a:bodyPr>
          <a:lstStyle/>
          <a:p>
            <a:pPr algn="l">
              <a:lnSpc>
                <a:spcPts val="4047"/>
              </a:lnSpc>
            </a:pPr>
            <a:r>
              <a:rPr lang="en-US" sz="4047">
                <a:solidFill>
                  <a:srgbClr val="472900"/>
                </a:solidFill>
                <a:latin typeface="Dekko"/>
              </a:rPr>
              <a:t>waktu mendaftar, yang lebih dulu diprioritaskan</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FDE59"/>
        </a:solidFill>
      </p:bgPr>
    </p:bg>
    <p:spTree>
      <p:nvGrpSpPr>
        <p:cNvPr id="1" name=""/>
        <p:cNvGrpSpPr/>
        <p:nvPr/>
      </p:nvGrpSpPr>
      <p:grpSpPr>
        <a:xfrm>
          <a:off x="0" y="0"/>
          <a:ext cx="0" cy="0"/>
          <a:chOff x="0" y="0"/>
          <a:chExt cx="0" cy="0"/>
        </a:xfrm>
      </p:grpSpPr>
      <p:sp>
        <p:nvSpPr>
          <p:cNvPr name="Freeform 2" id="2"/>
          <p:cNvSpPr/>
          <p:nvPr/>
        </p:nvSpPr>
        <p:spPr>
          <a:xfrm flipH="false" flipV="false" rot="-125097">
            <a:off x="7077189" y="-931805"/>
            <a:ext cx="12080790" cy="12191623"/>
          </a:xfrm>
          <a:custGeom>
            <a:avLst/>
            <a:gdLst/>
            <a:ahLst/>
            <a:cxnLst/>
            <a:rect r="r" b="b" t="t" l="l"/>
            <a:pathLst>
              <a:path h="12191623" w="12080790">
                <a:moveTo>
                  <a:pt x="0" y="0"/>
                </a:moveTo>
                <a:lnTo>
                  <a:pt x="12080790" y="0"/>
                </a:lnTo>
                <a:lnTo>
                  <a:pt x="12080790" y="12191623"/>
                </a:lnTo>
                <a:lnTo>
                  <a:pt x="0" y="1219162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0" y="4840615"/>
            <a:ext cx="4284199" cy="8568398"/>
          </a:xfrm>
          <a:custGeom>
            <a:avLst/>
            <a:gdLst/>
            <a:ahLst/>
            <a:cxnLst/>
            <a:rect r="r" b="b" t="t" l="l"/>
            <a:pathLst>
              <a:path h="8568398" w="4284199">
                <a:moveTo>
                  <a:pt x="0" y="0"/>
                </a:moveTo>
                <a:lnTo>
                  <a:pt x="4284199" y="0"/>
                </a:lnTo>
                <a:lnTo>
                  <a:pt x="4284199" y="8568397"/>
                </a:lnTo>
                <a:lnTo>
                  <a:pt x="0" y="856839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2804142" y="4070587"/>
            <a:ext cx="3659700" cy="9494504"/>
          </a:xfrm>
          <a:custGeom>
            <a:avLst/>
            <a:gdLst/>
            <a:ahLst/>
            <a:cxnLst/>
            <a:rect r="r" b="b" t="t" l="l"/>
            <a:pathLst>
              <a:path h="9494504" w="3659700">
                <a:moveTo>
                  <a:pt x="0" y="0"/>
                </a:moveTo>
                <a:lnTo>
                  <a:pt x="3659700" y="0"/>
                </a:lnTo>
                <a:lnTo>
                  <a:pt x="3659700" y="9494505"/>
                </a:lnTo>
                <a:lnTo>
                  <a:pt x="0" y="949450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3137464">
            <a:off x="7717629" y="2501986"/>
            <a:ext cx="529121" cy="775268"/>
          </a:xfrm>
          <a:custGeom>
            <a:avLst/>
            <a:gdLst/>
            <a:ahLst/>
            <a:cxnLst/>
            <a:rect r="r" b="b" t="t" l="l"/>
            <a:pathLst>
              <a:path h="775268" w="529121">
                <a:moveTo>
                  <a:pt x="0" y="0"/>
                </a:moveTo>
                <a:lnTo>
                  <a:pt x="529121" y="0"/>
                </a:lnTo>
                <a:lnTo>
                  <a:pt x="529121" y="775268"/>
                </a:lnTo>
                <a:lnTo>
                  <a:pt x="0" y="77526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6" id="6"/>
          <p:cNvSpPr txBox="true"/>
          <p:nvPr/>
        </p:nvSpPr>
        <p:spPr>
          <a:xfrm rot="0">
            <a:off x="205072" y="1450665"/>
            <a:ext cx="6463842" cy="2389512"/>
          </a:xfrm>
          <a:prstGeom prst="rect">
            <a:avLst/>
          </a:prstGeom>
        </p:spPr>
        <p:txBody>
          <a:bodyPr anchor="t" rtlCol="false" tIns="0" lIns="0" bIns="0" rIns="0">
            <a:spAutoFit/>
          </a:bodyPr>
          <a:lstStyle/>
          <a:p>
            <a:pPr algn="ctr">
              <a:lnSpc>
                <a:spcPts val="9145"/>
              </a:lnSpc>
            </a:pPr>
            <a:r>
              <a:rPr lang="en-US" sz="9238" spc="-508">
                <a:solidFill>
                  <a:srgbClr val="472900"/>
                </a:solidFill>
                <a:latin typeface="Bobby Jones"/>
              </a:rPr>
              <a:t>JADWAL PELAKSANAAN</a:t>
            </a:r>
          </a:p>
        </p:txBody>
      </p:sp>
      <p:sp>
        <p:nvSpPr>
          <p:cNvPr name="TextBox 7" id="7"/>
          <p:cNvSpPr txBox="true"/>
          <p:nvPr/>
        </p:nvSpPr>
        <p:spPr>
          <a:xfrm rot="-156036">
            <a:off x="8553616" y="2166841"/>
            <a:ext cx="8263836" cy="762000"/>
          </a:xfrm>
          <a:prstGeom prst="rect">
            <a:avLst/>
          </a:prstGeom>
        </p:spPr>
        <p:txBody>
          <a:bodyPr anchor="t" rtlCol="false" tIns="0" lIns="0" bIns="0" rIns="0">
            <a:spAutoFit/>
          </a:bodyPr>
          <a:lstStyle/>
          <a:p>
            <a:pPr algn="ctr">
              <a:lnSpc>
                <a:spcPts val="6299"/>
              </a:lnSpc>
            </a:pPr>
            <a:r>
              <a:rPr lang="en-US" sz="4500">
                <a:solidFill>
                  <a:srgbClr val="000000"/>
                </a:solidFill>
                <a:latin typeface="Dekko"/>
              </a:rPr>
              <a:t>Pembuatan akun Siswa Luar Daerah</a:t>
            </a:r>
          </a:p>
        </p:txBody>
      </p:sp>
      <p:sp>
        <p:nvSpPr>
          <p:cNvPr name="TextBox 8" id="8"/>
          <p:cNvSpPr txBox="true"/>
          <p:nvPr/>
        </p:nvSpPr>
        <p:spPr>
          <a:xfrm rot="-156036">
            <a:off x="8515150" y="4130606"/>
            <a:ext cx="6468933" cy="721995"/>
          </a:xfrm>
          <a:prstGeom prst="rect">
            <a:avLst/>
          </a:prstGeom>
        </p:spPr>
        <p:txBody>
          <a:bodyPr anchor="t" rtlCol="false" tIns="0" lIns="0" bIns="0" rIns="0">
            <a:spAutoFit/>
          </a:bodyPr>
          <a:lstStyle/>
          <a:p>
            <a:pPr algn="ctr">
              <a:lnSpc>
                <a:spcPts val="5880"/>
              </a:lnSpc>
            </a:pPr>
            <a:r>
              <a:rPr lang="en-US" sz="4200">
                <a:solidFill>
                  <a:srgbClr val="000000"/>
                </a:solidFill>
                <a:latin typeface="Dekko"/>
              </a:rPr>
              <a:t>24 Juni 2024 s.d 26 Juni 2024</a:t>
            </a:r>
          </a:p>
        </p:txBody>
      </p:sp>
      <p:sp>
        <p:nvSpPr>
          <p:cNvPr name="TextBox 9" id="9"/>
          <p:cNvSpPr txBox="true"/>
          <p:nvPr/>
        </p:nvSpPr>
        <p:spPr>
          <a:xfrm rot="-156036">
            <a:off x="8518184" y="3586583"/>
            <a:ext cx="3081994" cy="762000"/>
          </a:xfrm>
          <a:prstGeom prst="rect">
            <a:avLst/>
          </a:prstGeom>
        </p:spPr>
        <p:txBody>
          <a:bodyPr anchor="t" rtlCol="false" tIns="0" lIns="0" bIns="0" rIns="0">
            <a:spAutoFit/>
          </a:bodyPr>
          <a:lstStyle/>
          <a:p>
            <a:pPr algn="ctr">
              <a:lnSpc>
                <a:spcPts val="6299"/>
              </a:lnSpc>
            </a:pPr>
            <a:r>
              <a:rPr lang="en-US" sz="4500">
                <a:solidFill>
                  <a:srgbClr val="000000"/>
                </a:solidFill>
                <a:latin typeface="Dekko"/>
              </a:rPr>
              <a:t>Pendaftaran</a:t>
            </a:r>
          </a:p>
        </p:txBody>
      </p:sp>
      <p:sp>
        <p:nvSpPr>
          <p:cNvPr name="Freeform 10" id="10"/>
          <p:cNvSpPr/>
          <p:nvPr/>
        </p:nvSpPr>
        <p:spPr>
          <a:xfrm flipH="false" flipV="false" rot="-3137464">
            <a:off x="7908129" y="3806100"/>
            <a:ext cx="529121" cy="775268"/>
          </a:xfrm>
          <a:custGeom>
            <a:avLst/>
            <a:gdLst/>
            <a:ahLst/>
            <a:cxnLst/>
            <a:rect r="r" b="b" t="t" l="l"/>
            <a:pathLst>
              <a:path h="775268" w="529121">
                <a:moveTo>
                  <a:pt x="0" y="0"/>
                </a:moveTo>
                <a:lnTo>
                  <a:pt x="529121" y="0"/>
                </a:lnTo>
                <a:lnTo>
                  <a:pt x="529121" y="775268"/>
                </a:lnTo>
                <a:lnTo>
                  <a:pt x="0" y="77526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1" id="11"/>
          <p:cNvSpPr txBox="true"/>
          <p:nvPr/>
        </p:nvSpPr>
        <p:spPr>
          <a:xfrm rot="-156036">
            <a:off x="8515150" y="2821785"/>
            <a:ext cx="6468933" cy="721995"/>
          </a:xfrm>
          <a:prstGeom prst="rect">
            <a:avLst/>
          </a:prstGeom>
        </p:spPr>
        <p:txBody>
          <a:bodyPr anchor="t" rtlCol="false" tIns="0" lIns="0" bIns="0" rIns="0">
            <a:spAutoFit/>
          </a:bodyPr>
          <a:lstStyle/>
          <a:p>
            <a:pPr algn="ctr">
              <a:lnSpc>
                <a:spcPts val="5880"/>
              </a:lnSpc>
            </a:pPr>
            <a:r>
              <a:rPr lang="en-US" sz="4200">
                <a:solidFill>
                  <a:srgbClr val="000000"/>
                </a:solidFill>
                <a:latin typeface="Dekko"/>
              </a:rPr>
              <a:t>10 Juni 2024 s.d 14 Juni 2024</a:t>
            </a:r>
          </a:p>
        </p:txBody>
      </p:sp>
      <p:sp>
        <p:nvSpPr>
          <p:cNvPr name="TextBox 12" id="12"/>
          <p:cNvSpPr txBox="true"/>
          <p:nvPr/>
        </p:nvSpPr>
        <p:spPr>
          <a:xfrm rot="-156036">
            <a:off x="8518184" y="5024047"/>
            <a:ext cx="3081994" cy="762000"/>
          </a:xfrm>
          <a:prstGeom prst="rect">
            <a:avLst/>
          </a:prstGeom>
        </p:spPr>
        <p:txBody>
          <a:bodyPr anchor="t" rtlCol="false" tIns="0" lIns="0" bIns="0" rIns="0">
            <a:spAutoFit/>
          </a:bodyPr>
          <a:lstStyle/>
          <a:p>
            <a:pPr algn="ctr">
              <a:lnSpc>
                <a:spcPts val="6299"/>
              </a:lnSpc>
            </a:pPr>
            <a:r>
              <a:rPr lang="en-US" sz="4500">
                <a:solidFill>
                  <a:srgbClr val="000000"/>
                </a:solidFill>
                <a:latin typeface="Dekko"/>
              </a:rPr>
              <a:t>Seleksi Akhir</a:t>
            </a:r>
          </a:p>
        </p:txBody>
      </p:sp>
      <p:sp>
        <p:nvSpPr>
          <p:cNvPr name="TextBox 13" id="13"/>
          <p:cNvSpPr txBox="true"/>
          <p:nvPr/>
        </p:nvSpPr>
        <p:spPr>
          <a:xfrm rot="-156036">
            <a:off x="8652635" y="5573218"/>
            <a:ext cx="2874515" cy="721995"/>
          </a:xfrm>
          <a:prstGeom prst="rect">
            <a:avLst/>
          </a:prstGeom>
        </p:spPr>
        <p:txBody>
          <a:bodyPr anchor="t" rtlCol="false" tIns="0" lIns="0" bIns="0" rIns="0">
            <a:spAutoFit/>
          </a:bodyPr>
          <a:lstStyle/>
          <a:p>
            <a:pPr algn="ctr">
              <a:lnSpc>
                <a:spcPts val="5880"/>
              </a:lnSpc>
            </a:pPr>
            <a:r>
              <a:rPr lang="en-US" sz="4200">
                <a:solidFill>
                  <a:srgbClr val="000000"/>
                </a:solidFill>
                <a:latin typeface="Dekko"/>
              </a:rPr>
              <a:t>26 Juni 2024</a:t>
            </a:r>
          </a:p>
        </p:txBody>
      </p:sp>
      <p:sp>
        <p:nvSpPr>
          <p:cNvPr name="Freeform 14" id="14"/>
          <p:cNvSpPr/>
          <p:nvPr/>
        </p:nvSpPr>
        <p:spPr>
          <a:xfrm flipH="false" flipV="false" rot="-3137464">
            <a:off x="7927142" y="5275292"/>
            <a:ext cx="529121" cy="775268"/>
          </a:xfrm>
          <a:custGeom>
            <a:avLst/>
            <a:gdLst/>
            <a:ahLst/>
            <a:cxnLst/>
            <a:rect r="r" b="b" t="t" l="l"/>
            <a:pathLst>
              <a:path h="775268" w="529121">
                <a:moveTo>
                  <a:pt x="0" y="0"/>
                </a:moveTo>
                <a:lnTo>
                  <a:pt x="529120" y="0"/>
                </a:lnTo>
                <a:lnTo>
                  <a:pt x="529120" y="775268"/>
                </a:lnTo>
                <a:lnTo>
                  <a:pt x="0" y="77526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5" id="15"/>
          <p:cNvSpPr txBox="true"/>
          <p:nvPr/>
        </p:nvSpPr>
        <p:spPr>
          <a:xfrm rot="-156036">
            <a:off x="8672830" y="6315364"/>
            <a:ext cx="3081994" cy="762000"/>
          </a:xfrm>
          <a:prstGeom prst="rect">
            <a:avLst/>
          </a:prstGeom>
        </p:spPr>
        <p:txBody>
          <a:bodyPr anchor="t" rtlCol="false" tIns="0" lIns="0" bIns="0" rIns="0">
            <a:spAutoFit/>
          </a:bodyPr>
          <a:lstStyle/>
          <a:p>
            <a:pPr algn="ctr">
              <a:lnSpc>
                <a:spcPts val="6299"/>
              </a:lnSpc>
            </a:pPr>
            <a:r>
              <a:rPr lang="en-US" sz="4500">
                <a:solidFill>
                  <a:srgbClr val="000000"/>
                </a:solidFill>
                <a:latin typeface="Dekko"/>
              </a:rPr>
              <a:t>Pengumuman</a:t>
            </a:r>
          </a:p>
        </p:txBody>
      </p:sp>
      <p:sp>
        <p:nvSpPr>
          <p:cNvPr name="TextBox 16" id="16"/>
          <p:cNvSpPr txBox="true"/>
          <p:nvPr/>
        </p:nvSpPr>
        <p:spPr>
          <a:xfrm rot="-156036">
            <a:off x="8490606" y="6869496"/>
            <a:ext cx="3075705" cy="721995"/>
          </a:xfrm>
          <a:prstGeom prst="rect">
            <a:avLst/>
          </a:prstGeom>
        </p:spPr>
        <p:txBody>
          <a:bodyPr anchor="t" rtlCol="false" tIns="0" lIns="0" bIns="0" rIns="0">
            <a:spAutoFit/>
          </a:bodyPr>
          <a:lstStyle/>
          <a:p>
            <a:pPr algn="ctr">
              <a:lnSpc>
                <a:spcPts val="5880"/>
              </a:lnSpc>
            </a:pPr>
            <a:r>
              <a:rPr lang="en-US" sz="4200">
                <a:solidFill>
                  <a:srgbClr val="000000"/>
                </a:solidFill>
                <a:latin typeface="Dekko"/>
              </a:rPr>
              <a:t>28 Juni 2024</a:t>
            </a:r>
          </a:p>
        </p:txBody>
      </p:sp>
      <p:sp>
        <p:nvSpPr>
          <p:cNvPr name="Freeform 17" id="17"/>
          <p:cNvSpPr/>
          <p:nvPr/>
        </p:nvSpPr>
        <p:spPr>
          <a:xfrm flipH="false" flipV="false" rot="-3137464">
            <a:off x="8097495" y="6609337"/>
            <a:ext cx="529121" cy="775268"/>
          </a:xfrm>
          <a:custGeom>
            <a:avLst/>
            <a:gdLst/>
            <a:ahLst/>
            <a:cxnLst/>
            <a:rect r="r" b="b" t="t" l="l"/>
            <a:pathLst>
              <a:path h="775268" w="529121">
                <a:moveTo>
                  <a:pt x="0" y="0"/>
                </a:moveTo>
                <a:lnTo>
                  <a:pt x="529120" y="0"/>
                </a:lnTo>
                <a:lnTo>
                  <a:pt x="529120" y="775268"/>
                </a:lnTo>
                <a:lnTo>
                  <a:pt x="0" y="77526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18" id="18"/>
          <p:cNvSpPr txBox="true"/>
          <p:nvPr/>
        </p:nvSpPr>
        <p:spPr>
          <a:xfrm rot="-156036">
            <a:off x="8766983" y="7759081"/>
            <a:ext cx="3081994" cy="762000"/>
          </a:xfrm>
          <a:prstGeom prst="rect">
            <a:avLst/>
          </a:prstGeom>
        </p:spPr>
        <p:txBody>
          <a:bodyPr anchor="t" rtlCol="false" tIns="0" lIns="0" bIns="0" rIns="0">
            <a:spAutoFit/>
          </a:bodyPr>
          <a:lstStyle/>
          <a:p>
            <a:pPr algn="ctr">
              <a:lnSpc>
                <a:spcPts val="6299"/>
              </a:lnSpc>
            </a:pPr>
            <a:r>
              <a:rPr lang="en-US" sz="4500">
                <a:solidFill>
                  <a:srgbClr val="000000"/>
                </a:solidFill>
                <a:latin typeface="Dekko"/>
              </a:rPr>
              <a:t>Daftar Ulang</a:t>
            </a:r>
          </a:p>
        </p:txBody>
      </p:sp>
      <p:sp>
        <p:nvSpPr>
          <p:cNvPr name="TextBox 19" id="19"/>
          <p:cNvSpPr txBox="true"/>
          <p:nvPr/>
        </p:nvSpPr>
        <p:spPr>
          <a:xfrm rot="-156036">
            <a:off x="8277826" y="8229353"/>
            <a:ext cx="6772132" cy="721995"/>
          </a:xfrm>
          <a:prstGeom prst="rect">
            <a:avLst/>
          </a:prstGeom>
        </p:spPr>
        <p:txBody>
          <a:bodyPr anchor="t" rtlCol="false" tIns="0" lIns="0" bIns="0" rIns="0">
            <a:spAutoFit/>
          </a:bodyPr>
          <a:lstStyle/>
          <a:p>
            <a:pPr algn="ctr">
              <a:lnSpc>
                <a:spcPts val="5880"/>
              </a:lnSpc>
            </a:pPr>
            <a:r>
              <a:rPr lang="en-US" sz="4200">
                <a:solidFill>
                  <a:srgbClr val="000000"/>
                </a:solidFill>
                <a:latin typeface="Dekko"/>
              </a:rPr>
              <a:t>1 Juli 2024 dan 2 Juli 2024</a:t>
            </a:r>
          </a:p>
        </p:txBody>
      </p:sp>
      <p:sp>
        <p:nvSpPr>
          <p:cNvPr name="Freeform 20" id="20"/>
          <p:cNvSpPr/>
          <p:nvPr/>
        </p:nvSpPr>
        <p:spPr>
          <a:xfrm flipH="false" flipV="false" rot="-3137464">
            <a:off x="8186116" y="8072104"/>
            <a:ext cx="529121" cy="775268"/>
          </a:xfrm>
          <a:custGeom>
            <a:avLst/>
            <a:gdLst/>
            <a:ahLst/>
            <a:cxnLst/>
            <a:rect r="r" b="b" t="t" l="l"/>
            <a:pathLst>
              <a:path h="775268" w="529121">
                <a:moveTo>
                  <a:pt x="0" y="0"/>
                </a:moveTo>
                <a:lnTo>
                  <a:pt x="529121" y="0"/>
                </a:lnTo>
                <a:lnTo>
                  <a:pt x="529121" y="775268"/>
                </a:lnTo>
                <a:lnTo>
                  <a:pt x="0" y="77526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bg>
      <p:bgPr>
        <a:solidFill>
          <a:srgbClr val="D48879"/>
        </a:solidFill>
      </p:bgPr>
    </p:bg>
    <p:spTree>
      <p:nvGrpSpPr>
        <p:cNvPr id="1" name=""/>
        <p:cNvGrpSpPr/>
        <p:nvPr/>
      </p:nvGrpSpPr>
      <p:grpSpPr>
        <a:xfrm>
          <a:off x="0" y="0"/>
          <a:ext cx="0" cy="0"/>
          <a:chOff x="0" y="0"/>
          <a:chExt cx="0" cy="0"/>
        </a:xfrm>
      </p:grpSpPr>
      <p:sp>
        <p:nvSpPr>
          <p:cNvPr name="Freeform 2" id="2"/>
          <p:cNvSpPr/>
          <p:nvPr/>
        </p:nvSpPr>
        <p:spPr>
          <a:xfrm flipH="false" flipV="false" rot="245389">
            <a:off x="9650363" y="376421"/>
            <a:ext cx="7383299" cy="6321950"/>
          </a:xfrm>
          <a:custGeom>
            <a:avLst/>
            <a:gdLst/>
            <a:ahLst/>
            <a:cxnLst/>
            <a:rect r="r" b="b" t="t" l="l"/>
            <a:pathLst>
              <a:path h="6321950" w="7383299">
                <a:moveTo>
                  <a:pt x="0" y="0"/>
                </a:moveTo>
                <a:lnTo>
                  <a:pt x="7383299" y="0"/>
                </a:lnTo>
                <a:lnTo>
                  <a:pt x="7383299" y="6321949"/>
                </a:lnTo>
                <a:lnTo>
                  <a:pt x="0" y="632194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9499453" y="6048263"/>
            <a:ext cx="3842559" cy="4996235"/>
          </a:xfrm>
          <a:custGeom>
            <a:avLst/>
            <a:gdLst/>
            <a:ahLst/>
            <a:cxnLst/>
            <a:rect r="r" b="b" t="t" l="l"/>
            <a:pathLst>
              <a:path h="4996235" w="3842559">
                <a:moveTo>
                  <a:pt x="0" y="0"/>
                </a:moveTo>
                <a:lnTo>
                  <a:pt x="3842559" y="0"/>
                </a:lnTo>
                <a:lnTo>
                  <a:pt x="3842559" y="4996235"/>
                </a:lnTo>
                <a:lnTo>
                  <a:pt x="0" y="499623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676525" y="890886"/>
            <a:ext cx="8115300" cy="1541449"/>
            <a:chOff x="0" y="0"/>
            <a:chExt cx="2137363" cy="405978"/>
          </a:xfrm>
        </p:grpSpPr>
        <p:sp>
          <p:nvSpPr>
            <p:cNvPr name="Freeform 5" id="5"/>
            <p:cNvSpPr/>
            <p:nvPr/>
          </p:nvSpPr>
          <p:spPr>
            <a:xfrm flipH="false" flipV="false" rot="0">
              <a:off x="0" y="0"/>
              <a:ext cx="2137363" cy="405978"/>
            </a:xfrm>
            <a:custGeom>
              <a:avLst/>
              <a:gdLst/>
              <a:ahLst/>
              <a:cxnLst/>
              <a:rect r="r" b="b" t="t" l="l"/>
              <a:pathLst>
                <a:path h="405978" w="2137363">
                  <a:moveTo>
                    <a:pt x="0" y="0"/>
                  </a:moveTo>
                  <a:lnTo>
                    <a:pt x="2137363" y="0"/>
                  </a:lnTo>
                  <a:lnTo>
                    <a:pt x="2137363" y="405978"/>
                  </a:lnTo>
                  <a:lnTo>
                    <a:pt x="0" y="405978"/>
                  </a:lnTo>
                  <a:close/>
                </a:path>
              </a:pathLst>
            </a:custGeom>
            <a:solidFill>
              <a:srgbClr val="FFFFFF"/>
            </a:solidFill>
          </p:spPr>
        </p:sp>
        <p:sp>
          <p:nvSpPr>
            <p:cNvPr name="TextBox 6" id="6"/>
            <p:cNvSpPr txBox="true"/>
            <p:nvPr/>
          </p:nvSpPr>
          <p:spPr>
            <a:xfrm>
              <a:off x="0" y="-38100"/>
              <a:ext cx="2137363" cy="444078"/>
            </a:xfrm>
            <a:prstGeom prst="rect">
              <a:avLst/>
            </a:prstGeom>
          </p:spPr>
          <p:txBody>
            <a:bodyPr anchor="ctr" rtlCol="false" tIns="50800" lIns="50800" bIns="50800" rIns="50800"/>
            <a:lstStyle/>
            <a:p>
              <a:pPr algn="ctr">
                <a:lnSpc>
                  <a:spcPts val="2659"/>
                </a:lnSpc>
              </a:pPr>
            </a:p>
          </p:txBody>
        </p:sp>
      </p:grpSp>
      <p:grpSp>
        <p:nvGrpSpPr>
          <p:cNvPr name="Group 7" id="7"/>
          <p:cNvGrpSpPr/>
          <p:nvPr/>
        </p:nvGrpSpPr>
        <p:grpSpPr>
          <a:xfrm rot="0">
            <a:off x="676525" y="5178992"/>
            <a:ext cx="8115300" cy="1622076"/>
            <a:chOff x="0" y="0"/>
            <a:chExt cx="2137363" cy="427214"/>
          </a:xfrm>
        </p:grpSpPr>
        <p:sp>
          <p:nvSpPr>
            <p:cNvPr name="Freeform 8" id="8"/>
            <p:cNvSpPr/>
            <p:nvPr/>
          </p:nvSpPr>
          <p:spPr>
            <a:xfrm flipH="false" flipV="false" rot="0">
              <a:off x="0" y="0"/>
              <a:ext cx="2137363" cy="427214"/>
            </a:xfrm>
            <a:custGeom>
              <a:avLst/>
              <a:gdLst/>
              <a:ahLst/>
              <a:cxnLst/>
              <a:rect r="r" b="b" t="t" l="l"/>
              <a:pathLst>
                <a:path h="427214" w="2137363">
                  <a:moveTo>
                    <a:pt x="0" y="0"/>
                  </a:moveTo>
                  <a:lnTo>
                    <a:pt x="2137363" y="0"/>
                  </a:lnTo>
                  <a:lnTo>
                    <a:pt x="2137363" y="427214"/>
                  </a:lnTo>
                  <a:lnTo>
                    <a:pt x="0" y="427214"/>
                  </a:lnTo>
                  <a:close/>
                </a:path>
              </a:pathLst>
            </a:custGeom>
            <a:solidFill>
              <a:srgbClr val="FFFFFF"/>
            </a:solidFill>
          </p:spPr>
        </p:sp>
        <p:sp>
          <p:nvSpPr>
            <p:cNvPr name="TextBox 9" id="9"/>
            <p:cNvSpPr txBox="true"/>
            <p:nvPr/>
          </p:nvSpPr>
          <p:spPr>
            <a:xfrm>
              <a:off x="0" y="-38100"/>
              <a:ext cx="2137363" cy="465314"/>
            </a:xfrm>
            <a:prstGeom prst="rect">
              <a:avLst/>
            </a:prstGeom>
          </p:spPr>
          <p:txBody>
            <a:bodyPr anchor="ctr" rtlCol="false" tIns="50800" lIns="50800" bIns="50800" rIns="50800"/>
            <a:lstStyle/>
            <a:p>
              <a:pPr algn="ctr">
                <a:lnSpc>
                  <a:spcPts val="2659"/>
                </a:lnSpc>
              </a:pPr>
            </a:p>
          </p:txBody>
        </p:sp>
      </p:grpSp>
      <p:grpSp>
        <p:nvGrpSpPr>
          <p:cNvPr name="Group 10" id="10"/>
          <p:cNvGrpSpPr/>
          <p:nvPr/>
        </p:nvGrpSpPr>
        <p:grpSpPr>
          <a:xfrm rot="0">
            <a:off x="1209037" y="6505786"/>
            <a:ext cx="7050276" cy="181896"/>
            <a:chOff x="0" y="0"/>
            <a:chExt cx="9400368" cy="242528"/>
          </a:xfrm>
        </p:grpSpPr>
        <p:grpSp>
          <p:nvGrpSpPr>
            <p:cNvPr name="Group 11" id="11"/>
            <p:cNvGrpSpPr/>
            <p:nvPr/>
          </p:nvGrpSpPr>
          <p:grpSpPr>
            <a:xfrm rot="0">
              <a:off x="0" y="0"/>
              <a:ext cx="242528" cy="242528"/>
              <a:chOff x="0" y="0"/>
              <a:chExt cx="47907" cy="47907"/>
            </a:xfrm>
          </p:grpSpPr>
          <p:sp>
            <p:nvSpPr>
              <p:cNvPr name="Freeform 12" id="12"/>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13" id="13"/>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14" id="14"/>
            <p:cNvGrpSpPr/>
            <p:nvPr/>
          </p:nvGrpSpPr>
          <p:grpSpPr>
            <a:xfrm rot="0">
              <a:off x="762329" y="0"/>
              <a:ext cx="242528" cy="242528"/>
              <a:chOff x="0" y="0"/>
              <a:chExt cx="47907" cy="47907"/>
            </a:xfrm>
          </p:grpSpPr>
          <p:sp>
            <p:nvSpPr>
              <p:cNvPr name="Freeform 15" id="15"/>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16" id="16"/>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17" id="17"/>
            <p:cNvGrpSpPr/>
            <p:nvPr/>
          </p:nvGrpSpPr>
          <p:grpSpPr>
            <a:xfrm rot="0">
              <a:off x="1525557" y="0"/>
              <a:ext cx="242528" cy="242528"/>
              <a:chOff x="0" y="0"/>
              <a:chExt cx="47907" cy="47907"/>
            </a:xfrm>
          </p:grpSpPr>
          <p:sp>
            <p:nvSpPr>
              <p:cNvPr name="Freeform 18" id="18"/>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19" id="19"/>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20" id="20"/>
            <p:cNvGrpSpPr/>
            <p:nvPr/>
          </p:nvGrpSpPr>
          <p:grpSpPr>
            <a:xfrm rot="0">
              <a:off x="2288786" y="0"/>
              <a:ext cx="242528" cy="242528"/>
              <a:chOff x="0" y="0"/>
              <a:chExt cx="47907" cy="47907"/>
            </a:xfrm>
          </p:grpSpPr>
          <p:sp>
            <p:nvSpPr>
              <p:cNvPr name="Freeform 21" id="21"/>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22" id="22"/>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23" id="23"/>
            <p:cNvGrpSpPr/>
            <p:nvPr/>
          </p:nvGrpSpPr>
          <p:grpSpPr>
            <a:xfrm rot="0">
              <a:off x="3052014" y="0"/>
              <a:ext cx="242528" cy="242528"/>
              <a:chOff x="0" y="0"/>
              <a:chExt cx="47907" cy="47907"/>
            </a:xfrm>
          </p:grpSpPr>
          <p:sp>
            <p:nvSpPr>
              <p:cNvPr name="Freeform 24" id="24"/>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25" id="25"/>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26" id="26"/>
            <p:cNvGrpSpPr/>
            <p:nvPr/>
          </p:nvGrpSpPr>
          <p:grpSpPr>
            <a:xfrm rot="0">
              <a:off x="3815242" y="0"/>
              <a:ext cx="242528" cy="242528"/>
              <a:chOff x="0" y="0"/>
              <a:chExt cx="47907" cy="47907"/>
            </a:xfrm>
          </p:grpSpPr>
          <p:sp>
            <p:nvSpPr>
              <p:cNvPr name="Freeform 27" id="27"/>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28" id="28"/>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29" id="29"/>
            <p:cNvGrpSpPr/>
            <p:nvPr/>
          </p:nvGrpSpPr>
          <p:grpSpPr>
            <a:xfrm rot="0">
              <a:off x="4578470" y="0"/>
              <a:ext cx="242528" cy="242528"/>
              <a:chOff x="0" y="0"/>
              <a:chExt cx="47907" cy="47907"/>
            </a:xfrm>
          </p:grpSpPr>
          <p:sp>
            <p:nvSpPr>
              <p:cNvPr name="Freeform 30" id="30"/>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31" id="31"/>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32" id="32"/>
            <p:cNvGrpSpPr/>
            <p:nvPr/>
          </p:nvGrpSpPr>
          <p:grpSpPr>
            <a:xfrm rot="0">
              <a:off x="5341698" y="0"/>
              <a:ext cx="242528" cy="242528"/>
              <a:chOff x="0" y="0"/>
              <a:chExt cx="47907" cy="47907"/>
            </a:xfrm>
          </p:grpSpPr>
          <p:sp>
            <p:nvSpPr>
              <p:cNvPr name="Freeform 33" id="33"/>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34" id="34"/>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35" id="35"/>
            <p:cNvGrpSpPr/>
            <p:nvPr/>
          </p:nvGrpSpPr>
          <p:grpSpPr>
            <a:xfrm rot="0">
              <a:off x="6104927" y="0"/>
              <a:ext cx="242528" cy="242528"/>
              <a:chOff x="0" y="0"/>
              <a:chExt cx="47907" cy="47907"/>
            </a:xfrm>
          </p:grpSpPr>
          <p:sp>
            <p:nvSpPr>
              <p:cNvPr name="Freeform 36" id="36"/>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37" id="37"/>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38" id="38"/>
            <p:cNvGrpSpPr/>
            <p:nvPr/>
          </p:nvGrpSpPr>
          <p:grpSpPr>
            <a:xfrm rot="0">
              <a:off x="6868155" y="0"/>
              <a:ext cx="242528" cy="242528"/>
              <a:chOff x="0" y="0"/>
              <a:chExt cx="47907" cy="47907"/>
            </a:xfrm>
          </p:grpSpPr>
          <p:sp>
            <p:nvSpPr>
              <p:cNvPr name="Freeform 39" id="39"/>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40" id="40"/>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41" id="41"/>
            <p:cNvGrpSpPr/>
            <p:nvPr/>
          </p:nvGrpSpPr>
          <p:grpSpPr>
            <a:xfrm rot="0">
              <a:off x="7631383" y="0"/>
              <a:ext cx="242528" cy="242528"/>
              <a:chOff x="0" y="0"/>
              <a:chExt cx="47907" cy="47907"/>
            </a:xfrm>
          </p:grpSpPr>
          <p:sp>
            <p:nvSpPr>
              <p:cNvPr name="Freeform 42" id="42"/>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43" id="43"/>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44" id="44"/>
            <p:cNvGrpSpPr/>
            <p:nvPr/>
          </p:nvGrpSpPr>
          <p:grpSpPr>
            <a:xfrm rot="0">
              <a:off x="8394611" y="0"/>
              <a:ext cx="242528" cy="242528"/>
              <a:chOff x="0" y="0"/>
              <a:chExt cx="47907" cy="47907"/>
            </a:xfrm>
          </p:grpSpPr>
          <p:sp>
            <p:nvSpPr>
              <p:cNvPr name="Freeform 45" id="45"/>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46" id="46"/>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47" id="47"/>
            <p:cNvGrpSpPr/>
            <p:nvPr/>
          </p:nvGrpSpPr>
          <p:grpSpPr>
            <a:xfrm rot="0">
              <a:off x="9157839" y="0"/>
              <a:ext cx="242528" cy="242528"/>
              <a:chOff x="0" y="0"/>
              <a:chExt cx="47907" cy="47907"/>
            </a:xfrm>
          </p:grpSpPr>
          <p:sp>
            <p:nvSpPr>
              <p:cNvPr name="Freeform 48" id="48"/>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49" id="49"/>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grpSp>
        <p:nvGrpSpPr>
          <p:cNvPr name="Group 50" id="50"/>
          <p:cNvGrpSpPr/>
          <p:nvPr/>
        </p:nvGrpSpPr>
        <p:grpSpPr>
          <a:xfrm rot="0">
            <a:off x="1418521" y="2091049"/>
            <a:ext cx="7050276" cy="181896"/>
            <a:chOff x="0" y="0"/>
            <a:chExt cx="9400368" cy="242528"/>
          </a:xfrm>
        </p:grpSpPr>
        <p:grpSp>
          <p:nvGrpSpPr>
            <p:cNvPr name="Group 51" id="51"/>
            <p:cNvGrpSpPr/>
            <p:nvPr/>
          </p:nvGrpSpPr>
          <p:grpSpPr>
            <a:xfrm rot="0">
              <a:off x="0" y="0"/>
              <a:ext cx="242528" cy="242528"/>
              <a:chOff x="0" y="0"/>
              <a:chExt cx="47907" cy="47907"/>
            </a:xfrm>
          </p:grpSpPr>
          <p:sp>
            <p:nvSpPr>
              <p:cNvPr name="Freeform 52" id="52"/>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53" id="53"/>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54" id="54"/>
            <p:cNvGrpSpPr/>
            <p:nvPr/>
          </p:nvGrpSpPr>
          <p:grpSpPr>
            <a:xfrm rot="0">
              <a:off x="762329" y="0"/>
              <a:ext cx="242528" cy="242528"/>
              <a:chOff x="0" y="0"/>
              <a:chExt cx="47907" cy="47907"/>
            </a:xfrm>
          </p:grpSpPr>
          <p:sp>
            <p:nvSpPr>
              <p:cNvPr name="Freeform 55" id="55"/>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56" id="56"/>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57" id="57"/>
            <p:cNvGrpSpPr/>
            <p:nvPr/>
          </p:nvGrpSpPr>
          <p:grpSpPr>
            <a:xfrm rot="0">
              <a:off x="1525557" y="0"/>
              <a:ext cx="242528" cy="242528"/>
              <a:chOff x="0" y="0"/>
              <a:chExt cx="47907" cy="47907"/>
            </a:xfrm>
          </p:grpSpPr>
          <p:sp>
            <p:nvSpPr>
              <p:cNvPr name="Freeform 58" id="58"/>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59" id="59"/>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60" id="60"/>
            <p:cNvGrpSpPr/>
            <p:nvPr/>
          </p:nvGrpSpPr>
          <p:grpSpPr>
            <a:xfrm rot="0">
              <a:off x="2288786" y="0"/>
              <a:ext cx="242528" cy="242528"/>
              <a:chOff x="0" y="0"/>
              <a:chExt cx="47907" cy="47907"/>
            </a:xfrm>
          </p:grpSpPr>
          <p:sp>
            <p:nvSpPr>
              <p:cNvPr name="Freeform 61" id="61"/>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62" id="62"/>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63" id="63"/>
            <p:cNvGrpSpPr/>
            <p:nvPr/>
          </p:nvGrpSpPr>
          <p:grpSpPr>
            <a:xfrm rot="0">
              <a:off x="3052014" y="0"/>
              <a:ext cx="242528" cy="242528"/>
              <a:chOff x="0" y="0"/>
              <a:chExt cx="47907" cy="47907"/>
            </a:xfrm>
          </p:grpSpPr>
          <p:sp>
            <p:nvSpPr>
              <p:cNvPr name="Freeform 64" id="64"/>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65" id="65"/>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66" id="66"/>
            <p:cNvGrpSpPr/>
            <p:nvPr/>
          </p:nvGrpSpPr>
          <p:grpSpPr>
            <a:xfrm rot="0">
              <a:off x="3815242" y="0"/>
              <a:ext cx="242528" cy="242528"/>
              <a:chOff x="0" y="0"/>
              <a:chExt cx="47907" cy="47907"/>
            </a:xfrm>
          </p:grpSpPr>
          <p:sp>
            <p:nvSpPr>
              <p:cNvPr name="Freeform 67" id="67"/>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68" id="68"/>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69" id="69"/>
            <p:cNvGrpSpPr/>
            <p:nvPr/>
          </p:nvGrpSpPr>
          <p:grpSpPr>
            <a:xfrm rot="0">
              <a:off x="4578470" y="0"/>
              <a:ext cx="242528" cy="242528"/>
              <a:chOff x="0" y="0"/>
              <a:chExt cx="47907" cy="47907"/>
            </a:xfrm>
          </p:grpSpPr>
          <p:sp>
            <p:nvSpPr>
              <p:cNvPr name="Freeform 70" id="70"/>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71" id="71"/>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72" id="72"/>
            <p:cNvGrpSpPr/>
            <p:nvPr/>
          </p:nvGrpSpPr>
          <p:grpSpPr>
            <a:xfrm rot="0">
              <a:off x="5341698" y="0"/>
              <a:ext cx="242528" cy="242528"/>
              <a:chOff x="0" y="0"/>
              <a:chExt cx="47907" cy="47907"/>
            </a:xfrm>
          </p:grpSpPr>
          <p:sp>
            <p:nvSpPr>
              <p:cNvPr name="Freeform 73" id="73"/>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74" id="74"/>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75" id="75"/>
            <p:cNvGrpSpPr/>
            <p:nvPr/>
          </p:nvGrpSpPr>
          <p:grpSpPr>
            <a:xfrm rot="0">
              <a:off x="6104927" y="0"/>
              <a:ext cx="242528" cy="242528"/>
              <a:chOff x="0" y="0"/>
              <a:chExt cx="47907" cy="47907"/>
            </a:xfrm>
          </p:grpSpPr>
          <p:sp>
            <p:nvSpPr>
              <p:cNvPr name="Freeform 76" id="76"/>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77" id="77"/>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78" id="78"/>
            <p:cNvGrpSpPr/>
            <p:nvPr/>
          </p:nvGrpSpPr>
          <p:grpSpPr>
            <a:xfrm rot="0">
              <a:off x="6868155" y="0"/>
              <a:ext cx="242528" cy="242528"/>
              <a:chOff x="0" y="0"/>
              <a:chExt cx="47907" cy="47907"/>
            </a:xfrm>
          </p:grpSpPr>
          <p:sp>
            <p:nvSpPr>
              <p:cNvPr name="Freeform 79" id="79"/>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80" id="80"/>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81" id="81"/>
            <p:cNvGrpSpPr/>
            <p:nvPr/>
          </p:nvGrpSpPr>
          <p:grpSpPr>
            <a:xfrm rot="0">
              <a:off x="7631383" y="0"/>
              <a:ext cx="242528" cy="242528"/>
              <a:chOff x="0" y="0"/>
              <a:chExt cx="47907" cy="47907"/>
            </a:xfrm>
          </p:grpSpPr>
          <p:sp>
            <p:nvSpPr>
              <p:cNvPr name="Freeform 82" id="82"/>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83" id="83"/>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84" id="84"/>
            <p:cNvGrpSpPr/>
            <p:nvPr/>
          </p:nvGrpSpPr>
          <p:grpSpPr>
            <a:xfrm rot="0">
              <a:off x="8394611" y="0"/>
              <a:ext cx="242528" cy="242528"/>
              <a:chOff x="0" y="0"/>
              <a:chExt cx="47907" cy="47907"/>
            </a:xfrm>
          </p:grpSpPr>
          <p:sp>
            <p:nvSpPr>
              <p:cNvPr name="Freeform 85" id="85"/>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86" id="86"/>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87" id="87"/>
            <p:cNvGrpSpPr/>
            <p:nvPr/>
          </p:nvGrpSpPr>
          <p:grpSpPr>
            <a:xfrm rot="0">
              <a:off x="9157839" y="0"/>
              <a:ext cx="242528" cy="242528"/>
              <a:chOff x="0" y="0"/>
              <a:chExt cx="47907" cy="47907"/>
            </a:xfrm>
          </p:grpSpPr>
          <p:sp>
            <p:nvSpPr>
              <p:cNvPr name="Freeform 88" id="88"/>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89" id="89"/>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sp>
        <p:nvSpPr>
          <p:cNvPr name="Freeform 90" id="90"/>
          <p:cNvSpPr/>
          <p:nvPr/>
        </p:nvSpPr>
        <p:spPr>
          <a:xfrm flipH="false" flipV="false" rot="-1250172">
            <a:off x="310738" y="736899"/>
            <a:ext cx="2273856" cy="748305"/>
          </a:xfrm>
          <a:custGeom>
            <a:avLst/>
            <a:gdLst/>
            <a:ahLst/>
            <a:cxnLst/>
            <a:rect r="r" b="b" t="t" l="l"/>
            <a:pathLst>
              <a:path h="748305" w="2273856">
                <a:moveTo>
                  <a:pt x="0" y="0"/>
                </a:moveTo>
                <a:lnTo>
                  <a:pt x="2273856" y="0"/>
                </a:lnTo>
                <a:lnTo>
                  <a:pt x="2273856" y="748305"/>
                </a:lnTo>
                <a:lnTo>
                  <a:pt x="0" y="74830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91" id="91"/>
          <p:cNvSpPr/>
          <p:nvPr/>
        </p:nvSpPr>
        <p:spPr>
          <a:xfrm flipH="false" flipV="false" rot="0">
            <a:off x="14338387" y="4267102"/>
            <a:ext cx="3738827" cy="9699788"/>
          </a:xfrm>
          <a:custGeom>
            <a:avLst/>
            <a:gdLst/>
            <a:ahLst/>
            <a:cxnLst/>
            <a:rect r="r" b="b" t="t" l="l"/>
            <a:pathLst>
              <a:path h="9699788" w="3738827">
                <a:moveTo>
                  <a:pt x="0" y="0"/>
                </a:moveTo>
                <a:lnTo>
                  <a:pt x="3738827" y="0"/>
                </a:lnTo>
                <a:lnTo>
                  <a:pt x="3738827" y="9699788"/>
                </a:lnTo>
                <a:lnTo>
                  <a:pt x="0" y="969978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92" id="92"/>
          <p:cNvSpPr txBox="true"/>
          <p:nvPr/>
        </p:nvSpPr>
        <p:spPr>
          <a:xfrm rot="0">
            <a:off x="1289908" y="1433267"/>
            <a:ext cx="7307500" cy="2083863"/>
          </a:xfrm>
          <a:prstGeom prst="rect">
            <a:avLst/>
          </a:prstGeom>
        </p:spPr>
        <p:txBody>
          <a:bodyPr anchor="t" rtlCol="false" tIns="0" lIns="0" bIns="0" rIns="0">
            <a:spAutoFit/>
          </a:bodyPr>
          <a:lstStyle/>
          <a:p>
            <a:pPr algn="ctr">
              <a:lnSpc>
                <a:spcPts val="4206"/>
              </a:lnSpc>
            </a:pPr>
            <a:r>
              <a:rPr lang="en-US" sz="4248">
                <a:solidFill>
                  <a:srgbClr val="472900"/>
                </a:solidFill>
                <a:latin typeface="Dekko"/>
              </a:rPr>
              <a:t>Verifikator = panitia PPDB sekolah</a:t>
            </a:r>
          </a:p>
          <a:p>
            <a:pPr algn="ctr">
              <a:lnSpc>
                <a:spcPts val="4206"/>
              </a:lnSpc>
            </a:pPr>
          </a:p>
          <a:p>
            <a:pPr algn="ctr">
              <a:lnSpc>
                <a:spcPts val="4206"/>
              </a:lnSpc>
            </a:pPr>
          </a:p>
          <a:p>
            <a:pPr algn="ctr">
              <a:lnSpc>
                <a:spcPts val="4378"/>
              </a:lnSpc>
            </a:pPr>
          </a:p>
        </p:txBody>
      </p:sp>
      <p:sp>
        <p:nvSpPr>
          <p:cNvPr name="TextBox 93" id="93"/>
          <p:cNvSpPr txBox="true"/>
          <p:nvPr/>
        </p:nvSpPr>
        <p:spPr>
          <a:xfrm rot="0">
            <a:off x="10054896" y="1324467"/>
            <a:ext cx="6574233" cy="2942635"/>
          </a:xfrm>
          <a:prstGeom prst="rect">
            <a:avLst/>
          </a:prstGeom>
        </p:spPr>
        <p:txBody>
          <a:bodyPr anchor="t" rtlCol="false" tIns="0" lIns="0" bIns="0" rIns="0">
            <a:spAutoFit/>
          </a:bodyPr>
          <a:lstStyle/>
          <a:p>
            <a:pPr algn="ctr">
              <a:lnSpc>
                <a:spcPts val="7587"/>
              </a:lnSpc>
            </a:pPr>
            <a:r>
              <a:rPr lang="en-US" sz="7822">
                <a:solidFill>
                  <a:srgbClr val="472900"/>
                </a:solidFill>
                <a:latin typeface="Bobby Jones"/>
              </a:rPr>
              <a:t>VERIFIKASI BERKAS PENDAFTARAN</a:t>
            </a:r>
          </a:p>
        </p:txBody>
      </p:sp>
      <p:sp>
        <p:nvSpPr>
          <p:cNvPr name="TextBox 94" id="94"/>
          <p:cNvSpPr txBox="true"/>
          <p:nvPr/>
        </p:nvSpPr>
        <p:spPr>
          <a:xfrm rot="0">
            <a:off x="870942" y="5245667"/>
            <a:ext cx="7726467" cy="1106805"/>
          </a:xfrm>
          <a:prstGeom prst="rect">
            <a:avLst/>
          </a:prstGeom>
        </p:spPr>
        <p:txBody>
          <a:bodyPr anchor="t" rtlCol="false" tIns="0" lIns="0" bIns="0" rIns="0">
            <a:spAutoFit/>
          </a:bodyPr>
          <a:lstStyle/>
          <a:p>
            <a:pPr algn="ctr">
              <a:lnSpc>
                <a:spcPts val="4200"/>
              </a:lnSpc>
            </a:pPr>
            <a:r>
              <a:rPr lang="en-US" sz="4200">
                <a:solidFill>
                  <a:srgbClr val="472900"/>
                </a:solidFill>
                <a:latin typeface="Dekko"/>
              </a:rPr>
              <a:t>verifikator melakukan ceklist kelengkapan di aplikasi PPDB online </a:t>
            </a:r>
          </a:p>
        </p:txBody>
      </p:sp>
      <p:grpSp>
        <p:nvGrpSpPr>
          <p:cNvPr name="Group 95" id="95"/>
          <p:cNvGrpSpPr/>
          <p:nvPr/>
        </p:nvGrpSpPr>
        <p:grpSpPr>
          <a:xfrm rot="0">
            <a:off x="676525" y="7001093"/>
            <a:ext cx="8115300" cy="2575498"/>
            <a:chOff x="0" y="0"/>
            <a:chExt cx="2137363" cy="678320"/>
          </a:xfrm>
        </p:grpSpPr>
        <p:sp>
          <p:nvSpPr>
            <p:cNvPr name="Freeform 96" id="96"/>
            <p:cNvSpPr/>
            <p:nvPr/>
          </p:nvSpPr>
          <p:spPr>
            <a:xfrm flipH="false" flipV="false" rot="0">
              <a:off x="0" y="0"/>
              <a:ext cx="2137363" cy="678320"/>
            </a:xfrm>
            <a:custGeom>
              <a:avLst/>
              <a:gdLst/>
              <a:ahLst/>
              <a:cxnLst/>
              <a:rect r="r" b="b" t="t" l="l"/>
              <a:pathLst>
                <a:path h="678320" w="2137363">
                  <a:moveTo>
                    <a:pt x="0" y="0"/>
                  </a:moveTo>
                  <a:lnTo>
                    <a:pt x="2137363" y="0"/>
                  </a:lnTo>
                  <a:lnTo>
                    <a:pt x="2137363" y="678320"/>
                  </a:lnTo>
                  <a:lnTo>
                    <a:pt x="0" y="678320"/>
                  </a:lnTo>
                  <a:close/>
                </a:path>
              </a:pathLst>
            </a:custGeom>
            <a:solidFill>
              <a:srgbClr val="FFFFFF"/>
            </a:solidFill>
          </p:spPr>
        </p:sp>
        <p:sp>
          <p:nvSpPr>
            <p:cNvPr name="TextBox 97" id="97"/>
            <p:cNvSpPr txBox="true"/>
            <p:nvPr/>
          </p:nvSpPr>
          <p:spPr>
            <a:xfrm>
              <a:off x="0" y="-38100"/>
              <a:ext cx="2137363" cy="716420"/>
            </a:xfrm>
            <a:prstGeom prst="rect">
              <a:avLst/>
            </a:prstGeom>
          </p:spPr>
          <p:txBody>
            <a:bodyPr anchor="ctr" rtlCol="false" tIns="50800" lIns="50800" bIns="50800" rIns="50800"/>
            <a:lstStyle/>
            <a:p>
              <a:pPr algn="ctr">
                <a:lnSpc>
                  <a:spcPts val="2659"/>
                </a:lnSpc>
              </a:pPr>
            </a:p>
          </p:txBody>
        </p:sp>
      </p:grpSp>
      <p:sp>
        <p:nvSpPr>
          <p:cNvPr name="TextBox 98" id="98"/>
          <p:cNvSpPr txBox="true"/>
          <p:nvPr/>
        </p:nvSpPr>
        <p:spPr>
          <a:xfrm rot="0">
            <a:off x="790298" y="7266591"/>
            <a:ext cx="7726467" cy="2173605"/>
          </a:xfrm>
          <a:prstGeom prst="rect">
            <a:avLst/>
          </a:prstGeom>
        </p:spPr>
        <p:txBody>
          <a:bodyPr anchor="t" rtlCol="false" tIns="0" lIns="0" bIns="0" rIns="0">
            <a:spAutoFit/>
          </a:bodyPr>
          <a:lstStyle/>
          <a:p>
            <a:pPr algn="ctr">
              <a:lnSpc>
                <a:spcPts val="4200"/>
              </a:lnSpc>
            </a:pPr>
            <a:r>
              <a:rPr lang="en-US" sz="4200">
                <a:solidFill>
                  <a:srgbClr val="472900"/>
                </a:solidFill>
                <a:latin typeface="Dekko"/>
              </a:rPr>
              <a:t>Sekolah bersama Dinas berhak melakukan verifikasi lapangan apabila terdapat dugaan pemalsuan data</a:t>
            </a:r>
          </a:p>
        </p:txBody>
      </p:sp>
      <p:grpSp>
        <p:nvGrpSpPr>
          <p:cNvPr name="Group 99" id="99"/>
          <p:cNvGrpSpPr/>
          <p:nvPr/>
        </p:nvGrpSpPr>
        <p:grpSpPr>
          <a:xfrm rot="0">
            <a:off x="1028700" y="9258300"/>
            <a:ext cx="7050276" cy="181896"/>
            <a:chOff x="0" y="0"/>
            <a:chExt cx="9400368" cy="242528"/>
          </a:xfrm>
        </p:grpSpPr>
        <p:grpSp>
          <p:nvGrpSpPr>
            <p:cNvPr name="Group 100" id="100"/>
            <p:cNvGrpSpPr/>
            <p:nvPr/>
          </p:nvGrpSpPr>
          <p:grpSpPr>
            <a:xfrm rot="0">
              <a:off x="0" y="0"/>
              <a:ext cx="242528" cy="242528"/>
              <a:chOff x="0" y="0"/>
              <a:chExt cx="47907" cy="47907"/>
            </a:xfrm>
          </p:grpSpPr>
          <p:sp>
            <p:nvSpPr>
              <p:cNvPr name="Freeform 101" id="101"/>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102" id="102"/>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103" id="103"/>
            <p:cNvGrpSpPr/>
            <p:nvPr/>
          </p:nvGrpSpPr>
          <p:grpSpPr>
            <a:xfrm rot="0">
              <a:off x="762329" y="0"/>
              <a:ext cx="242528" cy="242528"/>
              <a:chOff x="0" y="0"/>
              <a:chExt cx="47907" cy="47907"/>
            </a:xfrm>
          </p:grpSpPr>
          <p:sp>
            <p:nvSpPr>
              <p:cNvPr name="Freeform 104" id="104"/>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105" id="105"/>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106" id="106"/>
            <p:cNvGrpSpPr/>
            <p:nvPr/>
          </p:nvGrpSpPr>
          <p:grpSpPr>
            <a:xfrm rot="0">
              <a:off x="1525557" y="0"/>
              <a:ext cx="242528" cy="242528"/>
              <a:chOff x="0" y="0"/>
              <a:chExt cx="47907" cy="47907"/>
            </a:xfrm>
          </p:grpSpPr>
          <p:sp>
            <p:nvSpPr>
              <p:cNvPr name="Freeform 107" id="107"/>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108" id="108"/>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109" id="109"/>
            <p:cNvGrpSpPr/>
            <p:nvPr/>
          </p:nvGrpSpPr>
          <p:grpSpPr>
            <a:xfrm rot="0">
              <a:off x="2288786" y="0"/>
              <a:ext cx="242528" cy="242528"/>
              <a:chOff x="0" y="0"/>
              <a:chExt cx="47907" cy="47907"/>
            </a:xfrm>
          </p:grpSpPr>
          <p:sp>
            <p:nvSpPr>
              <p:cNvPr name="Freeform 110" id="110"/>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111" id="111"/>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112" id="112"/>
            <p:cNvGrpSpPr/>
            <p:nvPr/>
          </p:nvGrpSpPr>
          <p:grpSpPr>
            <a:xfrm rot="0">
              <a:off x="3052014" y="0"/>
              <a:ext cx="242528" cy="242528"/>
              <a:chOff x="0" y="0"/>
              <a:chExt cx="47907" cy="47907"/>
            </a:xfrm>
          </p:grpSpPr>
          <p:sp>
            <p:nvSpPr>
              <p:cNvPr name="Freeform 113" id="113"/>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114" id="114"/>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115" id="115"/>
            <p:cNvGrpSpPr/>
            <p:nvPr/>
          </p:nvGrpSpPr>
          <p:grpSpPr>
            <a:xfrm rot="0">
              <a:off x="3815242" y="0"/>
              <a:ext cx="242528" cy="242528"/>
              <a:chOff x="0" y="0"/>
              <a:chExt cx="47907" cy="47907"/>
            </a:xfrm>
          </p:grpSpPr>
          <p:sp>
            <p:nvSpPr>
              <p:cNvPr name="Freeform 116" id="116"/>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117" id="117"/>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118" id="118"/>
            <p:cNvGrpSpPr/>
            <p:nvPr/>
          </p:nvGrpSpPr>
          <p:grpSpPr>
            <a:xfrm rot="0">
              <a:off x="4578470" y="0"/>
              <a:ext cx="242528" cy="242528"/>
              <a:chOff x="0" y="0"/>
              <a:chExt cx="47907" cy="47907"/>
            </a:xfrm>
          </p:grpSpPr>
          <p:sp>
            <p:nvSpPr>
              <p:cNvPr name="Freeform 119" id="119"/>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120" id="120"/>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121" id="121"/>
            <p:cNvGrpSpPr/>
            <p:nvPr/>
          </p:nvGrpSpPr>
          <p:grpSpPr>
            <a:xfrm rot="0">
              <a:off x="5341698" y="0"/>
              <a:ext cx="242528" cy="242528"/>
              <a:chOff x="0" y="0"/>
              <a:chExt cx="47907" cy="47907"/>
            </a:xfrm>
          </p:grpSpPr>
          <p:sp>
            <p:nvSpPr>
              <p:cNvPr name="Freeform 122" id="122"/>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123" id="123"/>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124" id="124"/>
            <p:cNvGrpSpPr/>
            <p:nvPr/>
          </p:nvGrpSpPr>
          <p:grpSpPr>
            <a:xfrm rot="0">
              <a:off x="6104927" y="0"/>
              <a:ext cx="242528" cy="242528"/>
              <a:chOff x="0" y="0"/>
              <a:chExt cx="47907" cy="47907"/>
            </a:xfrm>
          </p:grpSpPr>
          <p:sp>
            <p:nvSpPr>
              <p:cNvPr name="Freeform 125" id="125"/>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126" id="126"/>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127" id="127"/>
            <p:cNvGrpSpPr/>
            <p:nvPr/>
          </p:nvGrpSpPr>
          <p:grpSpPr>
            <a:xfrm rot="0">
              <a:off x="6868155" y="0"/>
              <a:ext cx="242528" cy="242528"/>
              <a:chOff x="0" y="0"/>
              <a:chExt cx="47907" cy="47907"/>
            </a:xfrm>
          </p:grpSpPr>
          <p:sp>
            <p:nvSpPr>
              <p:cNvPr name="Freeform 128" id="128"/>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129" id="129"/>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130" id="130"/>
            <p:cNvGrpSpPr/>
            <p:nvPr/>
          </p:nvGrpSpPr>
          <p:grpSpPr>
            <a:xfrm rot="0">
              <a:off x="7631383" y="0"/>
              <a:ext cx="242528" cy="242528"/>
              <a:chOff x="0" y="0"/>
              <a:chExt cx="47907" cy="47907"/>
            </a:xfrm>
          </p:grpSpPr>
          <p:sp>
            <p:nvSpPr>
              <p:cNvPr name="Freeform 131" id="131"/>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132" id="132"/>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133" id="133"/>
            <p:cNvGrpSpPr/>
            <p:nvPr/>
          </p:nvGrpSpPr>
          <p:grpSpPr>
            <a:xfrm rot="0">
              <a:off x="8394611" y="0"/>
              <a:ext cx="242528" cy="242528"/>
              <a:chOff x="0" y="0"/>
              <a:chExt cx="47907" cy="47907"/>
            </a:xfrm>
          </p:grpSpPr>
          <p:sp>
            <p:nvSpPr>
              <p:cNvPr name="Freeform 134" id="134"/>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135" id="135"/>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136" id="136"/>
            <p:cNvGrpSpPr/>
            <p:nvPr/>
          </p:nvGrpSpPr>
          <p:grpSpPr>
            <a:xfrm rot="0">
              <a:off x="9157839" y="0"/>
              <a:ext cx="242528" cy="242528"/>
              <a:chOff x="0" y="0"/>
              <a:chExt cx="47907" cy="47907"/>
            </a:xfrm>
          </p:grpSpPr>
          <p:sp>
            <p:nvSpPr>
              <p:cNvPr name="Freeform 137" id="137"/>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138" id="138"/>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sp>
        <p:nvSpPr>
          <p:cNvPr name="Freeform 139" id="139"/>
          <p:cNvSpPr/>
          <p:nvPr/>
        </p:nvSpPr>
        <p:spPr>
          <a:xfrm flipH="false" flipV="false" rot="-1222218">
            <a:off x="7122385" y="8735661"/>
            <a:ext cx="2273856" cy="748305"/>
          </a:xfrm>
          <a:custGeom>
            <a:avLst/>
            <a:gdLst/>
            <a:ahLst/>
            <a:cxnLst/>
            <a:rect r="r" b="b" t="t" l="l"/>
            <a:pathLst>
              <a:path h="748305" w="2273856">
                <a:moveTo>
                  <a:pt x="0" y="0"/>
                </a:moveTo>
                <a:lnTo>
                  <a:pt x="2273856" y="0"/>
                </a:lnTo>
                <a:lnTo>
                  <a:pt x="2273856" y="748305"/>
                </a:lnTo>
                <a:lnTo>
                  <a:pt x="0" y="74830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140" id="140"/>
          <p:cNvGrpSpPr/>
          <p:nvPr/>
        </p:nvGrpSpPr>
        <p:grpSpPr>
          <a:xfrm rot="0">
            <a:off x="676525" y="2655546"/>
            <a:ext cx="8115300" cy="2323421"/>
            <a:chOff x="0" y="0"/>
            <a:chExt cx="2137363" cy="611930"/>
          </a:xfrm>
        </p:grpSpPr>
        <p:sp>
          <p:nvSpPr>
            <p:cNvPr name="Freeform 141" id="141"/>
            <p:cNvSpPr/>
            <p:nvPr/>
          </p:nvSpPr>
          <p:spPr>
            <a:xfrm flipH="false" flipV="false" rot="0">
              <a:off x="0" y="0"/>
              <a:ext cx="2137363" cy="611930"/>
            </a:xfrm>
            <a:custGeom>
              <a:avLst/>
              <a:gdLst/>
              <a:ahLst/>
              <a:cxnLst/>
              <a:rect r="r" b="b" t="t" l="l"/>
              <a:pathLst>
                <a:path h="611930" w="2137363">
                  <a:moveTo>
                    <a:pt x="0" y="0"/>
                  </a:moveTo>
                  <a:lnTo>
                    <a:pt x="2137363" y="0"/>
                  </a:lnTo>
                  <a:lnTo>
                    <a:pt x="2137363" y="611930"/>
                  </a:lnTo>
                  <a:lnTo>
                    <a:pt x="0" y="611930"/>
                  </a:lnTo>
                  <a:close/>
                </a:path>
              </a:pathLst>
            </a:custGeom>
            <a:solidFill>
              <a:srgbClr val="FFFFFF"/>
            </a:solidFill>
          </p:spPr>
        </p:sp>
        <p:sp>
          <p:nvSpPr>
            <p:cNvPr name="TextBox 142" id="142"/>
            <p:cNvSpPr txBox="true"/>
            <p:nvPr/>
          </p:nvSpPr>
          <p:spPr>
            <a:xfrm>
              <a:off x="0" y="-38100"/>
              <a:ext cx="2137363" cy="650030"/>
            </a:xfrm>
            <a:prstGeom prst="rect">
              <a:avLst/>
            </a:prstGeom>
          </p:spPr>
          <p:txBody>
            <a:bodyPr anchor="ctr" rtlCol="false" tIns="50800" lIns="50800" bIns="50800" rIns="50800"/>
            <a:lstStyle/>
            <a:p>
              <a:pPr algn="ctr">
                <a:lnSpc>
                  <a:spcPts val="2659"/>
                </a:lnSpc>
              </a:pPr>
            </a:p>
          </p:txBody>
        </p:sp>
      </p:grpSp>
      <p:sp>
        <p:nvSpPr>
          <p:cNvPr name="TextBox 143" id="143"/>
          <p:cNvSpPr txBox="true"/>
          <p:nvPr/>
        </p:nvSpPr>
        <p:spPr>
          <a:xfrm rot="0">
            <a:off x="838267" y="2851244"/>
            <a:ext cx="7630529" cy="1550104"/>
          </a:xfrm>
          <a:prstGeom prst="rect">
            <a:avLst/>
          </a:prstGeom>
        </p:spPr>
        <p:txBody>
          <a:bodyPr anchor="t" rtlCol="false" tIns="0" lIns="0" bIns="0" rIns="0">
            <a:spAutoFit/>
          </a:bodyPr>
          <a:lstStyle/>
          <a:p>
            <a:pPr algn="ctr">
              <a:lnSpc>
                <a:spcPts val="4027"/>
              </a:lnSpc>
            </a:pPr>
            <a:r>
              <a:rPr lang="en-US" sz="4027">
                <a:solidFill>
                  <a:srgbClr val="472900"/>
                </a:solidFill>
                <a:latin typeface="Dekko"/>
              </a:rPr>
              <a:t>bertugas memeriksa kelengkapan dan keabsahan berkas calon </a:t>
            </a:r>
          </a:p>
          <a:p>
            <a:pPr algn="ctr">
              <a:lnSpc>
                <a:spcPts val="4027"/>
              </a:lnSpc>
            </a:pPr>
            <a:r>
              <a:rPr lang="en-US" sz="4027">
                <a:solidFill>
                  <a:srgbClr val="472900"/>
                </a:solidFill>
                <a:latin typeface="Dekko"/>
              </a:rPr>
              <a:t>peserta didik</a:t>
            </a:r>
          </a:p>
        </p:txBody>
      </p:sp>
      <p:grpSp>
        <p:nvGrpSpPr>
          <p:cNvPr name="Group 144" id="144"/>
          <p:cNvGrpSpPr/>
          <p:nvPr/>
        </p:nvGrpSpPr>
        <p:grpSpPr>
          <a:xfrm rot="0">
            <a:off x="1128394" y="4629947"/>
            <a:ext cx="7050276" cy="181896"/>
            <a:chOff x="0" y="0"/>
            <a:chExt cx="9400368" cy="242528"/>
          </a:xfrm>
        </p:grpSpPr>
        <p:grpSp>
          <p:nvGrpSpPr>
            <p:cNvPr name="Group 145" id="145"/>
            <p:cNvGrpSpPr/>
            <p:nvPr/>
          </p:nvGrpSpPr>
          <p:grpSpPr>
            <a:xfrm rot="0">
              <a:off x="0" y="0"/>
              <a:ext cx="242528" cy="242528"/>
              <a:chOff x="0" y="0"/>
              <a:chExt cx="47907" cy="47907"/>
            </a:xfrm>
          </p:grpSpPr>
          <p:sp>
            <p:nvSpPr>
              <p:cNvPr name="Freeform 146" id="146"/>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147" id="147"/>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148" id="148"/>
            <p:cNvGrpSpPr/>
            <p:nvPr/>
          </p:nvGrpSpPr>
          <p:grpSpPr>
            <a:xfrm rot="0">
              <a:off x="762329" y="0"/>
              <a:ext cx="242528" cy="242528"/>
              <a:chOff x="0" y="0"/>
              <a:chExt cx="47907" cy="47907"/>
            </a:xfrm>
          </p:grpSpPr>
          <p:sp>
            <p:nvSpPr>
              <p:cNvPr name="Freeform 149" id="149"/>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150" id="150"/>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151" id="151"/>
            <p:cNvGrpSpPr/>
            <p:nvPr/>
          </p:nvGrpSpPr>
          <p:grpSpPr>
            <a:xfrm rot="0">
              <a:off x="1525557" y="0"/>
              <a:ext cx="242528" cy="242528"/>
              <a:chOff x="0" y="0"/>
              <a:chExt cx="47907" cy="47907"/>
            </a:xfrm>
          </p:grpSpPr>
          <p:sp>
            <p:nvSpPr>
              <p:cNvPr name="Freeform 152" id="152"/>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153" id="153"/>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154" id="154"/>
            <p:cNvGrpSpPr/>
            <p:nvPr/>
          </p:nvGrpSpPr>
          <p:grpSpPr>
            <a:xfrm rot="0">
              <a:off x="2288786" y="0"/>
              <a:ext cx="242528" cy="242528"/>
              <a:chOff x="0" y="0"/>
              <a:chExt cx="47907" cy="47907"/>
            </a:xfrm>
          </p:grpSpPr>
          <p:sp>
            <p:nvSpPr>
              <p:cNvPr name="Freeform 155" id="155"/>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156" id="156"/>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157" id="157"/>
            <p:cNvGrpSpPr/>
            <p:nvPr/>
          </p:nvGrpSpPr>
          <p:grpSpPr>
            <a:xfrm rot="0">
              <a:off x="3052014" y="0"/>
              <a:ext cx="242528" cy="242528"/>
              <a:chOff x="0" y="0"/>
              <a:chExt cx="47907" cy="47907"/>
            </a:xfrm>
          </p:grpSpPr>
          <p:sp>
            <p:nvSpPr>
              <p:cNvPr name="Freeform 158" id="158"/>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159" id="159"/>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160" id="160"/>
            <p:cNvGrpSpPr/>
            <p:nvPr/>
          </p:nvGrpSpPr>
          <p:grpSpPr>
            <a:xfrm rot="0">
              <a:off x="3815242" y="0"/>
              <a:ext cx="242528" cy="242528"/>
              <a:chOff x="0" y="0"/>
              <a:chExt cx="47907" cy="47907"/>
            </a:xfrm>
          </p:grpSpPr>
          <p:sp>
            <p:nvSpPr>
              <p:cNvPr name="Freeform 161" id="161"/>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162" id="162"/>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163" id="163"/>
            <p:cNvGrpSpPr/>
            <p:nvPr/>
          </p:nvGrpSpPr>
          <p:grpSpPr>
            <a:xfrm rot="0">
              <a:off x="4578470" y="0"/>
              <a:ext cx="242528" cy="242528"/>
              <a:chOff x="0" y="0"/>
              <a:chExt cx="47907" cy="47907"/>
            </a:xfrm>
          </p:grpSpPr>
          <p:sp>
            <p:nvSpPr>
              <p:cNvPr name="Freeform 164" id="164"/>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165" id="165"/>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166" id="166"/>
            <p:cNvGrpSpPr/>
            <p:nvPr/>
          </p:nvGrpSpPr>
          <p:grpSpPr>
            <a:xfrm rot="0">
              <a:off x="5341698" y="0"/>
              <a:ext cx="242528" cy="242528"/>
              <a:chOff x="0" y="0"/>
              <a:chExt cx="47907" cy="47907"/>
            </a:xfrm>
          </p:grpSpPr>
          <p:sp>
            <p:nvSpPr>
              <p:cNvPr name="Freeform 167" id="167"/>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168" id="168"/>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169" id="169"/>
            <p:cNvGrpSpPr/>
            <p:nvPr/>
          </p:nvGrpSpPr>
          <p:grpSpPr>
            <a:xfrm rot="0">
              <a:off x="6104927" y="0"/>
              <a:ext cx="242528" cy="242528"/>
              <a:chOff x="0" y="0"/>
              <a:chExt cx="47907" cy="47907"/>
            </a:xfrm>
          </p:grpSpPr>
          <p:sp>
            <p:nvSpPr>
              <p:cNvPr name="Freeform 170" id="170"/>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171" id="171"/>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172" id="172"/>
            <p:cNvGrpSpPr/>
            <p:nvPr/>
          </p:nvGrpSpPr>
          <p:grpSpPr>
            <a:xfrm rot="0">
              <a:off x="6868155" y="0"/>
              <a:ext cx="242528" cy="242528"/>
              <a:chOff x="0" y="0"/>
              <a:chExt cx="47907" cy="47907"/>
            </a:xfrm>
          </p:grpSpPr>
          <p:sp>
            <p:nvSpPr>
              <p:cNvPr name="Freeform 173" id="173"/>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174" id="174"/>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175" id="175"/>
            <p:cNvGrpSpPr/>
            <p:nvPr/>
          </p:nvGrpSpPr>
          <p:grpSpPr>
            <a:xfrm rot="0">
              <a:off x="7631383" y="0"/>
              <a:ext cx="242528" cy="242528"/>
              <a:chOff x="0" y="0"/>
              <a:chExt cx="47907" cy="47907"/>
            </a:xfrm>
          </p:grpSpPr>
          <p:sp>
            <p:nvSpPr>
              <p:cNvPr name="Freeform 176" id="176"/>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177" id="177"/>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178" id="178"/>
            <p:cNvGrpSpPr/>
            <p:nvPr/>
          </p:nvGrpSpPr>
          <p:grpSpPr>
            <a:xfrm rot="0">
              <a:off x="8394611" y="0"/>
              <a:ext cx="242528" cy="242528"/>
              <a:chOff x="0" y="0"/>
              <a:chExt cx="47907" cy="47907"/>
            </a:xfrm>
          </p:grpSpPr>
          <p:sp>
            <p:nvSpPr>
              <p:cNvPr name="Freeform 179" id="179"/>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180" id="180"/>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nvGrpSpPr>
            <p:cNvPr name="Group 181" id="181"/>
            <p:cNvGrpSpPr/>
            <p:nvPr/>
          </p:nvGrpSpPr>
          <p:grpSpPr>
            <a:xfrm rot="0">
              <a:off x="9157839" y="0"/>
              <a:ext cx="242528" cy="242528"/>
              <a:chOff x="0" y="0"/>
              <a:chExt cx="47907" cy="47907"/>
            </a:xfrm>
          </p:grpSpPr>
          <p:sp>
            <p:nvSpPr>
              <p:cNvPr name="Freeform 182" id="182"/>
              <p:cNvSpPr/>
              <p:nvPr/>
            </p:nvSpPr>
            <p:spPr>
              <a:xfrm flipH="false" flipV="false" rot="0">
                <a:off x="0" y="0"/>
                <a:ext cx="47907" cy="47907"/>
              </a:xfrm>
              <a:custGeom>
                <a:avLst/>
                <a:gdLst/>
                <a:ahLst/>
                <a:cxnLst/>
                <a:rect r="r" b="b" t="t" l="l"/>
                <a:pathLst>
                  <a:path h="47907" w="47907">
                    <a:moveTo>
                      <a:pt x="0" y="0"/>
                    </a:moveTo>
                    <a:lnTo>
                      <a:pt x="47907" y="0"/>
                    </a:lnTo>
                    <a:lnTo>
                      <a:pt x="47907" y="47907"/>
                    </a:lnTo>
                    <a:lnTo>
                      <a:pt x="0" y="47907"/>
                    </a:lnTo>
                    <a:close/>
                  </a:path>
                </a:pathLst>
              </a:custGeom>
              <a:solidFill>
                <a:srgbClr val="D5E6EB"/>
              </a:solidFill>
            </p:spPr>
          </p:sp>
          <p:sp>
            <p:nvSpPr>
              <p:cNvPr name="TextBox 183" id="183"/>
              <p:cNvSpPr txBox="true"/>
              <p:nvPr/>
            </p:nvSpPr>
            <p:spPr>
              <a:xfrm>
                <a:off x="0" y="-38100"/>
                <a:ext cx="47907" cy="86007"/>
              </a:xfrm>
              <a:prstGeom prst="rect">
                <a:avLst/>
              </a:prstGeom>
            </p:spPr>
            <p:txBody>
              <a:bodyPr anchor="ctr" rtlCol="false" tIns="50800" lIns="50800" bIns="50800" rIns="50800"/>
              <a:lstStyle/>
              <a:p>
                <a:pPr algn="ctr">
                  <a:lnSpc>
                    <a:spcPts val="2659"/>
                  </a:lnSpc>
                </a:pPr>
              </a:p>
            </p:txBody>
          </p:sp>
        </p:grpSp>
      </p:gr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bg>
      <p:bgPr>
        <a:solidFill>
          <a:srgbClr val="FFDE59"/>
        </a:solidFill>
      </p:bgPr>
    </p:bg>
    <p:spTree>
      <p:nvGrpSpPr>
        <p:cNvPr id="1" name=""/>
        <p:cNvGrpSpPr/>
        <p:nvPr/>
      </p:nvGrpSpPr>
      <p:grpSpPr>
        <a:xfrm>
          <a:off x="0" y="0"/>
          <a:ext cx="0" cy="0"/>
          <a:chOff x="0" y="0"/>
          <a:chExt cx="0" cy="0"/>
        </a:xfrm>
      </p:grpSpPr>
      <p:sp>
        <p:nvSpPr>
          <p:cNvPr name="Freeform 2" id="2"/>
          <p:cNvSpPr/>
          <p:nvPr/>
        </p:nvSpPr>
        <p:spPr>
          <a:xfrm flipH="false" flipV="false" rot="-125097">
            <a:off x="7077189" y="-931805"/>
            <a:ext cx="12080790" cy="12191623"/>
          </a:xfrm>
          <a:custGeom>
            <a:avLst/>
            <a:gdLst/>
            <a:ahLst/>
            <a:cxnLst/>
            <a:rect r="r" b="b" t="t" l="l"/>
            <a:pathLst>
              <a:path h="12191623" w="12080790">
                <a:moveTo>
                  <a:pt x="0" y="0"/>
                </a:moveTo>
                <a:lnTo>
                  <a:pt x="12080790" y="0"/>
                </a:lnTo>
                <a:lnTo>
                  <a:pt x="12080790" y="12191623"/>
                </a:lnTo>
                <a:lnTo>
                  <a:pt x="0" y="1219162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0" y="4840615"/>
            <a:ext cx="4284199" cy="8568398"/>
          </a:xfrm>
          <a:custGeom>
            <a:avLst/>
            <a:gdLst/>
            <a:ahLst/>
            <a:cxnLst/>
            <a:rect r="r" b="b" t="t" l="l"/>
            <a:pathLst>
              <a:path h="8568398" w="4284199">
                <a:moveTo>
                  <a:pt x="0" y="0"/>
                </a:moveTo>
                <a:lnTo>
                  <a:pt x="4284199" y="0"/>
                </a:lnTo>
                <a:lnTo>
                  <a:pt x="4284199" y="8568397"/>
                </a:lnTo>
                <a:lnTo>
                  <a:pt x="0" y="856839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2804142" y="4070587"/>
            <a:ext cx="3659700" cy="9494504"/>
          </a:xfrm>
          <a:custGeom>
            <a:avLst/>
            <a:gdLst/>
            <a:ahLst/>
            <a:cxnLst/>
            <a:rect r="r" b="b" t="t" l="l"/>
            <a:pathLst>
              <a:path h="9494504" w="3659700">
                <a:moveTo>
                  <a:pt x="0" y="0"/>
                </a:moveTo>
                <a:lnTo>
                  <a:pt x="3659700" y="0"/>
                </a:lnTo>
                <a:lnTo>
                  <a:pt x="3659700" y="9494505"/>
                </a:lnTo>
                <a:lnTo>
                  <a:pt x="0" y="949450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3137464">
            <a:off x="7717629" y="1838025"/>
            <a:ext cx="529121" cy="775268"/>
          </a:xfrm>
          <a:custGeom>
            <a:avLst/>
            <a:gdLst/>
            <a:ahLst/>
            <a:cxnLst/>
            <a:rect r="r" b="b" t="t" l="l"/>
            <a:pathLst>
              <a:path h="775268" w="529121">
                <a:moveTo>
                  <a:pt x="0" y="0"/>
                </a:moveTo>
                <a:lnTo>
                  <a:pt x="529121" y="0"/>
                </a:lnTo>
                <a:lnTo>
                  <a:pt x="529121" y="775268"/>
                </a:lnTo>
                <a:lnTo>
                  <a:pt x="0" y="77526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6" id="6"/>
          <p:cNvSpPr txBox="true"/>
          <p:nvPr/>
        </p:nvSpPr>
        <p:spPr>
          <a:xfrm rot="0">
            <a:off x="205072" y="1450665"/>
            <a:ext cx="6463842" cy="2389512"/>
          </a:xfrm>
          <a:prstGeom prst="rect">
            <a:avLst/>
          </a:prstGeom>
        </p:spPr>
        <p:txBody>
          <a:bodyPr anchor="t" rtlCol="false" tIns="0" lIns="0" bIns="0" rIns="0">
            <a:spAutoFit/>
          </a:bodyPr>
          <a:lstStyle/>
          <a:p>
            <a:pPr algn="ctr">
              <a:lnSpc>
                <a:spcPts val="9145"/>
              </a:lnSpc>
            </a:pPr>
            <a:r>
              <a:rPr lang="en-US" sz="9238" spc="-508">
                <a:solidFill>
                  <a:srgbClr val="472900"/>
                </a:solidFill>
                <a:latin typeface="Bobby Jones"/>
              </a:rPr>
              <a:t>pengumuman hasil seleksi</a:t>
            </a:r>
          </a:p>
        </p:txBody>
      </p:sp>
      <p:sp>
        <p:nvSpPr>
          <p:cNvPr name="Freeform 7" id="7"/>
          <p:cNvSpPr/>
          <p:nvPr/>
        </p:nvSpPr>
        <p:spPr>
          <a:xfrm flipH="false" flipV="false" rot="-3137464">
            <a:off x="7908129" y="3806606"/>
            <a:ext cx="529121" cy="775268"/>
          </a:xfrm>
          <a:custGeom>
            <a:avLst/>
            <a:gdLst/>
            <a:ahLst/>
            <a:cxnLst/>
            <a:rect r="r" b="b" t="t" l="l"/>
            <a:pathLst>
              <a:path h="775268" w="529121">
                <a:moveTo>
                  <a:pt x="0" y="0"/>
                </a:moveTo>
                <a:lnTo>
                  <a:pt x="529121" y="0"/>
                </a:lnTo>
                <a:lnTo>
                  <a:pt x="529121" y="775268"/>
                </a:lnTo>
                <a:lnTo>
                  <a:pt x="0" y="77526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8" id="8"/>
          <p:cNvSpPr/>
          <p:nvPr/>
        </p:nvSpPr>
        <p:spPr>
          <a:xfrm flipH="false" flipV="false" rot="-3137464">
            <a:off x="7990934" y="7895363"/>
            <a:ext cx="529121" cy="775268"/>
          </a:xfrm>
          <a:custGeom>
            <a:avLst/>
            <a:gdLst/>
            <a:ahLst/>
            <a:cxnLst/>
            <a:rect r="r" b="b" t="t" l="l"/>
            <a:pathLst>
              <a:path h="775268" w="529121">
                <a:moveTo>
                  <a:pt x="0" y="0"/>
                </a:moveTo>
                <a:lnTo>
                  <a:pt x="529120" y="0"/>
                </a:lnTo>
                <a:lnTo>
                  <a:pt x="529120" y="775268"/>
                </a:lnTo>
                <a:lnTo>
                  <a:pt x="0" y="77526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9" id="9"/>
          <p:cNvSpPr txBox="true"/>
          <p:nvPr/>
        </p:nvSpPr>
        <p:spPr>
          <a:xfrm rot="-156036">
            <a:off x="8476499" y="1560432"/>
            <a:ext cx="9415118" cy="1318260"/>
          </a:xfrm>
          <a:prstGeom prst="rect">
            <a:avLst/>
          </a:prstGeom>
        </p:spPr>
        <p:txBody>
          <a:bodyPr anchor="t" rtlCol="false" tIns="0" lIns="0" bIns="0" rIns="0">
            <a:spAutoFit/>
          </a:bodyPr>
          <a:lstStyle/>
          <a:p>
            <a:pPr algn="l">
              <a:lnSpc>
                <a:spcPts val="5220"/>
              </a:lnSpc>
            </a:pPr>
            <a:r>
              <a:rPr lang="en-US" sz="4500">
                <a:solidFill>
                  <a:srgbClr val="000000"/>
                </a:solidFill>
                <a:latin typeface="Dekko"/>
              </a:rPr>
              <a:t>Pengumuman hasil seleksi dilakukan oleh sekolah yang melaksanakan PPDB</a:t>
            </a:r>
          </a:p>
        </p:txBody>
      </p:sp>
      <p:sp>
        <p:nvSpPr>
          <p:cNvPr name="TextBox 10" id="10"/>
          <p:cNvSpPr txBox="true"/>
          <p:nvPr/>
        </p:nvSpPr>
        <p:spPr>
          <a:xfrm rot="-156036">
            <a:off x="8713991" y="3537842"/>
            <a:ext cx="9415118" cy="3423285"/>
          </a:xfrm>
          <a:prstGeom prst="rect">
            <a:avLst/>
          </a:prstGeom>
        </p:spPr>
        <p:txBody>
          <a:bodyPr anchor="t" rtlCol="false" tIns="0" lIns="0" bIns="0" rIns="0">
            <a:spAutoFit/>
          </a:bodyPr>
          <a:lstStyle/>
          <a:p>
            <a:pPr algn="l">
              <a:lnSpc>
                <a:spcPts val="5445"/>
              </a:lnSpc>
            </a:pPr>
            <a:r>
              <a:rPr lang="en-US" sz="4500">
                <a:solidFill>
                  <a:srgbClr val="000000"/>
                </a:solidFill>
                <a:latin typeface="Dekko"/>
              </a:rPr>
              <a:t>Sekolah yang belum terpenuhi daya tampungnya masih dapat menerima peserta didik baru sampai dengan satu hari kerja sebelum hari pertama masuk sekolah dengan dikoordinasi oleh Dinas.</a:t>
            </a:r>
          </a:p>
        </p:txBody>
      </p:sp>
      <p:sp>
        <p:nvSpPr>
          <p:cNvPr name="TextBox 11" id="11"/>
          <p:cNvSpPr txBox="true"/>
          <p:nvPr/>
        </p:nvSpPr>
        <p:spPr>
          <a:xfrm rot="-156036">
            <a:off x="8744141" y="7714281"/>
            <a:ext cx="9415118" cy="1171575"/>
          </a:xfrm>
          <a:prstGeom prst="rect">
            <a:avLst/>
          </a:prstGeom>
        </p:spPr>
        <p:txBody>
          <a:bodyPr anchor="t" rtlCol="false" tIns="0" lIns="0" bIns="0" rIns="0">
            <a:spAutoFit/>
          </a:bodyPr>
          <a:lstStyle/>
          <a:p>
            <a:pPr algn="l">
              <a:lnSpc>
                <a:spcPts val="4500"/>
              </a:lnSpc>
            </a:pPr>
            <a:r>
              <a:rPr lang="en-US" sz="4500">
                <a:solidFill>
                  <a:srgbClr val="000000"/>
                </a:solidFill>
                <a:latin typeface="Dekko"/>
              </a:rPr>
              <a:t>Sekolah dilarang menutup PPDB sebelum tanggal akhir pendaftaran selesai</a:t>
            </a:r>
          </a:p>
        </p:txBody>
      </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bg>
      <p:bgPr>
        <a:solidFill>
          <a:srgbClr val="1CBC7C"/>
        </a:solidFill>
      </p:bgPr>
    </p:bg>
    <p:spTree>
      <p:nvGrpSpPr>
        <p:cNvPr id="1" name=""/>
        <p:cNvGrpSpPr/>
        <p:nvPr/>
      </p:nvGrpSpPr>
      <p:grpSpPr>
        <a:xfrm>
          <a:off x="0" y="0"/>
          <a:ext cx="0" cy="0"/>
          <a:chOff x="0" y="0"/>
          <a:chExt cx="0" cy="0"/>
        </a:xfrm>
      </p:grpSpPr>
      <p:sp>
        <p:nvSpPr>
          <p:cNvPr name="Freeform 2" id="2"/>
          <p:cNvSpPr/>
          <p:nvPr/>
        </p:nvSpPr>
        <p:spPr>
          <a:xfrm flipH="false" flipV="false" rot="0">
            <a:off x="372477" y="227181"/>
            <a:ext cx="17077610" cy="9776932"/>
          </a:xfrm>
          <a:custGeom>
            <a:avLst/>
            <a:gdLst/>
            <a:ahLst/>
            <a:cxnLst/>
            <a:rect r="r" b="b" t="t" l="l"/>
            <a:pathLst>
              <a:path h="9776932" w="17077610">
                <a:moveTo>
                  <a:pt x="0" y="0"/>
                </a:moveTo>
                <a:lnTo>
                  <a:pt x="17077610" y="0"/>
                </a:lnTo>
                <a:lnTo>
                  <a:pt x="17077610" y="9776932"/>
                </a:lnTo>
                <a:lnTo>
                  <a:pt x="0" y="977693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276117">
            <a:off x="15275011" y="2209928"/>
            <a:ext cx="4350152" cy="8700305"/>
          </a:xfrm>
          <a:custGeom>
            <a:avLst/>
            <a:gdLst/>
            <a:ahLst/>
            <a:cxnLst/>
            <a:rect r="r" b="b" t="t" l="l"/>
            <a:pathLst>
              <a:path h="8700305" w="4350152">
                <a:moveTo>
                  <a:pt x="0" y="0"/>
                </a:moveTo>
                <a:lnTo>
                  <a:pt x="4350152" y="0"/>
                </a:lnTo>
                <a:lnTo>
                  <a:pt x="4350152" y="8700305"/>
                </a:lnTo>
                <a:lnTo>
                  <a:pt x="0" y="870030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773289" y="7610197"/>
            <a:ext cx="931299" cy="931299"/>
          </a:xfrm>
          <a:custGeom>
            <a:avLst/>
            <a:gdLst/>
            <a:ahLst/>
            <a:cxnLst/>
            <a:rect r="r" b="b" t="t" l="l"/>
            <a:pathLst>
              <a:path h="931299" w="931299">
                <a:moveTo>
                  <a:pt x="0" y="0"/>
                </a:moveTo>
                <a:lnTo>
                  <a:pt x="931299" y="0"/>
                </a:lnTo>
                <a:lnTo>
                  <a:pt x="931299" y="931299"/>
                </a:lnTo>
                <a:lnTo>
                  <a:pt x="0" y="931299"/>
                </a:lnTo>
                <a:lnTo>
                  <a:pt x="0" y="0"/>
                </a:lnTo>
                <a:close/>
              </a:path>
            </a:pathLst>
          </a:custGeom>
          <a:blipFill>
            <a:blip r:embed="rId6"/>
            <a:stretch>
              <a:fillRect l="0" t="0" r="0" b="0"/>
            </a:stretch>
          </a:blipFill>
        </p:spPr>
      </p:sp>
      <p:sp>
        <p:nvSpPr>
          <p:cNvPr name="Freeform 5" id="5"/>
          <p:cNvSpPr/>
          <p:nvPr/>
        </p:nvSpPr>
        <p:spPr>
          <a:xfrm flipH="false" flipV="false" rot="0">
            <a:off x="773289" y="2484483"/>
            <a:ext cx="931299" cy="931299"/>
          </a:xfrm>
          <a:custGeom>
            <a:avLst/>
            <a:gdLst/>
            <a:ahLst/>
            <a:cxnLst/>
            <a:rect r="r" b="b" t="t" l="l"/>
            <a:pathLst>
              <a:path h="931299" w="931299">
                <a:moveTo>
                  <a:pt x="0" y="0"/>
                </a:moveTo>
                <a:lnTo>
                  <a:pt x="931299" y="0"/>
                </a:lnTo>
                <a:lnTo>
                  <a:pt x="931299" y="931299"/>
                </a:lnTo>
                <a:lnTo>
                  <a:pt x="0" y="931299"/>
                </a:lnTo>
                <a:lnTo>
                  <a:pt x="0" y="0"/>
                </a:lnTo>
                <a:close/>
              </a:path>
            </a:pathLst>
          </a:custGeom>
          <a:blipFill>
            <a:blip r:embed="rId6"/>
            <a:stretch>
              <a:fillRect l="0" t="0" r="0" b="0"/>
            </a:stretch>
          </a:blipFill>
        </p:spPr>
      </p:sp>
      <p:sp>
        <p:nvSpPr>
          <p:cNvPr name="Freeform 6" id="6"/>
          <p:cNvSpPr/>
          <p:nvPr/>
        </p:nvSpPr>
        <p:spPr>
          <a:xfrm flipH="false" flipV="false" rot="0">
            <a:off x="773289" y="4687878"/>
            <a:ext cx="931299" cy="931299"/>
          </a:xfrm>
          <a:custGeom>
            <a:avLst/>
            <a:gdLst/>
            <a:ahLst/>
            <a:cxnLst/>
            <a:rect r="r" b="b" t="t" l="l"/>
            <a:pathLst>
              <a:path h="931299" w="931299">
                <a:moveTo>
                  <a:pt x="0" y="0"/>
                </a:moveTo>
                <a:lnTo>
                  <a:pt x="931299" y="0"/>
                </a:lnTo>
                <a:lnTo>
                  <a:pt x="931299" y="931299"/>
                </a:lnTo>
                <a:lnTo>
                  <a:pt x="0" y="931299"/>
                </a:lnTo>
                <a:lnTo>
                  <a:pt x="0" y="0"/>
                </a:lnTo>
                <a:close/>
              </a:path>
            </a:pathLst>
          </a:custGeom>
          <a:blipFill>
            <a:blip r:embed="rId6"/>
            <a:stretch>
              <a:fillRect l="0" t="0" r="0" b="0"/>
            </a:stretch>
          </a:blipFill>
        </p:spPr>
      </p:sp>
      <p:sp>
        <p:nvSpPr>
          <p:cNvPr name="Freeform 7" id="7"/>
          <p:cNvSpPr/>
          <p:nvPr/>
        </p:nvSpPr>
        <p:spPr>
          <a:xfrm flipH="false" flipV="false" rot="2141281">
            <a:off x="4619115" y="1363462"/>
            <a:ext cx="8411767" cy="7560075"/>
          </a:xfrm>
          <a:custGeom>
            <a:avLst/>
            <a:gdLst/>
            <a:ahLst/>
            <a:cxnLst/>
            <a:rect r="r" b="b" t="t" l="l"/>
            <a:pathLst>
              <a:path h="7560075" w="8411767">
                <a:moveTo>
                  <a:pt x="0" y="0"/>
                </a:moveTo>
                <a:lnTo>
                  <a:pt x="8411766" y="0"/>
                </a:lnTo>
                <a:lnTo>
                  <a:pt x="8411766" y="7560076"/>
                </a:lnTo>
                <a:lnTo>
                  <a:pt x="0" y="7560076"/>
                </a:lnTo>
                <a:lnTo>
                  <a:pt x="0" y="0"/>
                </a:lnTo>
                <a:close/>
              </a:path>
            </a:pathLst>
          </a:custGeom>
          <a:blipFill>
            <a:blip r:embed="rId7">
              <a:alphaModFix amt="10999"/>
              <a:extLst>
                <a:ext uri="{96DAC541-7B7A-43D3-8B79-37D633B846F1}">
                  <asvg:svgBlip xmlns:asvg="http://schemas.microsoft.com/office/drawing/2016/SVG/main" r:embed="rId8"/>
                </a:ext>
              </a:extLst>
            </a:blip>
            <a:stretch>
              <a:fillRect l="0" t="0" r="0" b="0"/>
            </a:stretch>
          </a:blipFill>
        </p:spPr>
      </p:sp>
      <p:sp>
        <p:nvSpPr>
          <p:cNvPr name="TextBox 8" id="8"/>
          <p:cNvSpPr txBox="true"/>
          <p:nvPr/>
        </p:nvSpPr>
        <p:spPr>
          <a:xfrm rot="0">
            <a:off x="1385586" y="657982"/>
            <a:ext cx="14878823" cy="1122359"/>
          </a:xfrm>
          <a:prstGeom prst="rect">
            <a:avLst/>
          </a:prstGeom>
        </p:spPr>
        <p:txBody>
          <a:bodyPr anchor="t" rtlCol="false" tIns="0" lIns="0" bIns="0" rIns="0">
            <a:spAutoFit/>
          </a:bodyPr>
          <a:lstStyle/>
          <a:p>
            <a:pPr algn="ctr">
              <a:lnSpc>
                <a:spcPts val="9025"/>
              </a:lnSpc>
            </a:pPr>
            <a:r>
              <a:rPr lang="en-US" sz="6446">
                <a:solidFill>
                  <a:srgbClr val="472900"/>
                </a:solidFill>
                <a:latin typeface="Bobby Jones"/>
              </a:rPr>
              <a:t>pendaftaran dan pendataan ulang</a:t>
            </a:r>
          </a:p>
        </p:txBody>
      </p:sp>
      <p:sp>
        <p:nvSpPr>
          <p:cNvPr name="TextBox 9" id="9"/>
          <p:cNvSpPr txBox="true"/>
          <p:nvPr/>
        </p:nvSpPr>
        <p:spPr>
          <a:xfrm rot="0">
            <a:off x="1851236" y="2388138"/>
            <a:ext cx="14878823" cy="2280690"/>
          </a:xfrm>
          <a:prstGeom prst="rect">
            <a:avLst/>
          </a:prstGeom>
        </p:spPr>
        <p:txBody>
          <a:bodyPr anchor="t" rtlCol="false" tIns="0" lIns="0" bIns="0" rIns="0">
            <a:spAutoFit/>
          </a:bodyPr>
          <a:lstStyle/>
          <a:p>
            <a:pPr algn="l">
              <a:lnSpc>
                <a:spcPts val="4801"/>
              </a:lnSpc>
            </a:pPr>
            <a:r>
              <a:rPr lang="en-US" sz="4248">
                <a:solidFill>
                  <a:srgbClr val="472900"/>
                </a:solidFill>
                <a:latin typeface="Dekko"/>
              </a:rPr>
              <a:t>Peserta didik baru dan/atau Orang Tua/Wali Calon Peserta Didik yang melakukan pendaftaran ulang membawa bukti pendaftaran dan verifikasi berkas</a:t>
            </a:r>
          </a:p>
          <a:p>
            <a:pPr algn="ctr">
              <a:lnSpc>
                <a:spcPts val="3534"/>
              </a:lnSpc>
            </a:pPr>
          </a:p>
        </p:txBody>
      </p:sp>
      <p:sp>
        <p:nvSpPr>
          <p:cNvPr name="TextBox 10" id="10"/>
          <p:cNvSpPr txBox="true"/>
          <p:nvPr/>
        </p:nvSpPr>
        <p:spPr>
          <a:xfrm rot="0">
            <a:off x="1851236" y="4841005"/>
            <a:ext cx="14878823" cy="2491179"/>
          </a:xfrm>
          <a:prstGeom prst="rect">
            <a:avLst/>
          </a:prstGeom>
        </p:spPr>
        <p:txBody>
          <a:bodyPr anchor="t" rtlCol="false" tIns="0" lIns="0" bIns="0" rIns="0">
            <a:spAutoFit/>
          </a:bodyPr>
          <a:lstStyle/>
          <a:p>
            <a:pPr algn="l">
              <a:lnSpc>
                <a:spcPts val="5311"/>
              </a:lnSpc>
            </a:pPr>
            <a:r>
              <a:rPr lang="en-US" sz="4248">
                <a:solidFill>
                  <a:srgbClr val="472900"/>
                </a:solidFill>
                <a:latin typeface="Dekko"/>
              </a:rPr>
              <a:t>Pendataan ulang dilakukan oleh Satuan Pendidikan untuk </a:t>
            </a:r>
          </a:p>
          <a:p>
            <a:pPr algn="l">
              <a:lnSpc>
                <a:spcPts val="5311"/>
              </a:lnSpc>
            </a:pPr>
            <a:r>
              <a:rPr lang="en-US" sz="4248">
                <a:solidFill>
                  <a:srgbClr val="472900"/>
                </a:solidFill>
                <a:latin typeface="Dekko"/>
              </a:rPr>
              <a:t>memastikan status peserta didik lama pada sekolah yang bersangkutan</a:t>
            </a:r>
          </a:p>
          <a:p>
            <a:pPr algn="ctr">
              <a:lnSpc>
                <a:spcPts val="3909"/>
              </a:lnSpc>
            </a:pPr>
          </a:p>
        </p:txBody>
      </p:sp>
      <p:sp>
        <p:nvSpPr>
          <p:cNvPr name="TextBox 11" id="11"/>
          <p:cNvSpPr txBox="true"/>
          <p:nvPr/>
        </p:nvSpPr>
        <p:spPr>
          <a:xfrm rot="0">
            <a:off x="1851236" y="7532209"/>
            <a:ext cx="14878823" cy="3110147"/>
          </a:xfrm>
          <a:prstGeom prst="rect">
            <a:avLst/>
          </a:prstGeom>
        </p:spPr>
        <p:txBody>
          <a:bodyPr anchor="t" rtlCol="false" tIns="0" lIns="0" bIns="0" rIns="0">
            <a:spAutoFit/>
          </a:bodyPr>
          <a:lstStyle/>
          <a:p>
            <a:pPr algn="l">
              <a:lnSpc>
                <a:spcPts val="5226"/>
              </a:lnSpc>
            </a:pPr>
            <a:r>
              <a:rPr lang="en-US" sz="4248">
                <a:solidFill>
                  <a:srgbClr val="472900"/>
                </a:solidFill>
                <a:latin typeface="Dekko"/>
              </a:rPr>
              <a:t>Satuan Pendidikan wajib melakukan pengisian, pengiriman, dan pemutakhiran data peserta didik dan Rombongan Belajar dalam Dapodik secara berkala sesuai ketentuan yang berlaku.</a:t>
            </a:r>
          </a:p>
          <a:p>
            <a:pPr algn="l">
              <a:lnSpc>
                <a:spcPts val="5226"/>
              </a:lnSpc>
            </a:pPr>
          </a:p>
          <a:p>
            <a:pPr algn="ctr">
              <a:lnSpc>
                <a:spcPts val="3847"/>
              </a:lnSpc>
            </a:pPr>
          </a:p>
        </p:txBody>
      </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bg>
      <p:bgPr>
        <a:solidFill>
          <a:srgbClr val="7BCFFB"/>
        </a:solidFill>
      </p:bgPr>
    </p:bg>
    <p:spTree>
      <p:nvGrpSpPr>
        <p:cNvPr id="1" name=""/>
        <p:cNvGrpSpPr/>
        <p:nvPr/>
      </p:nvGrpSpPr>
      <p:grpSpPr>
        <a:xfrm>
          <a:off x="0" y="0"/>
          <a:ext cx="0" cy="0"/>
          <a:chOff x="0" y="0"/>
          <a:chExt cx="0" cy="0"/>
        </a:xfrm>
      </p:grpSpPr>
      <p:sp>
        <p:nvSpPr>
          <p:cNvPr name="Freeform 2" id="2"/>
          <p:cNvSpPr/>
          <p:nvPr/>
        </p:nvSpPr>
        <p:spPr>
          <a:xfrm flipH="false" flipV="false" rot="0">
            <a:off x="0" y="-79473"/>
            <a:ext cx="7776421" cy="13324086"/>
          </a:xfrm>
          <a:custGeom>
            <a:avLst/>
            <a:gdLst/>
            <a:ahLst/>
            <a:cxnLst/>
            <a:rect r="r" b="b" t="t" l="l"/>
            <a:pathLst>
              <a:path h="13324086" w="7776421">
                <a:moveTo>
                  <a:pt x="0" y="0"/>
                </a:moveTo>
                <a:lnTo>
                  <a:pt x="7776421" y="0"/>
                </a:lnTo>
                <a:lnTo>
                  <a:pt x="7776421" y="13324086"/>
                </a:lnTo>
                <a:lnTo>
                  <a:pt x="0" y="1332408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2186406" y="5509988"/>
            <a:ext cx="4652563" cy="4407246"/>
          </a:xfrm>
          <a:custGeom>
            <a:avLst/>
            <a:gdLst/>
            <a:ahLst/>
            <a:cxnLst/>
            <a:rect r="r" b="b" t="t" l="l"/>
            <a:pathLst>
              <a:path h="4407246" w="4652563">
                <a:moveTo>
                  <a:pt x="0" y="0"/>
                </a:moveTo>
                <a:lnTo>
                  <a:pt x="4652563" y="0"/>
                </a:lnTo>
                <a:lnTo>
                  <a:pt x="4652563" y="4407246"/>
                </a:lnTo>
                <a:lnTo>
                  <a:pt x="0" y="440724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2034480">
            <a:off x="7137031" y="1028700"/>
            <a:ext cx="1759579" cy="2285168"/>
          </a:xfrm>
          <a:custGeom>
            <a:avLst/>
            <a:gdLst/>
            <a:ahLst/>
            <a:cxnLst/>
            <a:rect r="r" b="b" t="t" l="l"/>
            <a:pathLst>
              <a:path h="2285168" w="1759579">
                <a:moveTo>
                  <a:pt x="0" y="0"/>
                </a:moveTo>
                <a:lnTo>
                  <a:pt x="1759580" y="0"/>
                </a:lnTo>
                <a:lnTo>
                  <a:pt x="1759580" y="2285168"/>
                </a:lnTo>
                <a:lnTo>
                  <a:pt x="0" y="228516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5" id="5"/>
          <p:cNvSpPr txBox="true"/>
          <p:nvPr/>
        </p:nvSpPr>
        <p:spPr>
          <a:xfrm rot="-120495">
            <a:off x="242342" y="2782079"/>
            <a:ext cx="8111435" cy="2586575"/>
          </a:xfrm>
          <a:prstGeom prst="rect">
            <a:avLst/>
          </a:prstGeom>
        </p:spPr>
        <p:txBody>
          <a:bodyPr anchor="t" rtlCol="false" tIns="0" lIns="0" bIns="0" rIns="0">
            <a:spAutoFit/>
          </a:bodyPr>
          <a:lstStyle/>
          <a:p>
            <a:pPr algn="ctr">
              <a:lnSpc>
                <a:spcPts val="10037"/>
              </a:lnSpc>
            </a:pPr>
            <a:r>
              <a:rPr lang="en-US" sz="8805">
                <a:solidFill>
                  <a:srgbClr val="472900"/>
                </a:solidFill>
                <a:latin typeface="Bobby Jones"/>
              </a:rPr>
              <a:t>rombongan belajar</a:t>
            </a:r>
          </a:p>
        </p:txBody>
      </p:sp>
      <p:sp>
        <p:nvSpPr>
          <p:cNvPr name="TextBox 6" id="6"/>
          <p:cNvSpPr txBox="true"/>
          <p:nvPr/>
        </p:nvSpPr>
        <p:spPr>
          <a:xfrm rot="0">
            <a:off x="8903538" y="1346420"/>
            <a:ext cx="8739472" cy="2617263"/>
          </a:xfrm>
          <a:prstGeom prst="rect">
            <a:avLst/>
          </a:prstGeom>
        </p:spPr>
        <p:txBody>
          <a:bodyPr anchor="t" rtlCol="false" tIns="0" lIns="0" bIns="0" rIns="0">
            <a:spAutoFit/>
          </a:bodyPr>
          <a:lstStyle/>
          <a:p>
            <a:pPr algn="l">
              <a:lnSpc>
                <a:spcPts val="4206"/>
              </a:lnSpc>
            </a:pPr>
            <a:r>
              <a:rPr lang="en-US" sz="4248">
                <a:solidFill>
                  <a:srgbClr val="472900"/>
                </a:solidFill>
                <a:latin typeface="Dekko"/>
              </a:rPr>
              <a:t>Sekolah tidak diperkenankan menambah ruang kelas baru, jumlah rombongan belajar, dan jumlah peserta didik dalam rombongan belajar. </a:t>
            </a:r>
          </a:p>
          <a:p>
            <a:pPr algn="ctr">
              <a:lnSpc>
                <a:spcPts val="4378"/>
              </a:lnSpc>
            </a:pPr>
          </a:p>
        </p:txBody>
      </p:sp>
      <p:sp>
        <p:nvSpPr>
          <p:cNvPr name="TextBox 7" id="7"/>
          <p:cNvSpPr txBox="true"/>
          <p:nvPr/>
        </p:nvSpPr>
        <p:spPr>
          <a:xfrm rot="0">
            <a:off x="8903538" y="4125099"/>
            <a:ext cx="8739472" cy="2122528"/>
          </a:xfrm>
          <a:prstGeom prst="rect">
            <a:avLst/>
          </a:prstGeom>
        </p:spPr>
        <p:txBody>
          <a:bodyPr anchor="t" rtlCol="false" tIns="0" lIns="0" bIns="0" rIns="0">
            <a:spAutoFit/>
          </a:bodyPr>
          <a:lstStyle/>
          <a:p>
            <a:pPr algn="l">
              <a:lnSpc>
                <a:spcPts val="4185"/>
              </a:lnSpc>
            </a:pPr>
            <a:r>
              <a:rPr lang="en-US" sz="4227">
                <a:solidFill>
                  <a:srgbClr val="472900"/>
                </a:solidFill>
                <a:latin typeface="Dekko"/>
              </a:rPr>
              <a:t>SMP dalam satu kelas berjumlah paling sedikit 20(dua puluh) peserta didik dan paling banyak 32 (tiga puluh dua) peserta didik;</a:t>
            </a:r>
          </a:p>
        </p:txBody>
      </p:sp>
      <p:sp>
        <p:nvSpPr>
          <p:cNvPr name="TextBox 8" id="8"/>
          <p:cNvSpPr txBox="true"/>
          <p:nvPr/>
        </p:nvSpPr>
        <p:spPr>
          <a:xfrm rot="0">
            <a:off x="8903538" y="6969165"/>
            <a:ext cx="8739472" cy="2646403"/>
          </a:xfrm>
          <a:prstGeom prst="rect">
            <a:avLst/>
          </a:prstGeom>
        </p:spPr>
        <p:txBody>
          <a:bodyPr anchor="t" rtlCol="false" tIns="0" lIns="0" bIns="0" rIns="0">
            <a:spAutoFit/>
          </a:bodyPr>
          <a:lstStyle/>
          <a:p>
            <a:pPr algn="l">
              <a:lnSpc>
                <a:spcPts val="4185"/>
              </a:lnSpc>
            </a:pPr>
            <a:r>
              <a:rPr lang="en-US" sz="4227">
                <a:solidFill>
                  <a:srgbClr val="472900"/>
                </a:solidFill>
                <a:latin typeface="Dekko"/>
              </a:rPr>
              <a:t>Apabila sekolah memiliki jumlah calon peserta didik yang melebihi daya tampung, maka wajib melaporkan ke Dinas untuk disalurkan pada sekolah lain dalam zonasi yang sama</a:t>
            </a:r>
          </a:p>
        </p:txBody>
      </p:sp>
      <p:sp>
        <p:nvSpPr>
          <p:cNvPr name="Freeform 9" id="9"/>
          <p:cNvSpPr/>
          <p:nvPr/>
        </p:nvSpPr>
        <p:spPr>
          <a:xfrm flipH="false" flipV="false" rot="-2034480">
            <a:off x="7137031" y="4000916"/>
            <a:ext cx="1759579" cy="2285168"/>
          </a:xfrm>
          <a:custGeom>
            <a:avLst/>
            <a:gdLst/>
            <a:ahLst/>
            <a:cxnLst/>
            <a:rect r="r" b="b" t="t" l="l"/>
            <a:pathLst>
              <a:path h="2285168" w="1759579">
                <a:moveTo>
                  <a:pt x="0" y="0"/>
                </a:moveTo>
                <a:lnTo>
                  <a:pt x="1759580" y="0"/>
                </a:lnTo>
                <a:lnTo>
                  <a:pt x="1759580" y="2285168"/>
                </a:lnTo>
                <a:lnTo>
                  <a:pt x="0" y="228516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2034480">
            <a:off x="7326750" y="7179926"/>
            <a:ext cx="1759579" cy="2285168"/>
          </a:xfrm>
          <a:custGeom>
            <a:avLst/>
            <a:gdLst/>
            <a:ahLst/>
            <a:cxnLst/>
            <a:rect r="r" b="b" t="t" l="l"/>
            <a:pathLst>
              <a:path h="2285168" w="1759579">
                <a:moveTo>
                  <a:pt x="0" y="0"/>
                </a:moveTo>
                <a:lnTo>
                  <a:pt x="1759579" y="0"/>
                </a:lnTo>
                <a:lnTo>
                  <a:pt x="1759579" y="2285168"/>
                </a:lnTo>
                <a:lnTo>
                  <a:pt x="0" y="228516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bg>
      <p:bgPr>
        <a:solidFill>
          <a:srgbClr val="E4DFC4"/>
        </a:solidFill>
      </p:bgPr>
    </p:bg>
    <p:spTree>
      <p:nvGrpSpPr>
        <p:cNvPr id="1" name=""/>
        <p:cNvGrpSpPr/>
        <p:nvPr/>
      </p:nvGrpSpPr>
      <p:grpSpPr>
        <a:xfrm>
          <a:off x="0" y="0"/>
          <a:ext cx="0" cy="0"/>
          <a:chOff x="0" y="0"/>
          <a:chExt cx="0" cy="0"/>
        </a:xfrm>
      </p:grpSpPr>
      <p:sp>
        <p:nvSpPr>
          <p:cNvPr name="Freeform 2" id="2"/>
          <p:cNvSpPr/>
          <p:nvPr/>
        </p:nvSpPr>
        <p:spPr>
          <a:xfrm flipH="false" flipV="false" rot="0">
            <a:off x="720272" y="1028700"/>
            <a:ext cx="11281173" cy="6599486"/>
          </a:xfrm>
          <a:custGeom>
            <a:avLst/>
            <a:gdLst/>
            <a:ahLst/>
            <a:cxnLst/>
            <a:rect r="r" b="b" t="t" l="l"/>
            <a:pathLst>
              <a:path h="6599486" w="11281173">
                <a:moveTo>
                  <a:pt x="0" y="0"/>
                </a:moveTo>
                <a:lnTo>
                  <a:pt x="11281173" y="0"/>
                </a:lnTo>
                <a:lnTo>
                  <a:pt x="11281173" y="6599486"/>
                </a:lnTo>
                <a:lnTo>
                  <a:pt x="0" y="659948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625403" y="8726086"/>
            <a:ext cx="19129664" cy="851723"/>
            <a:chOff x="0" y="0"/>
            <a:chExt cx="5038265" cy="224322"/>
          </a:xfrm>
        </p:grpSpPr>
        <p:sp>
          <p:nvSpPr>
            <p:cNvPr name="Freeform 4" id="4"/>
            <p:cNvSpPr/>
            <p:nvPr/>
          </p:nvSpPr>
          <p:spPr>
            <a:xfrm flipH="false" flipV="false" rot="0">
              <a:off x="0" y="0"/>
              <a:ext cx="5038265" cy="224322"/>
            </a:xfrm>
            <a:custGeom>
              <a:avLst/>
              <a:gdLst/>
              <a:ahLst/>
              <a:cxnLst/>
              <a:rect r="r" b="b" t="t" l="l"/>
              <a:pathLst>
                <a:path h="224322" w="5038265">
                  <a:moveTo>
                    <a:pt x="0" y="0"/>
                  </a:moveTo>
                  <a:lnTo>
                    <a:pt x="5038265" y="0"/>
                  </a:lnTo>
                  <a:lnTo>
                    <a:pt x="5038265" y="224322"/>
                  </a:lnTo>
                  <a:lnTo>
                    <a:pt x="0" y="224322"/>
                  </a:lnTo>
                  <a:close/>
                </a:path>
              </a:pathLst>
            </a:custGeom>
            <a:solidFill>
              <a:srgbClr val="5B433A"/>
            </a:solidFill>
          </p:spPr>
        </p:sp>
        <p:sp>
          <p:nvSpPr>
            <p:cNvPr name="TextBox 5" id="5"/>
            <p:cNvSpPr txBox="true"/>
            <p:nvPr/>
          </p:nvSpPr>
          <p:spPr>
            <a:xfrm>
              <a:off x="0" y="-38100"/>
              <a:ext cx="5038265" cy="262422"/>
            </a:xfrm>
            <a:prstGeom prst="rect">
              <a:avLst/>
            </a:prstGeom>
          </p:spPr>
          <p:txBody>
            <a:bodyPr anchor="ctr" rtlCol="false" tIns="50800" lIns="50800" bIns="50800" rIns="50800"/>
            <a:lstStyle/>
            <a:p>
              <a:pPr algn="ctr">
                <a:lnSpc>
                  <a:spcPts val="2659"/>
                </a:lnSpc>
                <a:spcBef>
                  <a:spcPct val="0"/>
                </a:spcBef>
              </a:pPr>
            </a:p>
          </p:txBody>
        </p:sp>
      </p:grpSp>
      <p:grpSp>
        <p:nvGrpSpPr>
          <p:cNvPr name="Group 6" id="6"/>
          <p:cNvGrpSpPr/>
          <p:nvPr/>
        </p:nvGrpSpPr>
        <p:grpSpPr>
          <a:xfrm rot="0">
            <a:off x="-331316" y="9258300"/>
            <a:ext cx="19129664" cy="1833995"/>
            <a:chOff x="0" y="0"/>
            <a:chExt cx="5038265" cy="483028"/>
          </a:xfrm>
        </p:grpSpPr>
        <p:sp>
          <p:nvSpPr>
            <p:cNvPr name="Freeform 7" id="7"/>
            <p:cNvSpPr/>
            <p:nvPr/>
          </p:nvSpPr>
          <p:spPr>
            <a:xfrm flipH="false" flipV="false" rot="0">
              <a:off x="0" y="0"/>
              <a:ext cx="5038265" cy="483028"/>
            </a:xfrm>
            <a:custGeom>
              <a:avLst/>
              <a:gdLst/>
              <a:ahLst/>
              <a:cxnLst/>
              <a:rect r="r" b="b" t="t" l="l"/>
              <a:pathLst>
                <a:path h="483028" w="5038265">
                  <a:moveTo>
                    <a:pt x="0" y="0"/>
                  </a:moveTo>
                  <a:lnTo>
                    <a:pt x="5038265" y="0"/>
                  </a:lnTo>
                  <a:lnTo>
                    <a:pt x="5038265" y="483028"/>
                  </a:lnTo>
                  <a:lnTo>
                    <a:pt x="0" y="483028"/>
                  </a:lnTo>
                  <a:close/>
                </a:path>
              </a:pathLst>
            </a:custGeom>
            <a:solidFill>
              <a:srgbClr val="FC7C2C"/>
            </a:solidFill>
          </p:spPr>
        </p:sp>
        <p:sp>
          <p:nvSpPr>
            <p:cNvPr name="TextBox 8" id="8"/>
            <p:cNvSpPr txBox="true"/>
            <p:nvPr/>
          </p:nvSpPr>
          <p:spPr>
            <a:xfrm>
              <a:off x="0" y="-38100"/>
              <a:ext cx="5038265" cy="521128"/>
            </a:xfrm>
            <a:prstGeom prst="rect">
              <a:avLst/>
            </a:prstGeom>
          </p:spPr>
          <p:txBody>
            <a:bodyPr anchor="ctr" rtlCol="false" tIns="50800" lIns="50800" bIns="50800" rIns="50800"/>
            <a:lstStyle/>
            <a:p>
              <a:pPr algn="ctr">
                <a:lnSpc>
                  <a:spcPts val="2659"/>
                </a:lnSpc>
                <a:spcBef>
                  <a:spcPct val="0"/>
                </a:spcBef>
              </a:pPr>
            </a:p>
          </p:txBody>
        </p:sp>
      </p:grpSp>
      <p:sp>
        <p:nvSpPr>
          <p:cNvPr name="Freeform 9" id="9"/>
          <p:cNvSpPr/>
          <p:nvPr/>
        </p:nvSpPr>
        <p:spPr>
          <a:xfrm flipH="false" flipV="false" rot="0">
            <a:off x="12971258" y="4084987"/>
            <a:ext cx="5827090" cy="5435086"/>
          </a:xfrm>
          <a:custGeom>
            <a:avLst/>
            <a:gdLst/>
            <a:ahLst/>
            <a:cxnLst/>
            <a:rect r="r" b="b" t="t" l="l"/>
            <a:pathLst>
              <a:path h="5435086" w="5827090">
                <a:moveTo>
                  <a:pt x="0" y="0"/>
                </a:moveTo>
                <a:lnTo>
                  <a:pt x="5827090" y="0"/>
                </a:lnTo>
                <a:lnTo>
                  <a:pt x="5827090" y="5435086"/>
                </a:lnTo>
                <a:lnTo>
                  <a:pt x="0" y="543508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false" rot="0">
            <a:off x="14086579" y="1028700"/>
            <a:ext cx="2057400" cy="2057400"/>
          </a:xfrm>
          <a:custGeom>
            <a:avLst/>
            <a:gdLst/>
            <a:ahLst/>
            <a:cxnLst/>
            <a:rect r="r" b="b" t="t" l="l"/>
            <a:pathLst>
              <a:path h="2057400" w="2057400">
                <a:moveTo>
                  <a:pt x="0" y="0"/>
                </a:moveTo>
                <a:lnTo>
                  <a:pt x="2057400" y="0"/>
                </a:lnTo>
                <a:lnTo>
                  <a:pt x="2057400" y="2057400"/>
                </a:lnTo>
                <a:lnTo>
                  <a:pt x="0" y="20574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0">
            <a:off x="12971258" y="2710212"/>
            <a:ext cx="4288042" cy="9001616"/>
          </a:xfrm>
          <a:custGeom>
            <a:avLst/>
            <a:gdLst/>
            <a:ahLst/>
            <a:cxnLst/>
            <a:rect r="r" b="b" t="t" l="l"/>
            <a:pathLst>
              <a:path h="9001616" w="4288042">
                <a:moveTo>
                  <a:pt x="0" y="0"/>
                </a:moveTo>
                <a:lnTo>
                  <a:pt x="4288042" y="0"/>
                </a:lnTo>
                <a:lnTo>
                  <a:pt x="4288042" y="9001616"/>
                </a:lnTo>
                <a:lnTo>
                  <a:pt x="0" y="900161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2" id="12"/>
          <p:cNvSpPr/>
          <p:nvPr/>
        </p:nvSpPr>
        <p:spPr>
          <a:xfrm flipH="false" flipV="false" rot="0">
            <a:off x="200440" y="6532774"/>
            <a:ext cx="3191873" cy="4114800"/>
          </a:xfrm>
          <a:custGeom>
            <a:avLst/>
            <a:gdLst/>
            <a:ahLst/>
            <a:cxnLst/>
            <a:rect r="r" b="b" t="t" l="l"/>
            <a:pathLst>
              <a:path h="4114800" w="3191873">
                <a:moveTo>
                  <a:pt x="0" y="0"/>
                </a:moveTo>
                <a:lnTo>
                  <a:pt x="3191873" y="0"/>
                </a:lnTo>
                <a:lnTo>
                  <a:pt x="3191873" y="4114800"/>
                </a:lnTo>
                <a:lnTo>
                  <a:pt x="0" y="411480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3" id="13"/>
          <p:cNvSpPr/>
          <p:nvPr/>
        </p:nvSpPr>
        <p:spPr>
          <a:xfrm flipH="false" flipV="false" rot="0">
            <a:off x="1409049" y="3850757"/>
            <a:ext cx="815175" cy="931628"/>
          </a:xfrm>
          <a:custGeom>
            <a:avLst/>
            <a:gdLst/>
            <a:ahLst/>
            <a:cxnLst/>
            <a:rect r="r" b="b" t="t" l="l"/>
            <a:pathLst>
              <a:path h="931628" w="815175">
                <a:moveTo>
                  <a:pt x="0" y="0"/>
                </a:moveTo>
                <a:lnTo>
                  <a:pt x="815175" y="0"/>
                </a:lnTo>
                <a:lnTo>
                  <a:pt x="815175" y="931628"/>
                </a:lnTo>
                <a:lnTo>
                  <a:pt x="0" y="93162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4" id="14"/>
          <p:cNvSpPr/>
          <p:nvPr/>
        </p:nvSpPr>
        <p:spPr>
          <a:xfrm flipH="false" flipV="false" rot="0">
            <a:off x="1388789" y="4968860"/>
            <a:ext cx="855696" cy="855696"/>
          </a:xfrm>
          <a:custGeom>
            <a:avLst/>
            <a:gdLst/>
            <a:ahLst/>
            <a:cxnLst/>
            <a:rect r="r" b="b" t="t" l="l"/>
            <a:pathLst>
              <a:path h="855696" w="855696">
                <a:moveTo>
                  <a:pt x="0" y="0"/>
                </a:moveTo>
                <a:lnTo>
                  <a:pt x="855696" y="0"/>
                </a:lnTo>
                <a:lnTo>
                  <a:pt x="855696" y="855696"/>
                </a:lnTo>
                <a:lnTo>
                  <a:pt x="0" y="855696"/>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15" id="15"/>
          <p:cNvSpPr txBox="true"/>
          <p:nvPr/>
        </p:nvSpPr>
        <p:spPr>
          <a:xfrm rot="0">
            <a:off x="1388789" y="1547496"/>
            <a:ext cx="10147770" cy="1780910"/>
          </a:xfrm>
          <a:prstGeom prst="rect">
            <a:avLst/>
          </a:prstGeom>
        </p:spPr>
        <p:txBody>
          <a:bodyPr anchor="t" rtlCol="false" tIns="0" lIns="0" bIns="0" rIns="0">
            <a:spAutoFit/>
          </a:bodyPr>
          <a:lstStyle/>
          <a:p>
            <a:pPr algn="l">
              <a:lnSpc>
                <a:spcPts val="4661"/>
              </a:lnSpc>
            </a:pPr>
            <a:r>
              <a:rPr lang="en-US" sz="4709">
                <a:solidFill>
                  <a:srgbClr val="472900"/>
                </a:solidFill>
                <a:latin typeface="Dekko"/>
              </a:rPr>
              <a:t>Masyarakat dapat mengawasi dan </a:t>
            </a:r>
          </a:p>
          <a:p>
            <a:pPr algn="l">
              <a:lnSpc>
                <a:spcPts val="4661"/>
              </a:lnSpc>
            </a:pPr>
            <a:r>
              <a:rPr lang="en-US" sz="4709">
                <a:solidFill>
                  <a:srgbClr val="472900"/>
                </a:solidFill>
                <a:latin typeface="Dekko"/>
              </a:rPr>
              <a:t>melaporkan pelanggaran pelaksanaan </a:t>
            </a:r>
          </a:p>
          <a:p>
            <a:pPr algn="l">
              <a:lnSpc>
                <a:spcPts val="4661"/>
              </a:lnSpc>
            </a:pPr>
            <a:r>
              <a:rPr lang="en-US" sz="4709">
                <a:solidFill>
                  <a:srgbClr val="472900"/>
                </a:solidFill>
                <a:latin typeface="Dekko"/>
              </a:rPr>
              <a:t>PPDB ke :  </a:t>
            </a:r>
          </a:p>
        </p:txBody>
      </p:sp>
      <p:sp>
        <p:nvSpPr>
          <p:cNvPr name="TextBox 16" id="16"/>
          <p:cNvSpPr txBox="true"/>
          <p:nvPr/>
        </p:nvSpPr>
        <p:spPr>
          <a:xfrm rot="0">
            <a:off x="2513726" y="5210692"/>
            <a:ext cx="9734544" cy="613864"/>
          </a:xfrm>
          <a:prstGeom prst="rect">
            <a:avLst/>
          </a:prstGeom>
        </p:spPr>
        <p:txBody>
          <a:bodyPr anchor="t" rtlCol="false" tIns="0" lIns="0" bIns="0" rIns="0">
            <a:spAutoFit/>
          </a:bodyPr>
          <a:lstStyle/>
          <a:p>
            <a:pPr algn="l">
              <a:lnSpc>
                <a:spcPts val="4661"/>
              </a:lnSpc>
            </a:pPr>
            <a:r>
              <a:rPr lang="en-US" sz="4709">
                <a:solidFill>
                  <a:srgbClr val="472900"/>
                </a:solidFill>
                <a:latin typeface="Dekko"/>
              </a:rPr>
              <a:t>pendidikan@gunungkidulkab.go.id</a:t>
            </a:r>
          </a:p>
        </p:txBody>
      </p:sp>
      <p:sp>
        <p:nvSpPr>
          <p:cNvPr name="TextBox 17" id="17"/>
          <p:cNvSpPr txBox="true"/>
          <p:nvPr/>
        </p:nvSpPr>
        <p:spPr>
          <a:xfrm rot="0">
            <a:off x="2513726" y="3795998"/>
            <a:ext cx="8790028" cy="2364434"/>
          </a:xfrm>
          <a:prstGeom prst="rect">
            <a:avLst/>
          </a:prstGeom>
        </p:spPr>
        <p:txBody>
          <a:bodyPr anchor="t" rtlCol="false" tIns="0" lIns="0" bIns="0" rIns="0">
            <a:spAutoFit/>
          </a:bodyPr>
          <a:lstStyle/>
          <a:p>
            <a:pPr algn="l">
              <a:lnSpc>
                <a:spcPts val="4661"/>
              </a:lnSpc>
            </a:pPr>
            <a:r>
              <a:rPr lang="en-US" sz="4709">
                <a:solidFill>
                  <a:srgbClr val="472900"/>
                </a:solidFill>
                <a:latin typeface="Dekko"/>
              </a:rPr>
              <a:t>0895336977660 atau </a:t>
            </a:r>
          </a:p>
          <a:p>
            <a:pPr algn="l">
              <a:lnSpc>
                <a:spcPts val="4661"/>
              </a:lnSpc>
            </a:pPr>
            <a:r>
              <a:rPr lang="en-US" sz="4709">
                <a:solidFill>
                  <a:srgbClr val="472900"/>
                </a:solidFill>
                <a:latin typeface="Dekko"/>
              </a:rPr>
              <a:t>082137468364</a:t>
            </a:r>
            <a:r>
              <a:rPr lang="en-US" sz="4709">
                <a:solidFill>
                  <a:srgbClr val="472900"/>
                </a:solidFill>
                <a:latin typeface="Dekko"/>
              </a:rPr>
              <a:t> </a:t>
            </a:r>
          </a:p>
          <a:p>
            <a:pPr algn="l">
              <a:lnSpc>
                <a:spcPts val="4661"/>
              </a:lnSpc>
            </a:pPr>
            <a:r>
              <a:rPr lang="en-US" sz="4709">
                <a:solidFill>
                  <a:srgbClr val="472900"/>
                </a:solidFill>
                <a:latin typeface="Dekko"/>
              </a:rPr>
              <a:t> </a:t>
            </a:r>
          </a:p>
          <a:p>
            <a:pPr algn="l">
              <a:lnSpc>
                <a:spcPts val="4661"/>
              </a:lnSpc>
            </a:pPr>
          </a:p>
        </p:txBody>
      </p:sp>
    </p:spTree>
  </p:cSld>
  <p:clrMapOvr>
    <a:masterClrMapping/>
  </p:clrMapOvr>
</p:sld>
</file>

<file path=ppt/slides/slide35.xml><?xml version="1.0" encoding="utf-8"?>
<p:sld xmlns:p="http://schemas.openxmlformats.org/presentationml/2006/main" xmlns:a="http://schemas.openxmlformats.org/drawingml/2006/main" xmlns:r="http://schemas.openxmlformats.org/officeDocument/2006/relationships">
  <p:cSld>
    <p:bg>
      <p:bgPr>
        <a:solidFill>
          <a:srgbClr val="4A71F6"/>
        </a:solidFill>
      </p:bgPr>
    </p:bg>
    <p:spTree>
      <p:nvGrpSpPr>
        <p:cNvPr id="1" name=""/>
        <p:cNvGrpSpPr/>
        <p:nvPr/>
      </p:nvGrpSpPr>
      <p:grpSpPr>
        <a:xfrm>
          <a:off x="0" y="0"/>
          <a:ext cx="0" cy="0"/>
          <a:chOff x="0" y="0"/>
          <a:chExt cx="0" cy="0"/>
        </a:xfrm>
      </p:grpSpPr>
      <p:sp>
        <p:nvSpPr>
          <p:cNvPr name="Freeform 2" id="2"/>
          <p:cNvSpPr/>
          <p:nvPr/>
        </p:nvSpPr>
        <p:spPr>
          <a:xfrm flipH="false" flipV="false" rot="0">
            <a:off x="2837251" y="1638264"/>
            <a:ext cx="12411678" cy="7105686"/>
          </a:xfrm>
          <a:custGeom>
            <a:avLst/>
            <a:gdLst/>
            <a:ahLst/>
            <a:cxnLst/>
            <a:rect r="r" b="b" t="t" l="l"/>
            <a:pathLst>
              <a:path h="7105686" w="12411678">
                <a:moveTo>
                  <a:pt x="0" y="0"/>
                </a:moveTo>
                <a:lnTo>
                  <a:pt x="12411679" y="0"/>
                </a:lnTo>
                <a:lnTo>
                  <a:pt x="12411679" y="7105686"/>
                </a:lnTo>
                <a:lnTo>
                  <a:pt x="0" y="710568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Freeform 3" id="3"/>
          <p:cNvSpPr/>
          <p:nvPr/>
        </p:nvSpPr>
        <p:spPr>
          <a:xfrm flipH="false" flipV="false" rot="-157044">
            <a:off x="674102" y="2941172"/>
            <a:ext cx="3304175" cy="6608349"/>
          </a:xfrm>
          <a:custGeom>
            <a:avLst/>
            <a:gdLst/>
            <a:ahLst/>
            <a:cxnLst/>
            <a:rect r="r" b="b" t="t" l="l"/>
            <a:pathLst>
              <a:path h="6608349" w="3304175">
                <a:moveTo>
                  <a:pt x="0" y="0"/>
                </a:moveTo>
                <a:lnTo>
                  <a:pt x="3304175" y="0"/>
                </a:lnTo>
                <a:lnTo>
                  <a:pt x="3304175" y="6608349"/>
                </a:lnTo>
                <a:lnTo>
                  <a:pt x="0" y="660834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226240">
            <a:off x="14214534" y="1724594"/>
            <a:ext cx="2870625" cy="7447376"/>
          </a:xfrm>
          <a:custGeom>
            <a:avLst/>
            <a:gdLst/>
            <a:ahLst/>
            <a:cxnLst/>
            <a:rect r="r" b="b" t="t" l="l"/>
            <a:pathLst>
              <a:path h="7447376" w="2870625">
                <a:moveTo>
                  <a:pt x="0" y="0"/>
                </a:moveTo>
                <a:lnTo>
                  <a:pt x="2870625" y="0"/>
                </a:lnTo>
                <a:lnTo>
                  <a:pt x="2870625" y="7447376"/>
                </a:lnTo>
                <a:lnTo>
                  <a:pt x="0" y="744737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5" id="5"/>
          <p:cNvSpPr txBox="true"/>
          <p:nvPr/>
        </p:nvSpPr>
        <p:spPr>
          <a:xfrm rot="0">
            <a:off x="2860130" y="3916389"/>
            <a:ext cx="12388799" cy="2338542"/>
          </a:xfrm>
          <a:prstGeom prst="rect">
            <a:avLst/>
          </a:prstGeom>
        </p:spPr>
        <p:txBody>
          <a:bodyPr anchor="t" rtlCol="false" tIns="0" lIns="0" bIns="0" rIns="0">
            <a:spAutoFit/>
          </a:bodyPr>
          <a:lstStyle/>
          <a:p>
            <a:pPr algn="ctr">
              <a:lnSpc>
                <a:spcPts val="18827"/>
              </a:lnSpc>
            </a:pPr>
            <a:r>
              <a:rPr lang="en-US" sz="13448">
                <a:solidFill>
                  <a:srgbClr val="472900"/>
                </a:solidFill>
                <a:latin typeface="Bobby Jones"/>
              </a:rPr>
              <a:t>TERIMAKASIH</a:t>
            </a:r>
          </a:p>
        </p:txBody>
      </p:sp>
      <p:sp>
        <p:nvSpPr>
          <p:cNvPr name="Freeform 6" id="6"/>
          <p:cNvSpPr/>
          <p:nvPr/>
        </p:nvSpPr>
        <p:spPr>
          <a:xfrm flipH="false" flipV="false" rot="-573097">
            <a:off x="11485998" y="7938089"/>
            <a:ext cx="2401521" cy="1916850"/>
          </a:xfrm>
          <a:custGeom>
            <a:avLst/>
            <a:gdLst/>
            <a:ahLst/>
            <a:cxnLst/>
            <a:rect r="r" b="b" t="t" l="l"/>
            <a:pathLst>
              <a:path h="1916850" w="2401521">
                <a:moveTo>
                  <a:pt x="0" y="0"/>
                </a:moveTo>
                <a:lnTo>
                  <a:pt x="2401521" y="0"/>
                </a:lnTo>
                <a:lnTo>
                  <a:pt x="2401521" y="1916851"/>
                </a:lnTo>
                <a:lnTo>
                  <a:pt x="0" y="191685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7" id="7"/>
          <p:cNvSpPr/>
          <p:nvPr/>
        </p:nvSpPr>
        <p:spPr>
          <a:xfrm flipH="false" flipV="false" rot="0">
            <a:off x="2687564" y="1330509"/>
            <a:ext cx="1436185" cy="1383960"/>
          </a:xfrm>
          <a:custGeom>
            <a:avLst/>
            <a:gdLst/>
            <a:ahLst/>
            <a:cxnLst/>
            <a:rect r="r" b="b" t="t" l="l"/>
            <a:pathLst>
              <a:path h="1383960" w="1436185">
                <a:moveTo>
                  <a:pt x="0" y="0"/>
                </a:moveTo>
                <a:lnTo>
                  <a:pt x="1436184" y="0"/>
                </a:lnTo>
                <a:lnTo>
                  <a:pt x="1436184" y="1383959"/>
                </a:lnTo>
                <a:lnTo>
                  <a:pt x="0" y="138395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63A053"/>
        </a:solidFill>
      </p:bgPr>
    </p:bg>
    <p:spTree>
      <p:nvGrpSpPr>
        <p:cNvPr id="1" name=""/>
        <p:cNvGrpSpPr/>
        <p:nvPr/>
      </p:nvGrpSpPr>
      <p:grpSpPr>
        <a:xfrm>
          <a:off x="0" y="0"/>
          <a:ext cx="0" cy="0"/>
          <a:chOff x="0" y="0"/>
          <a:chExt cx="0" cy="0"/>
        </a:xfrm>
      </p:grpSpPr>
      <p:sp>
        <p:nvSpPr>
          <p:cNvPr name="Freeform 2" id="2"/>
          <p:cNvSpPr/>
          <p:nvPr/>
        </p:nvSpPr>
        <p:spPr>
          <a:xfrm flipH="false" flipV="false" rot="245389">
            <a:off x="11943496" y="962984"/>
            <a:ext cx="5959344" cy="5102688"/>
          </a:xfrm>
          <a:custGeom>
            <a:avLst/>
            <a:gdLst/>
            <a:ahLst/>
            <a:cxnLst/>
            <a:rect r="r" b="b" t="t" l="l"/>
            <a:pathLst>
              <a:path h="5102688" w="5959344">
                <a:moveTo>
                  <a:pt x="0" y="0"/>
                </a:moveTo>
                <a:lnTo>
                  <a:pt x="5959344" y="0"/>
                </a:lnTo>
                <a:lnTo>
                  <a:pt x="5959344" y="5102688"/>
                </a:lnTo>
                <a:lnTo>
                  <a:pt x="0" y="510268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530495" y="2367261"/>
            <a:ext cx="11161640" cy="1899841"/>
            <a:chOff x="0" y="0"/>
            <a:chExt cx="2939691" cy="500370"/>
          </a:xfrm>
        </p:grpSpPr>
        <p:sp>
          <p:nvSpPr>
            <p:cNvPr name="Freeform 4" id="4"/>
            <p:cNvSpPr/>
            <p:nvPr/>
          </p:nvSpPr>
          <p:spPr>
            <a:xfrm flipH="false" flipV="false" rot="0">
              <a:off x="0" y="0"/>
              <a:ext cx="2939691" cy="500370"/>
            </a:xfrm>
            <a:custGeom>
              <a:avLst/>
              <a:gdLst/>
              <a:ahLst/>
              <a:cxnLst/>
              <a:rect r="r" b="b" t="t" l="l"/>
              <a:pathLst>
                <a:path h="500370" w="2939691">
                  <a:moveTo>
                    <a:pt x="0" y="0"/>
                  </a:moveTo>
                  <a:lnTo>
                    <a:pt x="2939691" y="0"/>
                  </a:lnTo>
                  <a:lnTo>
                    <a:pt x="2939691" y="500370"/>
                  </a:lnTo>
                  <a:lnTo>
                    <a:pt x="0" y="500370"/>
                  </a:lnTo>
                  <a:close/>
                </a:path>
              </a:pathLst>
            </a:custGeom>
            <a:solidFill>
              <a:srgbClr val="FFFFFF"/>
            </a:solidFill>
          </p:spPr>
        </p:sp>
        <p:sp>
          <p:nvSpPr>
            <p:cNvPr name="TextBox 5" id="5"/>
            <p:cNvSpPr txBox="true"/>
            <p:nvPr/>
          </p:nvSpPr>
          <p:spPr>
            <a:xfrm>
              <a:off x="0" y="-38100"/>
              <a:ext cx="2939691" cy="538470"/>
            </a:xfrm>
            <a:prstGeom prst="rect">
              <a:avLst/>
            </a:prstGeom>
          </p:spPr>
          <p:txBody>
            <a:bodyPr anchor="ctr" rtlCol="false" tIns="50800" lIns="50800" bIns="50800" rIns="50800"/>
            <a:lstStyle/>
            <a:p>
              <a:pPr algn="ctr">
                <a:lnSpc>
                  <a:spcPts val="2659"/>
                </a:lnSpc>
              </a:pPr>
            </a:p>
          </p:txBody>
        </p:sp>
      </p:grpSp>
      <p:grpSp>
        <p:nvGrpSpPr>
          <p:cNvPr name="Group 6" id="6"/>
          <p:cNvGrpSpPr/>
          <p:nvPr/>
        </p:nvGrpSpPr>
        <p:grpSpPr>
          <a:xfrm rot="0">
            <a:off x="559382" y="5784718"/>
            <a:ext cx="11092596" cy="2609615"/>
            <a:chOff x="0" y="0"/>
            <a:chExt cx="2921507" cy="687306"/>
          </a:xfrm>
        </p:grpSpPr>
        <p:sp>
          <p:nvSpPr>
            <p:cNvPr name="Freeform 7" id="7"/>
            <p:cNvSpPr/>
            <p:nvPr/>
          </p:nvSpPr>
          <p:spPr>
            <a:xfrm flipH="false" flipV="false" rot="0">
              <a:off x="0" y="0"/>
              <a:ext cx="2921507" cy="687306"/>
            </a:xfrm>
            <a:custGeom>
              <a:avLst/>
              <a:gdLst/>
              <a:ahLst/>
              <a:cxnLst/>
              <a:rect r="r" b="b" t="t" l="l"/>
              <a:pathLst>
                <a:path h="687306" w="2921507">
                  <a:moveTo>
                    <a:pt x="0" y="0"/>
                  </a:moveTo>
                  <a:lnTo>
                    <a:pt x="2921507" y="0"/>
                  </a:lnTo>
                  <a:lnTo>
                    <a:pt x="2921507" y="687306"/>
                  </a:lnTo>
                  <a:lnTo>
                    <a:pt x="0" y="687306"/>
                  </a:lnTo>
                  <a:close/>
                </a:path>
              </a:pathLst>
            </a:custGeom>
            <a:solidFill>
              <a:srgbClr val="FFFFFF"/>
            </a:solidFill>
          </p:spPr>
        </p:sp>
        <p:sp>
          <p:nvSpPr>
            <p:cNvPr name="TextBox 8" id="8"/>
            <p:cNvSpPr txBox="true"/>
            <p:nvPr/>
          </p:nvSpPr>
          <p:spPr>
            <a:xfrm>
              <a:off x="0" y="-38100"/>
              <a:ext cx="2921507" cy="725406"/>
            </a:xfrm>
            <a:prstGeom prst="rect">
              <a:avLst/>
            </a:prstGeom>
          </p:spPr>
          <p:txBody>
            <a:bodyPr anchor="ctr" rtlCol="false" tIns="50800" lIns="50800" bIns="50800" rIns="50800"/>
            <a:lstStyle/>
            <a:p>
              <a:pPr algn="ctr">
                <a:lnSpc>
                  <a:spcPts val="2659"/>
                </a:lnSpc>
              </a:pPr>
            </a:p>
          </p:txBody>
        </p:sp>
      </p:grpSp>
      <p:sp>
        <p:nvSpPr>
          <p:cNvPr name="TextBox 9" id="9"/>
          <p:cNvSpPr txBox="true"/>
          <p:nvPr/>
        </p:nvSpPr>
        <p:spPr>
          <a:xfrm rot="0">
            <a:off x="662226" y="5961754"/>
            <a:ext cx="10549791" cy="2655189"/>
          </a:xfrm>
          <a:prstGeom prst="rect">
            <a:avLst/>
          </a:prstGeom>
        </p:spPr>
        <p:txBody>
          <a:bodyPr anchor="t" rtlCol="false" tIns="0" lIns="0" bIns="0" rIns="0">
            <a:spAutoFit/>
          </a:bodyPr>
          <a:lstStyle/>
          <a:p>
            <a:pPr algn="ctr">
              <a:lnSpc>
                <a:spcPts val="4157"/>
              </a:lnSpc>
            </a:pPr>
            <a:r>
              <a:rPr lang="en-US" sz="4199">
                <a:solidFill>
                  <a:srgbClr val="472900"/>
                </a:solidFill>
                <a:latin typeface="Dekko"/>
              </a:rPr>
              <a:t>calon peserta didik yang berasal dari sekolah di luar negri wajib mendapat surat keterangan dari Dirjen Kemendikbud Ristek RI dan mengikuti matrikulasi 6 bulan di sekolah yang bersangkutan</a:t>
            </a:r>
          </a:p>
          <a:p>
            <a:pPr algn="ctr">
              <a:lnSpc>
                <a:spcPts val="4157"/>
              </a:lnSpc>
            </a:pPr>
          </a:p>
        </p:txBody>
      </p:sp>
      <p:grpSp>
        <p:nvGrpSpPr>
          <p:cNvPr name="Group 10" id="10"/>
          <p:cNvGrpSpPr/>
          <p:nvPr/>
        </p:nvGrpSpPr>
        <p:grpSpPr>
          <a:xfrm rot="0">
            <a:off x="559382" y="198248"/>
            <a:ext cx="11132753" cy="1953793"/>
            <a:chOff x="0" y="0"/>
            <a:chExt cx="2932083" cy="514579"/>
          </a:xfrm>
        </p:grpSpPr>
        <p:sp>
          <p:nvSpPr>
            <p:cNvPr name="Freeform 11" id="11"/>
            <p:cNvSpPr/>
            <p:nvPr/>
          </p:nvSpPr>
          <p:spPr>
            <a:xfrm flipH="false" flipV="false" rot="0">
              <a:off x="0" y="0"/>
              <a:ext cx="2932083" cy="514579"/>
            </a:xfrm>
            <a:custGeom>
              <a:avLst/>
              <a:gdLst/>
              <a:ahLst/>
              <a:cxnLst/>
              <a:rect r="r" b="b" t="t" l="l"/>
              <a:pathLst>
                <a:path h="514579" w="2932083">
                  <a:moveTo>
                    <a:pt x="0" y="0"/>
                  </a:moveTo>
                  <a:lnTo>
                    <a:pt x="2932083" y="0"/>
                  </a:lnTo>
                  <a:lnTo>
                    <a:pt x="2932083" y="514579"/>
                  </a:lnTo>
                  <a:lnTo>
                    <a:pt x="0" y="514579"/>
                  </a:lnTo>
                  <a:close/>
                </a:path>
              </a:pathLst>
            </a:custGeom>
            <a:solidFill>
              <a:srgbClr val="FFFFFF"/>
            </a:solidFill>
          </p:spPr>
        </p:sp>
        <p:sp>
          <p:nvSpPr>
            <p:cNvPr name="TextBox 12" id="12"/>
            <p:cNvSpPr txBox="true"/>
            <p:nvPr/>
          </p:nvSpPr>
          <p:spPr>
            <a:xfrm>
              <a:off x="0" y="-38100"/>
              <a:ext cx="2932083" cy="552679"/>
            </a:xfrm>
            <a:prstGeom prst="rect">
              <a:avLst/>
            </a:prstGeom>
          </p:spPr>
          <p:txBody>
            <a:bodyPr anchor="ctr" rtlCol="false" tIns="50800" lIns="50800" bIns="50800" rIns="50800"/>
            <a:lstStyle/>
            <a:p>
              <a:pPr algn="ctr">
                <a:lnSpc>
                  <a:spcPts val="2659"/>
                </a:lnSpc>
              </a:pPr>
            </a:p>
          </p:txBody>
        </p:sp>
      </p:grpSp>
      <p:sp>
        <p:nvSpPr>
          <p:cNvPr name="Freeform 13" id="13"/>
          <p:cNvSpPr/>
          <p:nvPr/>
        </p:nvSpPr>
        <p:spPr>
          <a:xfrm flipH="false" flipV="false" rot="-2324961">
            <a:off x="-544475" y="-150979"/>
            <a:ext cx="2655134" cy="873780"/>
          </a:xfrm>
          <a:custGeom>
            <a:avLst/>
            <a:gdLst/>
            <a:ahLst/>
            <a:cxnLst/>
            <a:rect r="r" b="b" t="t" l="l"/>
            <a:pathLst>
              <a:path h="873780" w="2655134">
                <a:moveTo>
                  <a:pt x="0" y="0"/>
                </a:moveTo>
                <a:lnTo>
                  <a:pt x="2655134" y="0"/>
                </a:lnTo>
                <a:lnTo>
                  <a:pt x="2655134" y="873781"/>
                </a:lnTo>
                <a:lnTo>
                  <a:pt x="0" y="87378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4" id="14"/>
          <p:cNvSpPr txBox="true"/>
          <p:nvPr/>
        </p:nvSpPr>
        <p:spPr>
          <a:xfrm rot="0">
            <a:off x="1093016" y="362112"/>
            <a:ext cx="10239867" cy="2004996"/>
          </a:xfrm>
          <a:prstGeom prst="rect">
            <a:avLst/>
          </a:prstGeom>
        </p:spPr>
        <p:txBody>
          <a:bodyPr anchor="t" rtlCol="false" tIns="0" lIns="0" bIns="0" rIns="0">
            <a:spAutoFit/>
          </a:bodyPr>
          <a:lstStyle/>
          <a:p>
            <a:pPr algn="ctr">
              <a:lnSpc>
                <a:spcPts val="4008"/>
              </a:lnSpc>
            </a:pPr>
            <a:r>
              <a:rPr lang="en-US" sz="4048">
                <a:solidFill>
                  <a:srgbClr val="472900"/>
                </a:solidFill>
                <a:latin typeface="Dekko"/>
              </a:rPr>
              <a:t>Berusia paling tinggi 15 tahun per 1 Juli tahun 2024 dan sudah menyelesaikan kelas 6 dibuktikan dengan ijazah atau surat keterangan kelulusan;</a:t>
            </a:r>
          </a:p>
          <a:p>
            <a:pPr algn="ctr">
              <a:lnSpc>
                <a:spcPts val="4378"/>
              </a:lnSpc>
            </a:pPr>
          </a:p>
        </p:txBody>
      </p:sp>
      <p:sp>
        <p:nvSpPr>
          <p:cNvPr name="Freeform 15" id="15"/>
          <p:cNvSpPr/>
          <p:nvPr/>
        </p:nvSpPr>
        <p:spPr>
          <a:xfrm flipH="false" flipV="false" rot="0">
            <a:off x="14338387" y="4267102"/>
            <a:ext cx="3738827" cy="9699788"/>
          </a:xfrm>
          <a:custGeom>
            <a:avLst/>
            <a:gdLst/>
            <a:ahLst/>
            <a:cxnLst/>
            <a:rect r="r" b="b" t="t" l="l"/>
            <a:pathLst>
              <a:path h="9699788" w="3738827">
                <a:moveTo>
                  <a:pt x="0" y="0"/>
                </a:moveTo>
                <a:lnTo>
                  <a:pt x="3738827" y="0"/>
                </a:lnTo>
                <a:lnTo>
                  <a:pt x="3738827" y="9699788"/>
                </a:lnTo>
                <a:lnTo>
                  <a:pt x="0" y="969978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6" id="16"/>
          <p:cNvSpPr txBox="true"/>
          <p:nvPr/>
        </p:nvSpPr>
        <p:spPr>
          <a:xfrm rot="0">
            <a:off x="11529775" y="1997209"/>
            <a:ext cx="6786785" cy="1761267"/>
          </a:xfrm>
          <a:prstGeom prst="rect">
            <a:avLst/>
          </a:prstGeom>
        </p:spPr>
        <p:txBody>
          <a:bodyPr anchor="t" rtlCol="false" tIns="0" lIns="0" bIns="0" rIns="0">
            <a:spAutoFit/>
          </a:bodyPr>
          <a:lstStyle/>
          <a:p>
            <a:pPr algn="ctr">
              <a:lnSpc>
                <a:spcPts val="6753"/>
              </a:lnSpc>
            </a:pPr>
            <a:r>
              <a:rPr lang="en-US" sz="6961">
                <a:solidFill>
                  <a:srgbClr val="472900"/>
                </a:solidFill>
                <a:latin typeface="Bobby Jones"/>
              </a:rPr>
              <a:t>SYARAT</a:t>
            </a:r>
          </a:p>
          <a:p>
            <a:pPr algn="ctr">
              <a:lnSpc>
                <a:spcPts val="6753"/>
              </a:lnSpc>
            </a:pPr>
            <a:r>
              <a:rPr lang="en-US" sz="6961">
                <a:solidFill>
                  <a:srgbClr val="472900"/>
                </a:solidFill>
                <a:latin typeface="Bobby Jones"/>
              </a:rPr>
              <a:t>PENDAFTARAN</a:t>
            </a:r>
          </a:p>
        </p:txBody>
      </p:sp>
      <p:grpSp>
        <p:nvGrpSpPr>
          <p:cNvPr name="Group 17" id="17"/>
          <p:cNvGrpSpPr/>
          <p:nvPr/>
        </p:nvGrpSpPr>
        <p:grpSpPr>
          <a:xfrm rot="0">
            <a:off x="559382" y="4486177"/>
            <a:ext cx="11092596" cy="1079466"/>
            <a:chOff x="0" y="0"/>
            <a:chExt cx="2921507" cy="284304"/>
          </a:xfrm>
        </p:grpSpPr>
        <p:sp>
          <p:nvSpPr>
            <p:cNvPr name="Freeform 18" id="18"/>
            <p:cNvSpPr/>
            <p:nvPr/>
          </p:nvSpPr>
          <p:spPr>
            <a:xfrm flipH="false" flipV="false" rot="0">
              <a:off x="0" y="0"/>
              <a:ext cx="2921507" cy="284304"/>
            </a:xfrm>
            <a:custGeom>
              <a:avLst/>
              <a:gdLst/>
              <a:ahLst/>
              <a:cxnLst/>
              <a:rect r="r" b="b" t="t" l="l"/>
              <a:pathLst>
                <a:path h="284304" w="2921507">
                  <a:moveTo>
                    <a:pt x="0" y="0"/>
                  </a:moveTo>
                  <a:lnTo>
                    <a:pt x="2921507" y="0"/>
                  </a:lnTo>
                  <a:lnTo>
                    <a:pt x="2921507" y="284304"/>
                  </a:lnTo>
                  <a:lnTo>
                    <a:pt x="0" y="284304"/>
                  </a:lnTo>
                  <a:close/>
                </a:path>
              </a:pathLst>
            </a:custGeom>
            <a:solidFill>
              <a:srgbClr val="FFFFFF"/>
            </a:solidFill>
          </p:spPr>
        </p:sp>
        <p:sp>
          <p:nvSpPr>
            <p:cNvPr name="TextBox 19" id="19"/>
            <p:cNvSpPr txBox="true"/>
            <p:nvPr/>
          </p:nvSpPr>
          <p:spPr>
            <a:xfrm>
              <a:off x="0" y="-38100"/>
              <a:ext cx="2921507" cy="322404"/>
            </a:xfrm>
            <a:prstGeom prst="rect">
              <a:avLst/>
            </a:prstGeom>
          </p:spPr>
          <p:txBody>
            <a:bodyPr anchor="ctr" rtlCol="false" tIns="50800" lIns="50800" bIns="50800" rIns="50800"/>
            <a:lstStyle/>
            <a:p>
              <a:pPr algn="ctr">
                <a:lnSpc>
                  <a:spcPts val="2659"/>
                </a:lnSpc>
              </a:pPr>
            </a:p>
          </p:txBody>
        </p:sp>
      </p:grpSp>
      <p:sp>
        <p:nvSpPr>
          <p:cNvPr name="TextBox 20" id="20"/>
          <p:cNvSpPr txBox="true"/>
          <p:nvPr/>
        </p:nvSpPr>
        <p:spPr>
          <a:xfrm rot="0">
            <a:off x="870942" y="2574380"/>
            <a:ext cx="10549791" cy="2655189"/>
          </a:xfrm>
          <a:prstGeom prst="rect">
            <a:avLst/>
          </a:prstGeom>
        </p:spPr>
        <p:txBody>
          <a:bodyPr anchor="t" rtlCol="false" tIns="0" lIns="0" bIns="0" rIns="0">
            <a:spAutoFit/>
          </a:bodyPr>
          <a:lstStyle/>
          <a:p>
            <a:pPr algn="ctr">
              <a:lnSpc>
                <a:spcPts val="4158"/>
              </a:lnSpc>
            </a:pPr>
            <a:r>
              <a:rPr lang="en-US" sz="4200">
                <a:solidFill>
                  <a:srgbClr val="472900"/>
                </a:solidFill>
                <a:latin typeface="Dekko"/>
              </a:rPr>
              <a:t>Memiliki Kartu Keluarga yang diterbitkan paling singkat 1 (satu) tahun sebelum PPDB kecuali pada jalur perpindahan tugas orang tua;</a:t>
            </a:r>
          </a:p>
          <a:p>
            <a:pPr algn="ctr">
              <a:lnSpc>
                <a:spcPts val="4158"/>
              </a:lnSpc>
            </a:pPr>
          </a:p>
          <a:p>
            <a:pPr algn="ctr">
              <a:lnSpc>
                <a:spcPts val="4158"/>
              </a:lnSpc>
            </a:pPr>
          </a:p>
        </p:txBody>
      </p:sp>
      <p:sp>
        <p:nvSpPr>
          <p:cNvPr name="TextBox 21" id="21"/>
          <p:cNvSpPr txBox="true"/>
          <p:nvPr/>
        </p:nvSpPr>
        <p:spPr>
          <a:xfrm rot="0">
            <a:off x="530495" y="4684213"/>
            <a:ext cx="10549791" cy="559689"/>
          </a:xfrm>
          <a:prstGeom prst="rect">
            <a:avLst/>
          </a:prstGeom>
        </p:spPr>
        <p:txBody>
          <a:bodyPr anchor="t" rtlCol="false" tIns="0" lIns="0" bIns="0" rIns="0">
            <a:spAutoFit/>
          </a:bodyPr>
          <a:lstStyle/>
          <a:p>
            <a:pPr algn="ctr">
              <a:lnSpc>
                <a:spcPts val="4158"/>
              </a:lnSpc>
            </a:pPr>
            <a:r>
              <a:rPr lang="en-US" sz="4200">
                <a:solidFill>
                  <a:srgbClr val="472900"/>
                </a:solidFill>
                <a:latin typeface="Dekko"/>
              </a:rPr>
              <a:t>Memiliki akta kelahiran</a:t>
            </a:r>
          </a:p>
        </p:txBody>
      </p:sp>
      <p:grpSp>
        <p:nvGrpSpPr>
          <p:cNvPr name="Group 22" id="22"/>
          <p:cNvGrpSpPr/>
          <p:nvPr/>
        </p:nvGrpSpPr>
        <p:grpSpPr>
          <a:xfrm rot="0">
            <a:off x="530495" y="8543311"/>
            <a:ext cx="11161640" cy="1506543"/>
            <a:chOff x="0" y="0"/>
            <a:chExt cx="2939691" cy="396785"/>
          </a:xfrm>
        </p:grpSpPr>
        <p:sp>
          <p:nvSpPr>
            <p:cNvPr name="Freeform 23" id="23"/>
            <p:cNvSpPr/>
            <p:nvPr/>
          </p:nvSpPr>
          <p:spPr>
            <a:xfrm flipH="false" flipV="false" rot="0">
              <a:off x="0" y="0"/>
              <a:ext cx="2939691" cy="396785"/>
            </a:xfrm>
            <a:custGeom>
              <a:avLst/>
              <a:gdLst/>
              <a:ahLst/>
              <a:cxnLst/>
              <a:rect r="r" b="b" t="t" l="l"/>
              <a:pathLst>
                <a:path h="396785" w="2939691">
                  <a:moveTo>
                    <a:pt x="0" y="0"/>
                  </a:moveTo>
                  <a:lnTo>
                    <a:pt x="2939691" y="0"/>
                  </a:lnTo>
                  <a:lnTo>
                    <a:pt x="2939691" y="396785"/>
                  </a:lnTo>
                  <a:lnTo>
                    <a:pt x="0" y="396785"/>
                  </a:lnTo>
                  <a:close/>
                </a:path>
              </a:pathLst>
            </a:custGeom>
            <a:solidFill>
              <a:srgbClr val="FFFFFF"/>
            </a:solidFill>
          </p:spPr>
        </p:sp>
        <p:sp>
          <p:nvSpPr>
            <p:cNvPr name="TextBox 24" id="24"/>
            <p:cNvSpPr txBox="true"/>
            <p:nvPr/>
          </p:nvSpPr>
          <p:spPr>
            <a:xfrm>
              <a:off x="0" y="-38100"/>
              <a:ext cx="2939691" cy="434885"/>
            </a:xfrm>
            <a:prstGeom prst="rect">
              <a:avLst/>
            </a:prstGeom>
          </p:spPr>
          <p:txBody>
            <a:bodyPr anchor="ctr" rtlCol="false" tIns="50800" lIns="50800" bIns="50800" rIns="50800"/>
            <a:lstStyle/>
            <a:p>
              <a:pPr algn="ctr">
                <a:lnSpc>
                  <a:spcPts val="2659"/>
                </a:lnSpc>
              </a:pPr>
            </a:p>
          </p:txBody>
        </p:sp>
      </p:grpSp>
      <p:sp>
        <p:nvSpPr>
          <p:cNvPr name="TextBox 25" id="25"/>
          <p:cNvSpPr txBox="true"/>
          <p:nvPr/>
        </p:nvSpPr>
        <p:spPr>
          <a:xfrm rot="0">
            <a:off x="783092" y="8749750"/>
            <a:ext cx="10549791" cy="1537250"/>
          </a:xfrm>
          <a:prstGeom prst="rect">
            <a:avLst/>
          </a:prstGeom>
        </p:spPr>
        <p:txBody>
          <a:bodyPr anchor="t" rtlCol="false" tIns="0" lIns="0" bIns="0" rIns="0">
            <a:spAutoFit/>
          </a:bodyPr>
          <a:lstStyle/>
          <a:p>
            <a:pPr algn="just">
              <a:lnSpc>
                <a:spcPts val="4027"/>
              </a:lnSpc>
            </a:pPr>
            <a:r>
              <a:rPr lang="en-US" sz="4068">
                <a:solidFill>
                  <a:srgbClr val="472900"/>
                </a:solidFill>
                <a:latin typeface="Dekko"/>
              </a:rPr>
              <a:t>calon peserta didik dari luar daerah </a:t>
            </a:r>
            <a:r>
              <a:rPr lang="en-US" sz="4068">
                <a:solidFill>
                  <a:srgbClr val="472900"/>
                </a:solidFill>
                <a:latin typeface="Dekko"/>
              </a:rPr>
              <a:t>dapat melakukan penitikan di sekolah tujuan</a:t>
            </a:r>
          </a:p>
          <a:p>
            <a:pPr algn="ctr">
              <a:lnSpc>
                <a:spcPts val="4027"/>
              </a:lnSpc>
            </a:pPr>
          </a:p>
        </p:txBody>
      </p:sp>
      <p:sp>
        <p:nvSpPr>
          <p:cNvPr name="Freeform 26" id="26"/>
          <p:cNvSpPr/>
          <p:nvPr/>
        </p:nvSpPr>
        <p:spPr>
          <a:xfrm flipH="false" flipV="false" rot="-2034013">
            <a:off x="10005316" y="9502199"/>
            <a:ext cx="2655134" cy="873780"/>
          </a:xfrm>
          <a:custGeom>
            <a:avLst/>
            <a:gdLst/>
            <a:ahLst/>
            <a:cxnLst/>
            <a:rect r="r" b="b" t="t" l="l"/>
            <a:pathLst>
              <a:path h="873780" w="2655134">
                <a:moveTo>
                  <a:pt x="0" y="0"/>
                </a:moveTo>
                <a:lnTo>
                  <a:pt x="2655133" y="0"/>
                </a:lnTo>
                <a:lnTo>
                  <a:pt x="2655133" y="873780"/>
                </a:lnTo>
                <a:lnTo>
                  <a:pt x="0" y="87378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4A71F6"/>
        </a:solidFill>
      </p:bgPr>
    </p:bg>
    <p:spTree>
      <p:nvGrpSpPr>
        <p:cNvPr id="1" name=""/>
        <p:cNvGrpSpPr/>
        <p:nvPr/>
      </p:nvGrpSpPr>
      <p:grpSpPr>
        <a:xfrm>
          <a:off x="0" y="0"/>
          <a:ext cx="0" cy="0"/>
          <a:chOff x="0" y="0"/>
          <a:chExt cx="0" cy="0"/>
        </a:xfrm>
      </p:grpSpPr>
      <p:sp>
        <p:nvSpPr>
          <p:cNvPr name="Freeform 2" id="2"/>
          <p:cNvSpPr/>
          <p:nvPr/>
        </p:nvSpPr>
        <p:spPr>
          <a:xfrm flipH="false" flipV="false" rot="0">
            <a:off x="372477" y="227181"/>
            <a:ext cx="17077610" cy="9776932"/>
          </a:xfrm>
          <a:custGeom>
            <a:avLst/>
            <a:gdLst/>
            <a:ahLst/>
            <a:cxnLst/>
            <a:rect r="r" b="b" t="t" l="l"/>
            <a:pathLst>
              <a:path h="9776932" w="17077610">
                <a:moveTo>
                  <a:pt x="0" y="0"/>
                </a:moveTo>
                <a:lnTo>
                  <a:pt x="17077610" y="0"/>
                </a:lnTo>
                <a:lnTo>
                  <a:pt x="17077610" y="9776932"/>
                </a:lnTo>
                <a:lnTo>
                  <a:pt x="0" y="977693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276117">
            <a:off x="14615208" y="4697362"/>
            <a:ext cx="4350152" cy="8700305"/>
          </a:xfrm>
          <a:custGeom>
            <a:avLst/>
            <a:gdLst/>
            <a:ahLst/>
            <a:cxnLst/>
            <a:rect r="r" b="b" t="t" l="l"/>
            <a:pathLst>
              <a:path h="8700305" w="4350152">
                <a:moveTo>
                  <a:pt x="0" y="0"/>
                </a:moveTo>
                <a:lnTo>
                  <a:pt x="4350152" y="0"/>
                </a:lnTo>
                <a:lnTo>
                  <a:pt x="4350152" y="8700305"/>
                </a:lnTo>
                <a:lnTo>
                  <a:pt x="0" y="870030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773289" y="1861265"/>
            <a:ext cx="931299" cy="931299"/>
          </a:xfrm>
          <a:custGeom>
            <a:avLst/>
            <a:gdLst/>
            <a:ahLst/>
            <a:cxnLst/>
            <a:rect r="r" b="b" t="t" l="l"/>
            <a:pathLst>
              <a:path h="931299" w="931299">
                <a:moveTo>
                  <a:pt x="0" y="0"/>
                </a:moveTo>
                <a:lnTo>
                  <a:pt x="931299" y="0"/>
                </a:lnTo>
                <a:lnTo>
                  <a:pt x="931299" y="931299"/>
                </a:lnTo>
                <a:lnTo>
                  <a:pt x="0" y="931299"/>
                </a:lnTo>
                <a:lnTo>
                  <a:pt x="0" y="0"/>
                </a:lnTo>
                <a:close/>
              </a:path>
            </a:pathLst>
          </a:custGeom>
          <a:blipFill>
            <a:blip r:embed="rId6"/>
            <a:stretch>
              <a:fillRect l="0" t="0" r="0" b="0"/>
            </a:stretch>
          </a:blipFill>
        </p:spPr>
      </p:sp>
      <p:sp>
        <p:nvSpPr>
          <p:cNvPr name="TextBox 5" id="5"/>
          <p:cNvSpPr txBox="true"/>
          <p:nvPr/>
        </p:nvSpPr>
        <p:spPr>
          <a:xfrm rot="0">
            <a:off x="7376205" y="396083"/>
            <a:ext cx="8456978" cy="1122359"/>
          </a:xfrm>
          <a:prstGeom prst="rect">
            <a:avLst/>
          </a:prstGeom>
        </p:spPr>
        <p:txBody>
          <a:bodyPr anchor="t" rtlCol="false" tIns="0" lIns="0" bIns="0" rIns="0">
            <a:spAutoFit/>
          </a:bodyPr>
          <a:lstStyle/>
          <a:p>
            <a:pPr algn="ctr">
              <a:lnSpc>
                <a:spcPts val="9025"/>
              </a:lnSpc>
            </a:pPr>
            <a:r>
              <a:rPr lang="en-US" sz="6446">
                <a:solidFill>
                  <a:srgbClr val="472900"/>
                </a:solidFill>
                <a:latin typeface="Bobby Jones"/>
              </a:rPr>
              <a:t>KETENTUAN jalur zonasi</a:t>
            </a:r>
          </a:p>
        </p:txBody>
      </p:sp>
      <p:sp>
        <p:nvSpPr>
          <p:cNvPr name="TextBox 6" id="6"/>
          <p:cNvSpPr txBox="true"/>
          <p:nvPr/>
        </p:nvSpPr>
        <p:spPr>
          <a:xfrm rot="0">
            <a:off x="1911460" y="1908890"/>
            <a:ext cx="14585528" cy="2083863"/>
          </a:xfrm>
          <a:prstGeom prst="rect">
            <a:avLst/>
          </a:prstGeom>
        </p:spPr>
        <p:txBody>
          <a:bodyPr anchor="t" rtlCol="false" tIns="0" lIns="0" bIns="0" rIns="0">
            <a:spAutoFit/>
          </a:bodyPr>
          <a:lstStyle/>
          <a:p>
            <a:pPr algn="l">
              <a:lnSpc>
                <a:spcPts val="4206"/>
              </a:lnSpc>
            </a:pPr>
            <a:r>
              <a:rPr lang="en-US" sz="4248">
                <a:solidFill>
                  <a:srgbClr val="472900"/>
                </a:solidFill>
                <a:latin typeface="Dekko"/>
              </a:rPr>
              <a:t>Penentuan Lokasi menggunakan alamat pada KK yang terbit paling singkat 1 tahun sebelum PPDB.</a:t>
            </a:r>
          </a:p>
          <a:p>
            <a:pPr algn="l">
              <a:lnSpc>
                <a:spcPts val="4206"/>
              </a:lnSpc>
            </a:pPr>
          </a:p>
          <a:p>
            <a:pPr algn="ctr">
              <a:lnSpc>
                <a:spcPts val="4378"/>
              </a:lnSpc>
            </a:pPr>
          </a:p>
        </p:txBody>
      </p:sp>
      <p:sp>
        <p:nvSpPr>
          <p:cNvPr name="TextBox 7" id="7"/>
          <p:cNvSpPr txBox="true"/>
          <p:nvPr/>
        </p:nvSpPr>
        <p:spPr>
          <a:xfrm rot="0">
            <a:off x="1911460" y="3653973"/>
            <a:ext cx="14878823" cy="2213858"/>
          </a:xfrm>
          <a:prstGeom prst="rect">
            <a:avLst/>
          </a:prstGeom>
        </p:spPr>
        <p:txBody>
          <a:bodyPr anchor="t" rtlCol="false" tIns="0" lIns="0" bIns="0" rIns="0">
            <a:spAutoFit/>
          </a:bodyPr>
          <a:lstStyle/>
          <a:p>
            <a:pPr algn="l">
              <a:lnSpc>
                <a:spcPts val="4716"/>
              </a:lnSpc>
            </a:pPr>
            <a:r>
              <a:rPr lang="en-US" sz="4248">
                <a:solidFill>
                  <a:srgbClr val="472900"/>
                </a:solidFill>
                <a:latin typeface="Dekko"/>
              </a:rPr>
              <a:t>Terdapat perubahan elemen data kependudukan dapat diganti dengan fotokopi KK sebelum perubahan elemen, KIA atau identitas rapor.</a:t>
            </a:r>
          </a:p>
          <a:p>
            <a:pPr algn="ctr">
              <a:lnSpc>
                <a:spcPts val="3471"/>
              </a:lnSpc>
            </a:pPr>
          </a:p>
        </p:txBody>
      </p:sp>
      <p:sp>
        <p:nvSpPr>
          <p:cNvPr name="TextBox 8" id="8"/>
          <p:cNvSpPr txBox="true"/>
          <p:nvPr/>
        </p:nvSpPr>
        <p:spPr>
          <a:xfrm rot="0">
            <a:off x="1764813" y="5594923"/>
            <a:ext cx="14878823" cy="1671090"/>
          </a:xfrm>
          <a:prstGeom prst="rect">
            <a:avLst/>
          </a:prstGeom>
        </p:spPr>
        <p:txBody>
          <a:bodyPr anchor="t" rtlCol="false" tIns="0" lIns="0" bIns="0" rIns="0">
            <a:spAutoFit/>
          </a:bodyPr>
          <a:lstStyle/>
          <a:p>
            <a:pPr algn="l">
              <a:lnSpc>
                <a:spcPts val="4801"/>
              </a:lnSpc>
            </a:pPr>
            <a:r>
              <a:rPr lang="en-US" sz="4248">
                <a:solidFill>
                  <a:srgbClr val="472900"/>
                </a:solidFill>
                <a:latin typeface="Dekko"/>
              </a:rPr>
              <a:t>KK tidak dimiliki karena bencana alam/sosial, diganti dengan surat keterangan domisili dari RT RW yang dilegalisir lurah setempat.</a:t>
            </a:r>
          </a:p>
          <a:p>
            <a:pPr algn="ctr">
              <a:lnSpc>
                <a:spcPts val="3534"/>
              </a:lnSpc>
            </a:pPr>
          </a:p>
        </p:txBody>
      </p:sp>
      <p:sp>
        <p:nvSpPr>
          <p:cNvPr name="TextBox 9" id="9"/>
          <p:cNvSpPr txBox="true"/>
          <p:nvPr/>
        </p:nvSpPr>
        <p:spPr>
          <a:xfrm rot="0">
            <a:off x="1764813" y="7667407"/>
            <a:ext cx="14878823" cy="1550463"/>
          </a:xfrm>
          <a:prstGeom prst="rect">
            <a:avLst/>
          </a:prstGeom>
        </p:spPr>
        <p:txBody>
          <a:bodyPr anchor="t" rtlCol="false" tIns="0" lIns="0" bIns="0" rIns="0">
            <a:spAutoFit/>
          </a:bodyPr>
          <a:lstStyle/>
          <a:p>
            <a:pPr algn="l">
              <a:lnSpc>
                <a:spcPts val="4206"/>
              </a:lnSpc>
            </a:pPr>
            <a:r>
              <a:rPr lang="en-US" sz="4248">
                <a:solidFill>
                  <a:srgbClr val="472900"/>
                </a:solidFill>
                <a:latin typeface="Dekko"/>
              </a:rPr>
              <a:t>Nama orangtua/wali harus sama dengan yang tercantum pada rapor/ijazah sebelumnya, akta kelahiran atau KK.</a:t>
            </a:r>
          </a:p>
          <a:p>
            <a:pPr algn="ctr">
              <a:lnSpc>
                <a:spcPts val="4378"/>
              </a:lnSpc>
            </a:pPr>
          </a:p>
        </p:txBody>
      </p:sp>
      <p:sp>
        <p:nvSpPr>
          <p:cNvPr name="Freeform 10" id="10"/>
          <p:cNvSpPr/>
          <p:nvPr/>
        </p:nvSpPr>
        <p:spPr>
          <a:xfrm flipH="false" flipV="false" rot="0">
            <a:off x="773289" y="3759843"/>
            <a:ext cx="931299" cy="931299"/>
          </a:xfrm>
          <a:custGeom>
            <a:avLst/>
            <a:gdLst/>
            <a:ahLst/>
            <a:cxnLst/>
            <a:rect r="r" b="b" t="t" l="l"/>
            <a:pathLst>
              <a:path h="931299" w="931299">
                <a:moveTo>
                  <a:pt x="0" y="0"/>
                </a:moveTo>
                <a:lnTo>
                  <a:pt x="931299" y="0"/>
                </a:lnTo>
                <a:lnTo>
                  <a:pt x="931299" y="931299"/>
                </a:lnTo>
                <a:lnTo>
                  <a:pt x="0" y="931299"/>
                </a:lnTo>
                <a:lnTo>
                  <a:pt x="0" y="0"/>
                </a:lnTo>
                <a:close/>
              </a:path>
            </a:pathLst>
          </a:custGeom>
          <a:blipFill>
            <a:blip r:embed="rId6"/>
            <a:stretch>
              <a:fillRect l="0" t="0" r="0" b="0"/>
            </a:stretch>
          </a:blipFill>
        </p:spPr>
      </p:sp>
      <p:sp>
        <p:nvSpPr>
          <p:cNvPr name="Freeform 11" id="11"/>
          <p:cNvSpPr/>
          <p:nvPr/>
        </p:nvSpPr>
        <p:spPr>
          <a:xfrm flipH="false" flipV="false" rot="0">
            <a:off x="563050" y="5566348"/>
            <a:ext cx="931299" cy="931299"/>
          </a:xfrm>
          <a:custGeom>
            <a:avLst/>
            <a:gdLst/>
            <a:ahLst/>
            <a:cxnLst/>
            <a:rect r="r" b="b" t="t" l="l"/>
            <a:pathLst>
              <a:path h="931299" w="931299">
                <a:moveTo>
                  <a:pt x="0" y="0"/>
                </a:moveTo>
                <a:lnTo>
                  <a:pt x="931300" y="0"/>
                </a:lnTo>
                <a:lnTo>
                  <a:pt x="931300" y="931299"/>
                </a:lnTo>
                <a:lnTo>
                  <a:pt x="0" y="931299"/>
                </a:lnTo>
                <a:lnTo>
                  <a:pt x="0" y="0"/>
                </a:lnTo>
                <a:close/>
              </a:path>
            </a:pathLst>
          </a:custGeom>
          <a:blipFill>
            <a:blip r:embed="rId6"/>
            <a:stretch>
              <a:fillRect l="0" t="0" r="0" b="0"/>
            </a:stretch>
          </a:blipFill>
        </p:spPr>
      </p:sp>
      <p:sp>
        <p:nvSpPr>
          <p:cNvPr name="Freeform 12" id="12"/>
          <p:cNvSpPr/>
          <p:nvPr/>
        </p:nvSpPr>
        <p:spPr>
          <a:xfrm flipH="false" flipV="false" rot="0">
            <a:off x="563050" y="7411326"/>
            <a:ext cx="931299" cy="931299"/>
          </a:xfrm>
          <a:custGeom>
            <a:avLst/>
            <a:gdLst/>
            <a:ahLst/>
            <a:cxnLst/>
            <a:rect r="r" b="b" t="t" l="l"/>
            <a:pathLst>
              <a:path h="931299" w="931299">
                <a:moveTo>
                  <a:pt x="0" y="0"/>
                </a:moveTo>
                <a:lnTo>
                  <a:pt x="931300" y="0"/>
                </a:lnTo>
                <a:lnTo>
                  <a:pt x="931300" y="931300"/>
                </a:lnTo>
                <a:lnTo>
                  <a:pt x="0" y="931300"/>
                </a:lnTo>
                <a:lnTo>
                  <a:pt x="0" y="0"/>
                </a:lnTo>
                <a:close/>
              </a:path>
            </a:pathLst>
          </a:custGeom>
          <a:blipFill>
            <a:blip r:embed="rId6"/>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ED1C24"/>
        </a:solidFill>
      </p:bgPr>
    </p:bg>
    <p:spTree>
      <p:nvGrpSpPr>
        <p:cNvPr id="1" name=""/>
        <p:cNvGrpSpPr/>
        <p:nvPr/>
      </p:nvGrpSpPr>
      <p:grpSpPr>
        <a:xfrm>
          <a:off x="0" y="0"/>
          <a:ext cx="0" cy="0"/>
          <a:chOff x="0" y="0"/>
          <a:chExt cx="0" cy="0"/>
        </a:xfrm>
      </p:grpSpPr>
      <p:sp>
        <p:nvSpPr>
          <p:cNvPr name="Freeform 2" id="2"/>
          <p:cNvSpPr/>
          <p:nvPr/>
        </p:nvSpPr>
        <p:spPr>
          <a:xfrm flipH="false" flipV="false" rot="0">
            <a:off x="372477" y="227181"/>
            <a:ext cx="17077610" cy="9776932"/>
          </a:xfrm>
          <a:custGeom>
            <a:avLst/>
            <a:gdLst/>
            <a:ahLst/>
            <a:cxnLst/>
            <a:rect r="r" b="b" t="t" l="l"/>
            <a:pathLst>
              <a:path h="9776932" w="17077610">
                <a:moveTo>
                  <a:pt x="0" y="0"/>
                </a:moveTo>
                <a:lnTo>
                  <a:pt x="17077610" y="0"/>
                </a:lnTo>
                <a:lnTo>
                  <a:pt x="17077610" y="9776932"/>
                </a:lnTo>
                <a:lnTo>
                  <a:pt x="0" y="977693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919936" y="5595180"/>
            <a:ext cx="931299" cy="931299"/>
          </a:xfrm>
          <a:custGeom>
            <a:avLst/>
            <a:gdLst/>
            <a:ahLst/>
            <a:cxnLst/>
            <a:rect r="r" b="b" t="t" l="l"/>
            <a:pathLst>
              <a:path h="931299" w="931299">
                <a:moveTo>
                  <a:pt x="0" y="0"/>
                </a:moveTo>
                <a:lnTo>
                  <a:pt x="931300" y="0"/>
                </a:lnTo>
                <a:lnTo>
                  <a:pt x="931300" y="931300"/>
                </a:lnTo>
                <a:lnTo>
                  <a:pt x="0" y="931300"/>
                </a:lnTo>
                <a:lnTo>
                  <a:pt x="0" y="0"/>
                </a:lnTo>
                <a:close/>
              </a:path>
            </a:pathLst>
          </a:custGeom>
          <a:blipFill>
            <a:blip r:embed="rId4"/>
            <a:stretch>
              <a:fillRect l="0" t="0" r="0" b="0"/>
            </a:stretch>
          </a:blipFill>
        </p:spPr>
      </p:sp>
      <p:sp>
        <p:nvSpPr>
          <p:cNvPr name="TextBox 4" id="4"/>
          <p:cNvSpPr txBox="true"/>
          <p:nvPr/>
        </p:nvSpPr>
        <p:spPr>
          <a:xfrm rot="0">
            <a:off x="6307860" y="396083"/>
            <a:ext cx="10180985" cy="1122359"/>
          </a:xfrm>
          <a:prstGeom prst="rect">
            <a:avLst/>
          </a:prstGeom>
        </p:spPr>
        <p:txBody>
          <a:bodyPr anchor="t" rtlCol="false" tIns="0" lIns="0" bIns="0" rIns="0">
            <a:spAutoFit/>
          </a:bodyPr>
          <a:lstStyle/>
          <a:p>
            <a:pPr algn="ctr">
              <a:lnSpc>
                <a:spcPts val="9025"/>
              </a:lnSpc>
            </a:pPr>
            <a:r>
              <a:rPr lang="en-US" sz="6446">
                <a:solidFill>
                  <a:srgbClr val="472900"/>
                </a:solidFill>
                <a:latin typeface="Bobby Jones"/>
              </a:rPr>
              <a:t>KETENTUAN jalur zonasi</a:t>
            </a:r>
          </a:p>
        </p:txBody>
      </p:sp>
      <p:sp>
        <p:nvSpPr>
          <p:cNvPr name="TextBox 5" id="5"/>
          <p:cNvSpPr txBox="true"/>
          <p:nvPr/>
        </p:nvSpPr>
        <p:spPr>
          <a:xfrm rot="0">
            <a:off x="2184691" y="1884021"/>
            <a:ext cx="14878823" cy="1550463"/>
          </a:xfrm>
          <a:prstGeom prst="rect">
            <a:avLst/>
          </a:prstGeom>
        </p:spPr>
        <p:txBody>
          <a:bodyPr anchor="t" rtlCol="false" tIns="0" lIns="0" bIns="0" rIns="0">
            <a:spAutoFit/>
          </a:bodyPr>
          <a:lstStyle/>
          <a:p>
            <a:pPr algn="l">
              <a:lnSpc>
                <a:spcPts val="4206"/>
              </a:lnSpc>
            </a:pPr>
            <a:r>
              <a:rPr lang="en-US" sz="4248">
                <a:solidFill>
                  <a:srgbClr val="472900"/>
                </a:solidFill>
                <a:latin typeface="Dekko"/>
              </a:rPr>
              <a:t>Nama orangtua/wali menunjukkan status hubungan kekeluargaan anak kandung atau cucu.</a:t>
            </a:r>
          </a:p>
          <a:p>
            <a:pPr algn="ctr">
              <a:lnSpc>
                <a:spcPts val="4378"/>
              </a:lnSpc>
            </a:pPr>
          </a:p>
        </p:txBody>
      </p:sp>
      <p:sp>
        <p:nvSpPr>
          <p:cNvPr name="Freeform 6" id="6"/>
          <p:cNvSpPr/>
          <p:nvPr/>
        </p:nvSpPr>
        <p:spPr>
          <a:xfrm flipH="false" flipV="false" rot="0">
            <a:off x="919936" y="1780341"/>
            <a:ext cx="931299" cy="931299"/>
          </a:xfrm>
          <a:custGeom>
            <a:avLst/>
            <a:gdLst/>
            <a:ahLst/>
            <a:cxnLst/>
            <a:rect r="r" b="b" t="t" l="l"/>
            <a:pathLst>
              <a:path h="931299" w="931299">
                <a:moveTo>
                  <a:pt x="0" y="0"/>
                </a:moveTo>
                <a:lnTo>
                  <a:pt x="931300" y="0"/>
                </a:lnTo>
                <a:lnTo>
                  <a:pt x="931300" y="931299"/>
                </a:lnTo>
                <a:lnTo>
                  <a:pt x="0" y="931299"/>
                </a:lnTo>
                <a:lnTo>
                  <a:pt x="0" y="0"/>
                </a:lnTo>
                <a:close/>
              </a:path>
            </a:pathLst>
          </a:custGeom>
          <a:blipFill>
            <a:blip r:embed="rId4"/>
            <a:stretch>
              <a:fillRect l="0" t="0" r="0" b="0"/>
            </a:stretch>
          </a:blipFill>
        </p:spPr>
      </p:sp>
      <p:sp>
        <p:nvSpPr>
          <p:cNvPr name="TextBox 7" id="7"/>
          <p:cNvSpPr txBox="true"/>
          <p:nvPr/>
        </p:nvSpPr>
        <p:spPr>
          <a:xfrm rot="0">
            <a:off x="2184691" y="3042989"/>
            <a:ext cx="14878823" cy="2175601"/>
          </a:xfrm>
          <a:prstGeom prst="rect">
            <a:avLst/>
          </a:prstGeom>
        </p:spPr>
        <p:txBody>
          <a:bodyPr anchor="t" rtlCol="false" tIns="0" lIns="0" bIns="0" rIns="0">
            <a:spAutoFit/>
          </a:bodyPr>
          <a:lstStyle/>
          <a:p>
            <a:pPr algn="l">
              <a:lnSpc>
                <a:spcPts val="4631"/>
              </a:lnSpc>
            </a:pPr>
            <a:r>
              <a:rPr lang="en-US" sz="4248">
                <a:solidFill>
                  <a:srgbClr val="472900"/>
                </a:solidFill>
                <a:latin typeface="Dekko"/>
              </a:rPr>
              <a:t>jika tidak, menyertakan akta kematian orangtua, akta cerai atau putusan pengadilan tentang pengangkatan anak atau penunjukkan wali. </a:t>
            </a:r>
          </a:p>
          <a:p>
            <a:pPr algn="ctr">
              <a:lnSpc>
                <a:spcPts val="3409"/>
              </a:lnSpc>
            </a:pPr>
          </a:p>
        </p:txBody>
      </p:sp>
      <p:sp>
        <p:nvSpPr>
          <p:cNvPr name="Freeform 8" id="8"/>
          <p:cNvSpPr/>
          <p:nvPr/>
        </p:nvSpPr>
        <p:spPr>
          <a:xfrm flipH="false" flipV="false" rot="0">
            <a:off x="14338387" y="4267102"/>
            <a:ext cx="3738827" cy="9699788"/>
          </a:xfrm>
          <a:custGeom>
            <a:avLst/>
            <a:gdLst/>
            <a:ahLst/>
            <a:cxnLst/>
            <a:rect r="r" b="b" t="t" l="l"/>
            <a:pathLst>
              <a:path h="9699788" w="3738827">
                <a:moveTo>
                  <a:pt x="0" y="0"/>
                </a:moveTo>
                <a:lnTo>
                  <a:pt x="3738827" y="0"/>
                </a:lnTo>
                <a:lnTo>
                  <a:pt x="3738827" y="9699788"/>
                </a:lnTo>
                <a:lnTo>
                  <a:pt x="0" y="969978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9" id="9"/>
          <p:cNvSpPr txBox="true"/>
          <p:nvPr/>
        </p:nvSpPr>
        <p:spPr>
          <a:xfrm rot="0">
            <a:off x="2184691" y="5595180"/>
            <a:ext cx="14043508" cy="5653166"/>
          </a:xfrm>
          <a:prstGeom prst="rect">
            <a:avLst/>
          </a:prstGeom>
        </p:spPr>
        <p:txBody>
          <a:bodyPr anchor="t" rtlCol="false" tIns="0" lIns="0" bIns="0" rIns="0">
            <a:spAutoFit/>
          </a:bodyPr>
          <a:lstStyle/>
          <a:p>
            <a:pPr algn="l">
              <a:lnSpc>
                <a:spcPts val="5141"/>
              </a:lnSpc>
            </a:pPr>
            <a:r>
              <a:rPr lang="en-US" sz="4248">
                <a:solidFill>
                  <a:srgbClr val="472900"/>
                </a:solidFill>
                <a:latin typeface="Dekko"/>
              </a:rPr>
              <a:t>Dalam hal terdapat perbedaan nama orang tua/wali </a:t>
            </a:r>
          </a:p>
          <a:p>
            <a:pPr algn="l">
              <a:lnSpc>
                <a:spcPts val="5141"/>
              </a:lnSpc>
            </a:pPr>
            <a:r>
              <a:rPr lang="en-US" sz="4248">
                <a:solidFill>
                  <a:srgbClr val="472900"/>
                </a:solidFill>
                <a:latin typeface="Dekko"/>
              </a:rPr>
              <a:t>calon peserta didik baru disebabkan karena meninggal </a:t>
            </a:r>
          </a:p>
          <a:p>
            <a:pPr algn="l">
              <a:lnSpc>
                <a:spcPts val="5141"/>
              </a:lnSpc>
            </a:pPr>
            <a:r>
              <a:rPr lang="en-US" sz="4248">
                <a:solidFill>
                  <a:srgbClr val="472900"/>
                </a:solidFill>
                <a:latin typeface="Dekko"/>
              </a:rPr>
              <a:t>dunia, bercerai atau menikah lagi dapat menggunakan KK </a:t>
            </a:r>
          </a:p>
          <a:p>
            <a:pPr algn="l">
              <a:lnSpc>
                <a:spcPts val="5141"/>
              </a:lnSpc>
            </a:pPr>
            <a:r>
              <a:rPr lang="en-US" sz="4248">
                <a:solidFill>
                  <a:srgbClr val="472900"/>
                </a:solidFill>
                <a:latin typeface="Dekko"/>
              </a:rPr>
              <a:t>lama yang harus dibuktikan dengan surat kematian/surat perceraian/fotokopi buku nikah yang diterbitkan instansi berwenang.</a:t>
            </a:r>
          </a:p>
          <a:p>
            <a:pPr algn="l">
              <a:lnSpc>
                <a:spcPts val="5141"/>
              </a:lnSpc>
            </a:pPr>
          </a:p>
          <a:p>
            <a:pPr algn="l">
              <a:lnSpc>
                <a:spcPts val="5141"/>
              </a:lnSpc>
            </a:pPr>
          </a:p>
          <a:p>
            <a:pPr algn="ctr">
              <a:lnSpc>
                <a:spcPts val="3784"/>
              </a:lnSpc>
            </a:pP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EBF00"/>
        </a:solidFill>
      </p:bgPr>
    </p:bg>
    <p:spTree>
      <p:nvGrpSpPr>
        <p:cNvPr id="1" name=""/>
        <p:cNvGrpSpPr/>
        <p:nvPr/>
      </p:nvGrpSpPr>
      <p:grpSpPr>
        <a:xfrm>
          <a:off x="0" y="0"/>
          <a:ext cx="0" cy="0"/>
          <a:chOff x="0" y="0"/>
          <a:chExt cx="0" cy="0"/>
        </a:xfrm>
      </p:grpSpPr>
      <p:sp>
        <p:nvSpPr>
          <p:cNvPr name="Freeform 2" id="2"/>
          <p:cNvSpPr/>
          <p:nvPr/>
        </p:nvSpPr>
        <p:spPr>
          <a:xfrm flipH="false" flipV="false" rot="0">
            <a:off x="372477" y="227181"/>
            <a:ext cx="17077610" cy="9776932"/>
          </a:xfrm>
          <a:custGeom>
            <a:avLst/>
            <a:gdLst/>
            <a:ahLst/>
            <a:cxnLst/>
            <a:rect r="r" b="b" t="t" l="l"/>
            <a:pathLst>
              <a:path h="9776932" w="17077610">
                <a:moveTo>
                  <a:pt x="0" y="0"/>
                </a:moveTo>
                <a:lnTo>
                  <a:pt x="17077610" y="0"/>
                </a:lnTo>
                <a:lnTo>
                  <a:pt x="17077610" y="9776932"/>
                </a:lnTo>
                <a:lnTo>
                  <a:pt x="0" y="977693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276117">
            <a:off x="14554983" y="4697362"/>
            <a:ext cx="4350152" cy="8700305"/>
          </a:xfrm>
          <a:custGeom>
            <a:avLst/>
            <a:gdLst/>
            <a:ahLst/>
            <a:cxnLst/>
            <a:rect r="r" b="b" t="t" l="l"/>
            <a:pathLst>
              <a:path h="8700305" w="4350152">
                <a:moveTo>
                  <a:pt x="0" y="0"/>
                </a:moveTo>
                <a:lnTo>
                  <a:pt x="4350152" y="0"/>
                </a:lnTo>
                <a:lnTo>
                  <a:pt x="4350152" y="8700305"/>
                </a:lnTo>
                <a:lnTo>
                  <a:pt x="0" y="870030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919936" y="4212201"/>
            <a:ext cx="931299" cy="931299"/>
          </a:xfrm>
          <a:custGeom>
            <a:avLst/>
            <a:gdLst/>
            <a:ahLst/>
            <a:cxnLst/>
            <a:rect r="r" b="b" t="t" l="l"/>
            <a:pathLst>
              <a:path h="931299" w="931299">
                <a:moveTo>
                  <a:pt x="0" y="0"/>
                </a:moveTo>
                <a:lnTo>
                  <a:pt x="931300" y="0"/>
                </a:lnTo>
                <a:lnTo>
                  <a:pt x="931300" y="931299"/>
                </a:lnTo>
                <a:lnTo>
                  <a:pt x="0" y="931299"/>
                </a:lnTo>
                <a:lnTo>
                  <a:pt x="0" y="0"/>
                </a:lnTo>
                <a:close/>
              </a:path>
            </a:pathLst>
          </a:custGeom>
          <a:blipFill>
            <a:blip r:embed="rId6"/>
            <a:stretch>
              <a:fillRect l="0" t="0" r="0" b="0"/>
            </a:stretch>
          </a:blipFill>
        </p:spPr>
      </p:sp>
      <p:sp>
        <p:nvSpPr>
          <p:cNvPr name="TextBox 5" id="5"/>
          <p:cNvSpPr txBox="true"/>
          <p:nvPr/>
        </p:nvSpPr>
        <p:spPr>
          <a:xfrm rot="0">
            <a:off x="6307860" y="396083"/>
            <a:ext cx="10180985" cy="1122359"/>
          </a:xfrm>
          <a:prstGeom prst="rect">
            <a:avLst/>
          </a:prstGeom>
        </p:spPr>
        <p:txBody>
          <a:bodyPr anchor="t" rtlCol="false" tIns="0" lIns="0" bIns="0" rIns="0">
            <a:spAutoFit/>
          </a:bodyPr>
          <a:lstStyle/>
          <a:p>
            <a:pPr algn="ctr">
              <a:lnSpc>
                <a:spcPts val="9025"/>
              </a:lnSpc>
            </a:pPr>
            <a:r>
              <a:rPr lang="en-US" sz="6446">
                <a:solidFill>
                  <a:srgbClr val="472900"/>
                </a:solidFill>
                <a:latin typeface="Bobby Jones"/>
              </a:rPr>
              <a:t>KETENTUAN jalur zonasi</a:t>
            </a:r>
          </a:p>
        </p:txBody>
      </p:sp>
      <p:sp>
        <p:nvSpPr>
          <p:cNvPr name="TextBox 6" id="6"/>
          <p:cNvSpPr txBox="true"/>
          <p:nvPr/>
        </p:nvSpPr>
        <p:spPr>
          <a:xfrm rot="0">
            <a:off x="2184691" y="4316976"/>
            <a:ext cx="14043508" cy="658531"/>
          </a:xfrm>
          <a:prstGeom prst="rect">
            <a:avLst/>
          </a:prstGeom>
        </p:spPr>
        <p:txBody>
          <a:bodyPr anchor="t" rtlCol="false" tIns="0" lIns="0" bIns="0" rIns="0">
            <a:spAutoFit/>
          </a:bodyPr>
          <a:lstStyle/>
          <a:p>
            <a:pPr algn="l">
              <a:lnSpc>
                <a:spcPts val="4998"/>
              </a:lnSpc>
            </a:pPr>
            <a:r>
              <a:rPr lang="en-US" sz="5048">
                <a:solidFill>
                  <a:srgbClr val="472900"/>
                </a:solidFill>
                <a:latin typeface="Dekko"/>
              </a:rPr>
              <a:t>Skor Akhir Calon Peserta Didik :</a:t>
            </a:r>
          </a:p>
        </p:txBody>
      </p:sp>
      <p:sp>
        <p:nvSpPr>
          <p:cNvPr name="TextBox 7" id="7"/>
          <p:cNvSpPr txBox="true"/>
          <p:nvPr/>
        </p:nvSpPr>
        <p:spPr>
          <a:xfrm rot="0">
            <a:off x="2184691" y="1866699"/>
            <a:ext cx="14878823" cy="2670175"/>
          </a:xfrm>
          <a:prstGeom prst="rect">
            <a:avLst/>
          </a:prstGeom>
        </p:spPr>
        <p:txBody>
          <a:bodyPr anchor="t" rtlCol="false" tIns="0" lIns="0" bIns="0" rIns="0">
            <a:spAutoFit/>
          </a:bodyPr>
          <a:lstStyle/>
          <a:p>
            <a:pPr algn="l">
              <a:lnSpc>
                <a:spcPts val="4950"/>
              </a:lnSpc>
            </a:pPr>
            <a:r>
              <a:rPr lang="en-US" sz="5000">
                <a:solidFill>
                  <a:srgbClr val="472900"/>
                </a:solidFill>
                <a:latin typeface="Dekko"/>
              </a:rPr>
              <a:t>Kriteria pembobotan pada sistem zonasi SD menerapkan konversi jarak radius dari rumah ke sekolah dan zonasi wilayah.</a:t>
            </a:r>
          </a:p>
          <a:p>
            <a:pPr algn="ctr">
              <a:lnSpc>
                <a:spcPts val="7000"/>
              </a:lnSpc>
            </a:pPr>
          </a:p>
        </p:txBody>
      </p:sp>
      <p:sp>
        <p:nvSpPr>
          <p:cNvPr name="Freeform 8" id="8"/>
          <p:cNvSpPr/>
          <p:nvPr/>
        </p:nvSpPr>
        <p:spPr>
          <a:xfrm flipH="false" flipV="false" rot="0">
            <a:off x="919936" y="1780341"/>
            <a:ext cx="931299" cy="931299"/>
          </a:xfrm>
          <a:custGeom>
            <a:avLst/>
            <a:gdLst/>
            <a:ahLst/>
            <a:cxnLst/>
            <a:rect r="r" b="b" t="t" l="l"/>
            <a:pathLst>
              <a:path h="931299" w="931299">
                <a:moveTo>
                  <a:pt x="0" y="0"/>
                </a:moveTo>
                <a:lnTo>
                  <a:pt x="931300" y="0"/>
                </a:lnTo>
                <a:lnTo>
                  <a:pt x="931300" y="931299"/>
                </a:lnTo>
                <a:lnTo>
                  <a:pt x="0" y="931299"/>
                </a:lnTo>
                <a:lnTo>
                  <a:pt x="0" y="0"/>
                </a:lnTo>
                <a:close/>
              </a:path>
            </a:pathLst>
          </a:custGeom>
          <a:blipFill>
            <a:blip r:embed="rId6"/>
            <a:stretch>
              <a:fillRect l="0" t="0" r="0" b="0"/>
            </a:stretch>
          </a:blipFill>
        </p:spPr>
      </p:sp>
      <p:sp>
        <p:nvSpPr>
          <p:cNvPr name="TextBox 9" id="9"/>
          <p:cNvSpPr txBox="true"/>
          <p:nvPr/>
        </p:nvSpPr>
        <p:spPr>
          <a:xfrm rot="0">
            <a:off x="2184691" y="5375557"/>
            <a:ext cx="13123334" cy="991904"/>
          </a:xfrm>
          <a:prstGeom prst="rect">
            <a:avLst/>
          </a:prstGeom>
        </p:spPr>
        <p:txBody>
          <a:bodyPr anchor="t" rtlCol="false" tIns="0" lIns="0" bIns="0" rIns="0">
            <a:spAutoFit/>
          </a:bodyPr>
          <a:lstStyle/>
          <a:p>
            <a:pPr algn="ctr">
              <a:lnSpc>
                <a:spcPts val="7473"/>
              </a:lnSpc>
            </a:pPr>
            <a:r>
              <a:rPr lang="en-US" sz="7548">
                <a:solidFill>
                  <a:srgbClr val="472900"/>
                </a:solidFill>
                <a:latin typeface="Dekko"/>
              </a:rPr>
              <a:t>Skor Jarak Radius +Zonasi Wilayah</a:t>
            </a:r>
          </a:p>
        </p:txBody>
      </p:sp>
      <p:sp>
        <p:nvSpPr>
          <p:cNvPr name="TextBox 10" id="10"/>
          <p:cNvSpPr txBox="true"/>
          <p:nvPr/>
        </p:nvSpPr>
        <p:spPr>
          <a:xfrm rot="0">
            <a:off x="2122246" y="6984926"/>
            <a:ext cx="10233508" cy="1287181"/>
          </a:xfrm>
          <a:prstGeom prst="rect">
            <a:avLst/>
          </a:prstGeom>
        </p:spPr>
        <p:txBody>
          <a:bodyPr anchor="t" rtlCol="false" tIns="0" lIns="0" bIns="0" rIns="0">
            <a:spAutoFit/>
          </a:bodyPr>
          <a:lstStyle/>
          <a:p>
            <a:pPr algn="l">
              <a:lnSpc>
                <a:spcPts val="4998"/>
              </a:lnSpc>
            </a:pPr>
            <a:r>
              <a:rPr lang="en-US" sz="5048">
                <a:solidFill>
                  <a:srgbClr val="472900"/>
                </a:solidFill>
                <a:latin typeface="Dekko"/>
              </a:rPr>
              <a:t>Skor Maksimal pada jalur zonasi adalah </a:t>
            </a:r>
          </a:p>
          <a:p>
            <a:pPr algn="l">
              <a:lnSpc>
                <a:spcPts val="4998"/>
              </a:lnSpc>
            </a:pPr>
            <a:r>
              <a:rPr lang="en-US" sz="5048">
                <a:solidFill>
                  <a:srgbClr val="472900"/>
                </a:solidFill>
                <a:latin typeface="Dekko"/>
              </a:rPr>
              <a:t>sebesar  1900</a:t>
            </a:r>
          </a:p>
        </p:txBody>
      </p:sp>
      <p:sp>
        <p:nvSpPr>
          <p:cNvPr name="Freeform 11" id="11"/>
          <p:cNvSpPr/>
          <p:nvPr/>
        </p:nvSpPr>
        <p:spPr>
          <a:xfrm flipH="false" flipV="false" rot="0">
            <a:off x="919936" y="6648450"/>
            <a:ext cx="931299" cy="931299"/>
          </a:xfrm>
          <a:custGeom>
            <a:avLst/>
            <a:gdLst/>
            <a:ahLst/>
            <a:cxnLst/>
            <a:rect r="r" b="b" t="t" l="l"/>
            <a:pathLst>
              <a:path h="931299" w="931299">
                <a:moveTo>
                  <a:pt x="0" y="0"/>
                </a:moveTo>
                <a:lnTo>
                  <a:pt x="931300" y="0"/>
                </a:lnTo>
                <a:lnTo>
                  <a:pt x="931300" y="931299"/>
                </a:lnTo>
                <a:lnTo>
                  <a:pt x="0" y="931299"/>
                </a:lnTo>
                <a:lnTo>
                  <a:pt x="0" y="0"/>
                </a:lnTo>
                <a:close/>
              </a:path>
            </a:pathLst>
          </a:custGeom>
          <a:blipFill>
            <a:blip r:embed="rId6"/>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1CBC7C"/>
        </a:solidFill>
      </p:bgPr>
    </p:bg>
    <p:spTree>
      <p:nvGrpSpPr>
        <p:cNvPr id="1" name=""/>
        <p:cNvGrpSpPr/>
        <p:nvPr/>
      </p:nvGrpSpPr>
      <p:grpSpPr>
        <a:xfrm>
          <a:off x="0" y="0"/>
          <a:ext cx="0" cy="0"/>
          <a:chOff x="0" y="0"/>
          <a:chExt cx="0" cy="0"/>
        </a:xfrm>
      </p:grpSpPr>
      <p:sp>
        <p:nvSpPr>
          <p:cNvPr name="Freeform 2" id="2"/>
          <p:cNvSpPr/>
          <p:nvPr/>
        </p:nvSpPr>
        <p:spPr>
          <a:xfrm flipH="false" flipV="false" rot="0">
            <a:off x="372477" y="0"/>
            <a:ext cx="17712099" cy="10140177"/>
          </a:xfrm>
          <a:custGeom>
            <a:avLst/>
            <a:gdLst/>
            <a:ahLst/>
            <a:cxnLst/>
            <a:rect r="r" b="b" t="t" l="l"/>
            <a:pathLst>
              <a:path h="10140177" w="17712099">
                <a:moveTo>
                  <a:pt x="0" y="0"/>
                </a:moveTo>
                <a:lnTo>
                  <a:pt x="17712100" y="0"/>
                </a:lnTo>
                <a:lnTo>
                  <a:pt x="17712100" y="10140177"/>
                </a:lnTo>
                <a:lnTo>
                  <a:pt x="0" y="1014017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028700" y="2002972"/>
            <a:ext cx="6738162" cy="6943740"/>
          </a:xfrm>
          <a:custGeom>
            <a:avLst/>
            <a:gdLst/>
            <a:ahLst/>
            <a:cxnLst/>
            <a:rect r="r" b="b" t="t" l="l"/>
            <a:pathLst>
              <a:path h="6943740" w="6738162">
                <a:moveTo>
                  <a:pt x="0" y="0"/>
                </a:moveTo>
                <a:lnTo>
                  <a:pt x="6738162" y="0"/>
                </a:lnTo>
                <a:lnTo>
                  <a:pt x="6738162" y="6943740"/>
                </a:lnTo>
                <a:lnTo>
                  <a:pt x="0" y="6943740"/>
                </a:lnTo>
                <a:lnTo>
                  <a:pt x="0" y="0"/>
                </a:lnTo>
                <a:close/>
              </a:path>
            </a:pathLst>
          </a:custGeom>
          <a:blipFill>
            <a:blip r:embed="rId4"/>
            <a:stretch>
              <a:fillRect l="-32187" t="-10278" r="-19570" b="0"/>
            </a:stretch>
          </a:blipFill>
        </p:spPr>
      </p:sp>
      <p:sp>
        <p:nvSpPr>
          <p:cNvPr name="Freeform 4" id="4"/>
          <p:cNvSpPr/>
          <p:nvPr/>
        </p:nvSpPr>
        <p:spPr>
          <a:xfrm flipH="false" flipV="false" rot="0">
            <a:off x="7766862" y="1759618"/>
            <a:ext cx="10080048" cy="4998976"/>
          </a:xfrm>
          <a:custGeom>
            <a:avLst/>
            <a:gdLst/>
            <a:ahLst/>
            <a:cxnLst/>
            <a:rect r="r" b="b" t="t" l="l"/>
            <a:pathLst>
              <a:path h="4998976" w="10080048">
                <a:moveTo>
                  <a:pt x="0" y="0"/>
                </a:moveTo>
                <a:lnTo>
                  <a:pt x="10080048" y="0"/>
                </a:lnTo>
                <a:lnTo>
                  <a:pt x="10080048" y="4998976"/>
                </a:lnTo>
                <a:lnTo>
                  <a:pt x="0" y="4998976"/>
                </a:lnTo>
                <a:lnTo>
                  <a:pt x="0" y="0"/>
                </a:lnTo>
                <a:close/>
              </a:path>
            </a:pathLst>
          </a:custGeom>
          <a:blipFill>
            <a:blip r:embed="rId5"/>
            <a:stretch>
              <a:fillRect l="-5665" t="0" r="0" b="-762"/>
            </a:stretch>
          </a:blipFill>
        </p:spPr>
      </p:sp>
      <p:sp>
        <p:nvSpPr>
          <p:cNvPr name="TextBox 5" id="5"/>
          <p:cNvSpPr txBox="true"/>
          <p:nvPr/>
        </p:nvSpPr>
        <p:spPr>
          <a:xfrm rot="0">
            <a:off x="6307860" y="396083"/>
            <a:ext cx="10180985" cy="1122359"/>
          </a:xfrm>
          <a:prstGeom prst="rect">
            <a:avLst/>
          </a:prstGeom>
        </p:spPr>
        <p:txBody>
          <a:bodyPr anchor="t" rtlCol="false" tIns="0" lIns="0" bIns="0" rIns="0">
            <a:spAutoFit/>
          </a:bodyPr>
          <a:lstStyle/>
          <a:p>
            <a:pPr algn="ctr">
              <a:lnSpc>
                <a:spcPts val="9025"/>
              </a:lnSpc>
            </a:pPr>
            <a:r>
              <a:rPr lang="en-US" sz="6446">
                <a:solidFill>
                  <a:srgbClr val="472900"/>
                </a:solidFill>
                <a:latin typeface="Bobby Jones"/>
              </a:rPr>
              <a:t>KETENTUAN jalur zonasi</a:t>
            </a:r>
          </a:p>
        </p:txBody>
      </p:sp>
      <p:sp>
        <p:nvSpPr>
          <p:cNvPr name="TextBox 6" id="6"/>
          <p:cNvSpPr txBox="true"/>
          <p:nvPr/>
        </p:nvSpPr>
        <p:spPr>
          <a:xfrm rot="0">
            <a:off x="7851068" y="6930044"/>
            <a:ext cx="9995842" cy="1973315"/>
          </a:xfrm>
          <a:prstGeom prst="rect">
            <a:avLst/>
          </a:prstGeom>
        </p:spPr>
        <p:txBody>
          <a:bodyPr anchor="t" rtlCol="false" tIns="0" lIns="0" bIns="0" rIns="0">
            <a:spAutoFit/>
          </a:bodyPr>
          <a:lstStyle/>
          <a:p>
            <a:pPr algn="ctr">
              <a:lnSpc>
                <a:spcPts val="5187"/>
              </a:lnSpc>
            </a:pPr>
            <a:r>
              <a:rPr lang="en-US" sz="4395">
                <a:solidFill>
                  <a:srgbClr val="472900"/>
                </a:solidFill>
                <a:latin typeface="Dekko"/>
              </a:rPr>
              <a:t>selengkapnya tercantum dalam Keputusan Kepala Dinas tentang Pedoman PPDB Jenjang SMP T.A 2024/ 2025</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7BCFFB"/>
        </a:solidFill>
      </p:bgPr>
    </p:bg>
    <p:spTree>
      <p:nvGrpSpPr>
        <p:cNvPr id="1" name=""/>
        <p:cNvGrpSpPr/>
        <p:nvPr/>
      </p:nvGrpSpPr>
      <p:grpSpPr>
        <a:xfrm>
          <a:off x="0" y="0"/>
          <a:ext cx="0" cy="0"/>
          <a:chOff x="0" y="0"/>
          <a:chExt cx="0" cy="0"/>
        </a:xfrm>
      </p:grpSpPr>
      <p:sp>
        <p:nvSpPr>
          <p:cNvPr name="Freeform 2" id="2"/>
          <p:cNvSpPr/>
          <p:nvPr/>
        </p:nvSpPr>
        <p:spPr>
          <a:xfrm flipH="false" flipV="false" rot="0">
            <a:off x="372477" y="0"/>
            <a:ext cx="17712099" cy="10140177"/>
          </a:xfrm>
          <a:custGeom>
            <a:avLst/>
            <a:gdLst/>
            <a:ahLst/>
            <a:cxnLst/>
            <a:rect r="r" b="b" t="t" l="l"/>
            <a:pathLst>
              <a:path h="10140177" w="17712099">
                <a:moveTo>
                  <a:pt x="0" y="0"/>
                </a:moveTo>
                <a:lnTo>
                  <a:pt x="17712100" y="0"/>
                </a:lnTo>
                <a:lnTo>
                  <a:pt x="17712100" y="10140177"/>
                </a:lnTo>
                <a:lnTo>
                  <a:pt x="0" y="1014017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1697760" y="396083"/>
            <a:ext cx="14791085" cy="1122359"/>
          </a:xfrm>
          <a:prstGeom prst="rect">
            <a:avLst/>
          </a:prstGeom>
        </p:spPr>
        <p:txBody>
          <a:bodyPr anchor="t" rtlCol="false" tIns="0" lIns="0" bIns="0" rIns="0">
            <a:spAutoFit/>
          </a:bodyPr>
          <a:lstStyle/>
          <a:p>
            <a:pPr algn="ctr">
              <a:lnSpc>
                <a:spcPts val="9025"/>
              </a:lnSpc>
            </a:pPr>
            <a:r>
              <a:rPr lang="en-US" sz="6446">
                <a:solidFill>
                  <a:srgbClr val="472900"/>
                </a:solidFill>
                <a:latin typeface="Bobby Jones"/>
              </a:rPr>
              <a:t>CONTOH CARA MENGHITUNG SKOR ZONASI</a:t>
            </a:r>
          </a:p>
        </p:txBody>
      </p:sp>
      <p:sp>
        <p:nvSpPr>
          <p:cNvPr name="Freeform 4" id="4"/>
          <p:cNvSpPr/>
          <p:nvPr/>
        </p:nvSpPr>
        <p:spPr>
          <a:xfrm flipH="false" flipV="false" rot="0">
            <a:off x="15347601" y="6885344"/>
            <a:ext cx="2729614" cy="7081545"/>
          </a:xfrm>
          <a:custGeom>
            <a:avLst/>
            <a:gdLst/>
            <a:ahLst/>
            <a:cxnLst/>
            <a:rect r="r" b="b" t="t" l="l"/>
            <a:pathLst>
              <a:path h="7081545" w="2729614">
                <a:moveTo>
                  <a:pt x="0" y="0"/>
                </a:moveTo>
                <a:lnTo>
                  <a:pt x="2729613" y="0"/>
                </a:lnTo>
                <a:lnTo>
                  <a:pt x="2729613" y="7081546"/>
                </a:lnTo>
                <a:lnTo>
                  <a:pt x="0" y="708154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5" id="5"/>
          <p:cNvSpPr txBox="true"/>
          <p:nvPr/>
        </p:nvSpPr>
        <p:spPr>
          <a:xfrm rot="0">
            <a:off x="1028700" y="1671263"/>
            <a:ext cx="16230600" cy="3105606"/>
          </a:xfrm>
          <a:prstGeom prst="rect">
            <a:avLst/>
          </a:prstGeom>
        </p:spPr>
        <p:txBody>
          <a:bodyPr anchor="t" rtlCol="false" tIns="0" lIns="0" bIns="0" rIns="0">
            <a:spAutoFit/>
          </a:bodyPr>
          <a:lstStyle/>
          <a:p>
            <a:pPr algn="ctr">
              <a:lnSpc>
                <a:spcPts val="4900"/>
              </a:lnSpc>
            </a:pPr>
            <a:r>
              <a:rPr lang="en-US" sz="4337">
                <a:solidFill>
                  <a:srgbClr val="472900"/>
                </a:solidFill>
                <a:latin typeface="Dekko"/>
              </a:rPr>
              <a:t>Siswa A tinggal di Kepek 1 Rt 03, Rw 08, Kepek, Wonosari, Gunungkidul (sesuai dengan KK). Ia akan mendaftar jalur zonasi di SMP Negeri 2 Wonosari yang beralamat di Jalan Veteran, Trimulyo, Kepek, Wonosari. Dalam laman pendaftaran PPDB tertera jarak radius antara rumah ke sekolah adalah 600m. Berapakah skor yang diperoleh?</a:t>
            </a:r>
          </a:p>
        </p:txBody>
      </p:sp>
      <p:sp>
        <p:nvSpPr>
          <p:cNvPr name="TextBox 6" id="6"/>
          <p:cNvSpPr txBox="true"/>
          <p:nvPr/>
        </p:nvSpPr>
        <p:spPr>
          <a:xfrm rot="0">
            <a:off x="1596776" y="4913987"/>
            <a:ext cx="15094449" cy="2418551"/>
          </a:xfrm>
          <a:prstGeom prst="rect">
            <a:avLst/>
          </a:prstGeom>
        </p:spPr>
        <p:txBody>
          <a:bodyPr anchor="t" rtlCol="false" tIns="0" lIns="0" bIns="0" rIns="0">
            <a:spAutoFit/>
          </a:bodyPr>
          <a:lstStyle/>
          <a:p>
            <a:pPr algn="l">
              <a:lnSpc>
                <a:spcPts val="4741"/>
              </a:lnSpc>
            </a:pPr>
            <a:r>
              <a:rPr lang="en-US" sz="4195">
                <a:solidFill>
                  <a:srgbClr val="472900"/>
                </a:solidFill>
                <a:latin typeface="Dekko"/>
              </a:rPr>
              <a:t>Diketahui :</a:t>
            </a:r>
          </a:p>
          <a:p>
            <a:pPr algn="just">
              <a:lnSpc>
                <a:spcPts val="4741"/>
              </a:lnSpc>
            </a:pPr>
            <a:r>
              <a:rPr lang="en-US" sz="4195">
                <a:solidFill>
                  <a:srgbClr val="472900"/>
                </a:solidFill>
                <a:latin typeface="Dekko"/>
              </a:rPr>
              <a:t>Jarak radius dari rumah ke sekolah : 600 m</a:t>
            </a:r>
          </a:p>
          <a:p>
            <a:pPr algn="just">
              <a:lnSpc>
                <a:spcPts val="4741"/>
              </a:lnSpc>
            </a:pPr>
            <a:r>
              <a:rPr lang="en-US" sz="4195">
                <a:solidFill>
                  <a:srgbClr val="472900"/>
                </a:solidFill>
                <a:latin typeface="Dekko"/>
              </a:rPr>
              <a:t>Zonasi Wilayah antara rumah dengan sekolah : Beda Dusun, Satu Desa, Satu Kecamatan</a:t>
            </a:r>
          </a:p>
        </p:txBody>
      </p:sp>
      <p:sp>
        <p:nvSpPr>
          <p:cNvPr name="TextBox 7" id="7"/>
          <p:cNvSpPr txBox="true"/>
          <p:nvPr/>
        </p:nvSpPr>
        <p:spPr>
          <a:xfrm rot="0">
            <a:off x="1596776" y="7484938"/>
            <a:ext cx="15094449" cy="2381583"/>
          </a:xfrm>
          <a:prstGeom prst="rect">
            <a:avLst/>
          </a:prstGeom>
        </p:spPr>
        <p:txBody>
          <a:bodyPr anchor="t" rtlCol="false" tIns="0" lIns="0" bIns="0" rIns="0">
            <a:spAutoFit/>
          </a:bodyPr>
          <a:lstStyle/>
          <a:p>
            <a:pPr algn="l">
              <a:lnSpc>
                <a:spcPts val="4657"/>
              </a:lnSpc>
            </a:pPr>
            <a:r>
              <a:rPr lang="en-US" sz="4195">
                <a:solidFill>
                  <a:srgbClr val="472900"/>
                </a:solidFill>
                <a:latin typeface="Dekko"/>
              </a:rPr>
              <a:t>Skor yang Diperoleh :</a:t>
            </a:r>
          </a:p>
          <a:p>
            <a:pPr algn="just">
              <a:lnSpc>
                <a:spcPts val="4657"/>
              </a:lnSpc>
            </a:pPr>
            <a:r>
              <a:rPr lang="en-US" sz="4195">
                <a:solidFill>
                  <a:srgbClr val="472900"/>
                </a:solidFill>
                <a:latin typeface="Dekko"/>
              </a:rPr>
              <a:t>Jarak radius dari rumah ke sekolah : 600 m : 1400</a:t>
            </a:r>
          </a:p>
          <a:p>
            <a:pPr algn="just">
              <a:lnSpc>
                <a:spcPts val="4657"/>
              </a:lnSpc>
            </a:pPr>
            <a:r>
              <a:rPr lang="en-US" sz="4195">
                <a:solidFill>
                  <a:srgbClr val="472900"/>
                </a:solidFill>
                <a:latin typeface="Dekko"/>
              </a:rPr>
              <a:t>Zonasi Wilayah Beda Dusun, Satu Desa, Satu Kecamatan : 350</a:t>
            </a:r>
          </a:p>
          <a:p>
            <a:pPr algn="just">
              <a:lnSpc>
                <a:spcPts val="4657"/>
              </a:lnSpc>
            </a:pPr>
            <a:r>
              <a:rPr lang="en-US" sz="4195">
                <a:solidFill>
                  <a:srgbClr val="472900"/>
                </a:solidFill>
                <a:latin typeface="Dekko"/>
              </a:rPr>
              <a:t>Skor total = 1400+350 = 1750</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DAGGPLcz6Sc</dc:identifier>
  <dcterms:modified xsi:type="dcterms:W3CDTF">2011-08-01T06:04:30Z</dcterms:modified>
  <cp:revision>1</cp:revision>
  <dc:title>PPDB Jenjang SMP</dc:title>
</cp:coreProperties>
</file>