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8288000" cy="10287000"/>
  <p:notesSz cx="6858000" cy="9144000"/>
  <p:embeddedFontLst>
    <p:embeddedFont>
      <p:font typeface="Bobby Jones" charset="1" panose="00000000000000000000"/>
      <p:regular r:id="rId30"/>
    </p:embeddedFont>
    <p:embeddedFont>
      <p:font typeface="Dekko" charset="1" panose="0000050000000000000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svg" Type="http://schemas.openxmlformats.org/officeDocument/2006/relationships/image"/><Relationship Id="rId4" Target="../media/image42.png" Type="http://schemas.openxmlformats.org/officeDocument/2006/relationships/image"/><Relationship Id="rId5" Target="../media/image43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svg" Type="http://schemas.openxmlformats.org/officeDocument/2006/relationships/image"/><Relationship Id="rId4" Target="../media/image46.png" Type="http://schemas.openxmlformats.org/officeDocument/2006/relationships/image"/><Relationship Id="rId5" Target="../media/image47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png" Type="http://schemas.openxmlformats.org/officeDocument/2006/relationships/image"/><Relationship Id="rId11" Target="../media/image39.svg" Type="http://schemas.openxmlformats.org/officeDocument/2006/relationships/image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png" Type="http://schemas.openxmlformats.org/officeDocument/2006/relationships/image"/><Relationship Id="rId11" Target="../media/image39.svg" Type="http://schemas.openxmlformats.org/officeDocument/2006/relationships/image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png" Type="http://schemas.openxmlformats.org/officeDocument/2006/relationships/image"/><Relationship Id="rId11" Target="../media/image59.svg" Type="http://schemas.openxmlformats.org/officeDocument/2006/relationships/image"/><Relationship Id="rId12" Target="../media/image60.png" Type="http://schemas.openxmlformats.org/officeDocument/2006/relationships/image"/><Relationship Id="rId13" Target="../media/image61.svg" Type="http://schemas.openxmlformats.org/officeDocument/2006/relationships/image"/><Relationship Id="rId14" Target="../media/image62.png" Type="http://schemas.openxmlformats.org/officeDocument/2006/relationships/image"/><Relationship Id="rId15" Target="../media/image63.svg" Type="http://schemas.openxmlformats.org/officeDocument/2006/relationships/image"/><Relationship Id="rId16" Target="../media/image64.png" Type="http://schemas.openxmlformats.org/officeDocument/2006/relationships/image"/><Relationship Id="rId17" Target="../media/image65.svg" Type="http://schemas.openxmlformats.org/officeDocument/2006/relationships/image"/><Relationship Id="rId2" Target="../media/image54.png" Type="http://schemas.openxmlformats.org/officeDocument/2006/relationships/image"/><Relationship Id="rId3" Target="../media/image55.svg" Type="http://schemas.openxmlformats.org/officeDocument/2006/relationships/image"/><Relationship Id="rId4" Target="../media/image56.png" Type="http://schemas.openxmlformats.org/officeDocument/2006/relationships/image"/><Relationship Id="rId5" Target="../media/image57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png" Type="http://schemas.openxmlformats.org/officeDocument/2006/relationships/image"/><Relationship Id="rId11" Target="../media/image59.svg" Type="http://schemas.openxmlformats.org/officeDocument/2006/relationships/image"/><Relationship Id="rId12" Target="../media/image60.png" Type="http://schemas.openxmlformats.org/officeDocument/2006/relationships/image"/><Relationship Id="rId13" Target="../media/image61.svg" Type="http://schemas.openxmlformats.org/officeDocument/2006/relationships/image"/><Relationship Id="rId14" Target="../media/image62.png" Type="http://schemas.openxmlformats.org/officeDocument/2006/relationships/image"/><Relationship Id="rId15" Target="../media/image63.svg" Type="http://schemas.openxmlformats.org/officeDocument/2006/relationships/image"/><Relationship Id="rId16" Target="../media/image64.png" Type="http://schemas.openxmlformats.org/officeDocument/2006/relationships/image"/><Relationship Id="rId17" Target="../media/image65.svg" Type="http://schemas.openxmlformats.org/officeDocument/2006/relationships/image"/><Relationship Id="rId2" Target="../media/image66.png" Type="http://schemas.openxmlformats.org/officeDocument/2006/relationships/image"/><Relationship Id="rId3" Target="../media/image67.svg" Type="http://schemas.openxmlformats.org/officeDocument/2006/relationships/image"/><Relationship Id="rId4" Target="../media/image68.png" Type="http://schemas.openxmlformats.org/officeDocument/2006/relationships/image"/><Relationship Id="rId5" Target="../media/image69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png" Type="http://schemas.openxmlformats.org/officeDocument/2006/relationships/image"/><Relationship Id="rId11" Target="../media/image59.svg" Type="http://schemas.openxmlformats.org/officeDocument/2006/relationships/image"/><Relationship Id="rId12" Target="../media/image60.png" Type="http://schemas.openxmlformats.org/officeDocument/2006/relationships/image"/><Relationship Id="rId13" Target="../media/image61.svg" Type="http://schemas.openxmlformats.org/officeDocument/2006/relationships/image"/><Relationship Id="rId14" Target="../media/image62.png" Type="http://schemas.openxmlformats.org/officeDocument/2006/relationships/image"/><Relationship Id="rId15" Target="../media/image63.svg" Type="http://schemas.openxmlformats.org/officeDocument/2006/relationships/image"/><Relationship Id="rId16" Target="../media/image64.png" Type="http://schemas.openxmlformats.org/officeDocument/2006/relationships/image"/><Relationship Id="rId17" Target="../media/image65.svg" Type="http://schemas.openxmlformats.org/officeDocument/2006/relationships/image"/><Relationship Id="rId2" Target="../media/image70.png" Type="http://schemas.openxmlformats.org/officeDocument/2006/relationships/image"/><Relationship Id="rId3" Target="../media/image71.svg" Type="http://schemas.openxmlformats.org/officeDocument/2006/relationships/image"/><Relationship Id="rId4" Target="../media/image72.png" Type="http://schemas.openxmlformats.org/officeDocument/2006/relationships/image"/><Relationship Id="rId5" Target="../media/image73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74.png" Type="http://schemas.openxmlformats.org/officeDocument/2006/relationships/image"/><Relationship Id="rId5" Target="../media/image75.svg" Type="http://schemas.openxmlformats.org/officeDocument/2006/relationships/image"/><Relationship Id="rId6" Target="../media/image76.png" Type="http://schemas.openxmlformats.org/officeDocument/2006/relationships/image"/><Relationship Id="rId7" Target="../media/image77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png" Type="http://schemas.openxmlformats.org/officeDocument/2006/relationships/image"/><Relationship Id="rId3" Target="../media/image79.sv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82.png" Type="http://schemas.openxmlformats.org/officeDocument/2006/relationships/image"/><Relationship Id="rId9" Target="../media/image83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33.png" Type="http://schemas.openxmlformats.org/officeDocument/2006/relationships/image"/><Relationship Id="rId7" Target="../media/image84.png" Type="http://schemas.openxmlformats.org/officeDocument/2006/relationships/image"/><Relationship Id="rId8" Target="../media/image85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Relationship Id="rId4" Target="../media/image86.png" Type="http://schemas.openxmlformats.org/officeDocument/2006/relationships/image"/><Relationship Id="rId5" Target="../media/image87.svg" Type="http://schemas.openxmlformats.org/officeDocument/2006/relationships/image"/><Relationship Id="rId6" Target="../media/image88.png" Type="http://schemas.openxmlformats.org/officeDocument/2006/relationships/image"/><Relationship Id="rId7" Target="../media/image89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90.png" Type="http://schemas.openxmlformats.org/officeDocument/2006/relationships/image"/><Relationship Id="rId13" Target="../media/image91.svg" Type="http://schemas.openxmlformats.org/officeDocument/2006/relationships/image"/><Relationship Id="rId14" Target="../media/image92.png" Type="http://schemas.openxmlformats.org/officeDocument/2006/relationships/image"/><Relationship Id="rId15" Target="../media/image93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7.png" Type="http://schemas.openxmlformats.org/officeDocument/2006/relationships/image"/><Relationship Id="rId13" Target="../media/image28.svg" Type="http://schemas.openxmlformats.org/officeDocument/2006/relationships/image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3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3.pn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3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png" Type="http://schemas.openxmlformats.org/officeDocument/2006/relationships/image"/><Relationship Id="rId11" Target="../media/image39.svg" Type="http://schemas.openxmlformats.org/officeDocument/2006/relationships/image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png" Type="http://schemas.openxmlformats.org/officeDocument/2006/relationships/image"/><Relationship Id="rId11" Target="../media/image39.svg" Type="http://schemas.openxmlformats.org/officeDocument/2006/relationships/image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88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37251" y="1638264"/>
            <a:ext cx="12411678" cy="7105686"/>
          </a:xfrm>
          <a:custGeom>
            <a:avLst/>
            <a:gdLst/>
            <a:ahLst/>
            <a:cxnLst/>
            <a:rect r="r" b="b" t="t" l="l"/>
            <a:pathLst>
              <a:path h="7105686" w="12411678">
                <a:moveTo>
                  <a:pt x="0" y="0"/>
                </a:moveTo>
                <a:lnTo>
                  <a:pt x="12411679" y="0"/>
                </a:lnTo>
                <a:lnTo>
                  <a:pt x="12411679" y="7105686"/>
                </a:lnTo>
                <a:lnTo>
                  <a:pt x="0" y="71056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157044">
            <a:off x="674102" y="2941172"/>
            <a:ext cx="3304175" cy="6608349"/>
          </a:xfrm>
          <a:custGeom>
            <a:avLst/>
            <a:gdLst/>
            <a:ahLst/>
            <a:cxnLst/>
            <a:rect r="r" b="b" t="t" l="l"/>
            <a:pathLst>
              <a:path h="6608349" w="3304175">
                <a:moveTo>
                  <a:pt x="0" y="0"/>
                </a:moveTo>
                <a:lnTo>
                  <a:pt x="3304175" y="0"/>
                </a:lnTo>
                <a:lnTo>
                  <a:pt x="3304175" y="6608349"/>
                </a:lnTo>
                <a:lnTo>
                  <a:pt x="0" y="66083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26240">
            <a:off x="14214534" y="1724594"/>
            <a:ext cx="2870625" cy="7447376"/>
          </a:xfrm>
          <a:custGeom>
            <a:avLst/>
            <a:gdLst/>
            <a:ahLst/>
            <a:cxnLst/>
            <a:rect r="r" b="b" t="t" l="l"/>
            <a:pathLst>
              <a:path h="7447376" w="2870625">
                <a:moveTo>
                  <a:pt x="0" y="0"/>
                </a:moveTo>
                <a:lnTo>
                  <a:pt x="2870625" y="0"/>
                </a:lnTo>
                <a:lnTo>
                  <a:pt x="2870625" y="7447376"/>
                </a:lnTo>
                <a:lnTo>
                  <a:pt x="0" y="7447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687564" y="2419193"/>
            <a:ext cx="12388799" cy="2338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27"/>
              </a:lnSpc>
            </a:pPr>
            <a:r>
              <a:rPr lang="en-US" sz="13448">
                <a:solidFill>
                  <a:srgbClr val="472900"/>
                </a:solidFill>
                <a:latin typeface="Bobby Jones"/>
              </a:rPr>
              <a:t>pedoman PPDB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73097">
            <a:off x="11485998" y="7938089"/>
            <a:ext cx="2401521" cy="1916850"/>
          </a:xfrm>
          <a:custGeom>
            <a:avLst/>
            <a:gdLst/>
            <a:ahLst/>
            <a:cxnLst/>
            <a:rect r="r" b="b" t="t" l="l"/>
            <a:pathLst>
              <a:path h="1916850" w="2401521">
                <a:moveTo>
                  <a:pt x="0" y="0"/>
                </a:moveTo>
                <a:lnTo>
                  <a:pt x="2401521" y="0"/>
                </a:lnTo>
                <a:lnTo>
                  <a:pt x="2401521" y="1916851"/>
                </a:lnTo>
                <a:lnTo>
                  <a:pt x="0" y="19168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687564" y="1330509"/>
            <a:ext cx="1436185" cy="1383960"/>
          </a:xfrm>
          <a:custGeom>
            <a:avLst/>
            <a:gdLst/>
            <a:ahLst/>
            <a:cxnLst/>
            <a:rect r="r" b="b" t="t" l="l"/>
            <a:pathLst>
              <a:path h="1383960" w="1436185">
                <a:moveTo>
                  <a:pt x="0" y="0"/>
                </a:moveTo>
                <a:lnTo>
                  <a:pt x="1436184" y="0"/>
                </a:lnTo>
                <a:lnTo>
                  <a:pt x="1436184" y="1383959"/>
                </a:lnTo>
                <a:lnTo>
                  <a:pt x="0" y="13839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009498" y="6268738"/>
            <a:ext cx="10067184" cy="109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34"/>
              </a:lnSpc>
            </a:pPr>
            <a:r>
              <a:rPr lang="en-US" sz="6381">
                <a:solidFill>
                  <a:srgbClr val="472900"/>
                </a:solidFill>
                <a:latin typeface="Dekko"/>
              </a:rPr>
              <a:t>Tahun Pelajaran 2024 / 2025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317699" y="4218252"/>
            <a:ext cx="11450783" cy="2174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02"/>
              </a:lnSpc>
            </a:pPr>
            <a:r>
              <a:rPr lang="en-US" sz="12430">
                <a:solidFill>
                  <a:srgbClr val="472900"/>
                </a:solidFill>
                <a:latin typeface="Bobby Jones"/>
              </a:rPr>
              <a:t>jenjang SD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9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034">
            <a:off x="9271675" y="1031512"/>
            <a:ext cx="9435440" cy="8474740"/>
          </a:xfrm>
          <a:custGeom>
            <a:avLst/>
            <a:gdLst/>
            <a:ahLst/>
            <a:cxnLst/>
            <a:rect r="r" b="b" t="t" l="l"/>
            <a:pathLst>
              <a:path h="8474740" w="9435440">
                <a:moveTo>
                  <a:pt x="0" y="0"/>
                </a:moveTo>
                <a:lnTo>
                  <a:pt x="9435440" y="0"/>
                </a:lnTo>
                <a:lnTo>
                  <a:pt x="9435440" y="8474740"/>
                </a:lnTo>
                <a:lnTo>
                  <a:pt x="0" y="84747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5097">
            <a:off x="1767089" y="2416809"/>
            <a:ext cx="7246285" cy="7312765"/>
          </a:xfrm>
          <a:custGeom>
            <a:avLst/>
            <a:gdLst/>
            <a:ahLst/>
            <a:cxnLst/>
            <a:rect r="r" b="b" t="t" l="l"/>
            <a:pathLst>
              <a:path h="7312765" w="7246285">
                <a:moveTo>
                  <a:pt x="0" y="0"/>
                </a:moveTo>
                <a:lnTo>
                  <a:pt x="7246285" y="0"/>
                </a:lnTo>
                <a:lnTo>
                  <a:pt x="7246285" y="7312765"/>
                </a:lnTo>
                <a:lnTo>
                  <a:pt x="0" y="73127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772052" y="3244659"/>
            <a:ext cx="2624240" cy="6808169"/>
          </a:xfrm>
          <a:custGeom>
            <a:avLst/>
            <a:gdLst/>
            <a:ahLst/>
            <a:cxnLst/>
            <a:rect r="r" b="b" t="t" l="l"/>
            <a:pathLst>
              <a:path h="6808169" w="2624240">
                <a:moveTo>
                  <a:pt x="0" y="0"/>
                </a:moveTo>
                <a:lnTo>
                  <a:pt x="2624240" y="0"/>
                </a:lnTo>
                <a:lnTo>
                  <a:pt x="2624240" y="6808169"/>
                </a:lnTo>
                <a:lnTo>
                  <a:pt x="0" y="6808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76117">
            <a:off x="-19893" y="4532422"/>
            <a:ext cx="2825175" cy="5650350"/>
          </a:xfrm>
          <a:custGeom>
            <a:avLst/>
            <a:gdLst/>
            <a:ahLst/>
            <a:cxnLst/>
            <a:rect r="r" b="b" t="t" l="l"/>
            <a:pathLst>
              <a:path h="5650350" w="2825175">
                <a:moveTo>
                  <a:pt x="0" y="0"/>
                </a:moveTo>
                <a:lnTo>
                  <a:pt x="2825175" y="0"/>
                </a:lnTo>
                <a:lnTo>
                  <a:pt x="2825175" y="5650350"/>
                </a:lnTo>
                <a:lnTo>
                  <a:pt x="0" y="56503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78684" y="504797"/>
            <a:ext cx="8665316" cy="178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06"/>
              </a:lnSpc>
            </a:pPr>
            <a:r>
              <a:rPr lang="en-US" sz="6806">
                <a:solidFill>
                  <a:srgbClr val="472900"/>
                </a:solidFill>
                <a:latin typeface="Bobby Jones"/>
              </a:rPr>
              <a:t>jalur perpindahan </a:t>
            </a:r>
          </a:p>
          <a:p>
            <a:pPr algn="ctr">
              <a:lnSpc>
                <a:spcPts val="6806"/>
              </a:lnSpc>
            </a:pPr>
            <a:r>
              <a:rPr lang="en-US" sz="6806">
                <a:solidFill>
                  <a:srgbClr val="472900"/>
                </a:solidFill>
                <a:latin typeface="Bobby Jones"/>
              </a:rPr>
              <a:t>tugas orangtua (pto)</a:t>
            </a:r>
          </a:p>
        </p:txBody>
      </p:sp>
      <p:sp>
        <p:nvSpPr>
          <p:cNvPr name="TextBox 7" id="7"/>
          <p:cNvSpPr txBox="true"/>
          <p:nvPr/>
        </p:nvSpPr>
        <p:spPr>
          <a:xfrm rot="-125322">
            <a:off x="2429601" y="3645490"/>
            <a:ext cx="5918269" cy="5506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26"/>
              </a:lnSpc>
            </a:pPr>
            <a:r>
              <a:rPr lang="en-US" sz="4447">
                <a:solidFill>
                  <a:srgbClr val="472900"/>
                </a:solidFill>
                <a:latin typeface="Dekko"/>
              </a:rPr>
              <a:t>ditujukan bagi calon peserta didik yang perpindahan tugas orang tua/walinya berasal dari luar Kabupaten Gunungkidul paling lama 1 tahun sebelum PPDB</a:t>
            </a:r>
          </a:p>
        </p:txBody>
      </p:sp>
      <p:sp>
        <p:nvSpPr>
          <p:cNvPr name="TextBox 8" id="8"/>
          <p:cNvSpPr txBox="true"/>
          <p:nvPr/>
        </p:nvSpPr>
        <p:spPr>
          <a:xfrm rot="66531">
            <a:off x="10613997" y="2406677"/>
            <a:ext cx="6752458" cy="5378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03"/>
              </a:lnSpc>
            </a:pPr>
            <a:r>
              <a:rPr lang="en-US" sz="5074">
                <a:solidFill>
                  <a:srgbClr val="472900"/>
                </a:solidFill>
                <a:latin typeface="Dekko"/>
              </a:rPr>
              <a:t>dibuktikan dengan surat penugasan dari instansi, lembaga, kantor, atau perusahaan yang mempekerjakan</a:t>
            </a:r>
          </a:p>
          <a:p>
            <a:pPr algn="ctr">
              <a:lnSpc>
                <a:spcPts val="7103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2815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034">
            <a:off x="9271675" y="1031512"/>
            <a:ext cx="9435440" cy="8474740"/>
          </a:xfrm>
          <a:custGeom>
            <a:avLst/>
            <a:gdLst/>
            <a:ahLst/>
            <a:cxnLst/>
            <a:rect r="r" b="b" t="t" l="l"/>
            <a:pathLst>
              <a:path h="8474740" w="9435440">
                <a:moveTo>
                  <a:pt x="0" y="0"/>
                </a:moveTo>
                <a:lnTo>
                  <a:pt x="9435440" y="0"/>
                </a:lnTo>
                <a:lnTo>
                  <a:pt x="9435440" y="8474740"/>
                </a:lnTo>
                <a:lnTo>
                  <a:pt x="0" y="84747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5097">
            <a:off x="1767089" y="2416809"/>
            <a:ext cx="7246285" cy="7312765"/>
          </a:xfrm>
          <a:custGeom>
            <a:avLst/>
            <a:gdLst/>
            <a:ahLst/>
            <a:cxnLst/>
            <a:rect r="r" b="b" t="t" l="l"/>
            <a:pathLst>
              <a:path h="7312765" w="7246285">
                <a:moveTo>
                  <a:pt x="0" y="0"/>
                </a:moveTo>
                <a:lnTo>
                  <a:pt x="7246285" y="0"/>
                </a:lnTo>
                <a:lnTo>
                  <a:pt x="7246285" y="7312765"/>
                </a:lnTo>
                <a:lnTo>
                  <a:pt x="0" y="73127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772052" y="3244659"/>
            <a:ext cx="2624240" cy="6808169"/>
          </a:xfrm>
          <a:custGeom>
            <a:avLst/>
            <a:gdLst/>
            <a:ahLst/>
            <a:cxnLst/>
            <a:rect r="r" b="b" t="t" l="l"/>
            <a:pathLst>
              <a:path h="6808169" w="2624240">
                <a:moveTo>
                  <a:pt x="0" y="0"/>
                </a:moveTo>
                <a:lnTo>
                  <a:pt x="2624240" y="0"/>
                </a:lnTo>
                <a:lnTo>
                  <a:pt x="2624240" y="6808169"/>
                </a:lnTo>
                <a:lnTo>
                  <a:pt x="0" y="6808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76117">
            <a:off x="-19893" y="4532422"/>
            <a:ext cx="2825175" cy="5650350"/>
          </a:xfrm>
          <a:custGeom>
            <a:avLst/>
            <a:gdLst/>
            <a:ahLst/>
            <a:cxnLst/>
            <a:rect r="r" b="b" t="t" l="l"/>
            <a:pathLst>
              <a:path h="5650350" w="2825175">
                <a:moveTo>
                  <a:pt x="0" y="0"/>
                </a:moveTo>
                <a:lnTo>
                  <a:pt x="2825175" y="0"/>
                </a:lnTo>
                <a:lnTo>
                  <a:pt x="2825175" y="5650350"/>
                </a:lnTo>
                <a:lnTo>
                  <a:pt x="0" y="56503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35046" y="581300"/>
            <a:ext cx="8708954" cy="1782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06"/>
              </a:lnSpc>
            </a:pPr>
            <a:r>
              <a:rPr lang="en-US" sz="6806">
                <a:solidFill>
                  <a:srgbClr val="472900"/>
                </a:solidFill>
                <a:latin typeface="Bobby Jones"/>
              </a:rPr>
              <a:t>jalur perpindahan </a:t>
            </a:r>
          </a:p>
          <a:p>
            <a:pPr algn="ctr">
              <a:lnSpc>
                <a:spcPts val="6806"/>
              </a:lnSpc>
            </a:pPr>
            <a:r>
              <a:rPr lang="en-US" sz="6806">
                <a:solidFill>
                  <a:srgbClr val="472900"/>
                </a:solidFill>
                <a:latin typeface="Bobby Jones"/>
              </a:rPr>
              <a:t>tugas orangtua (pto)</a:t>
            </a:r>
          </a:p>
        </p:txBody>
      </p:sp>
      <p:sp>
        <p:nvSpPr>
          <p:cNvPr name="TextBox 7" id="7"/>
          <p:cNvSpPr txBox="true"/>
          <p:nvPr/>
        </p:nvSpPr>
        <p:spPr>
          <a:xfrm rot="-125322">
            <a:off x="2483684" y="4138320"/>
            <a:ext cx="5918269" cy="3955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91"/>
              </a:lnSpc>
            </a:pPr>
            <a:r>
              <a:rPr lang="en-US" sz="4447">
                <a:solidFill>
                  <a:srgbClr val="472900"/>
                </a:solidFill>
                <a:latin typeface="Dekko"/>
              </a:rPr>
              <a:t>jika kuota tidak terpenuhi dapat dialokasikan untuk calon peserta didik dimana orang tua/wali bekerja sebagai guru atau tenaga kependidikan pada sekolah yang sama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64772" y="5930779"/>
            <a:ext cx="5918269" cy="2269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491"/>
              </a:lnSpc>
            </a:pPr>
            <a:r>
              <a:rPr lang="en-US" sz="4447">
                <a:solidFill>
                  <a:srgbClr val="472900"/>
                </a:solidFill>
                <a:latin typeface="Dekko"/>
              </a:rPr>
              <a:t> peserta didik terdekat dengan sekolah menjadi prioritas</a:t>
            </a:r>
          </a:p>
          <a:p>
            <a:pPr algn="r">
              <a:lnSpc>
                <a:spcPts val="4491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92287">
            <a:off x="11409641" y="2529268"/>
            <a:ext cx="5980121" cy="3393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91"/>
              </a:lnSpc>
            </a:pPr>
            <a:r>
              <a:rPr lang="en-US" sz="4447">
                <a:solidFill>
                  <a:srgbClr val="472900"/>
                </a:solidFill>
                <a:latin typeface="Dekko"/>
              </a:rPr>
              <a:t>calon peserta didik dari luar daerah </a:t>
            </a:r>
          </a:p>
          <a:p>
            <a:pPr algn="l">
              <a:lnSpc>
                <a:spcPts val="4491"/>
              </a:lnSpc>
            </a:pPr>
            <a:r>
              <a:rPr lang="en-US" sz="4447">
                <a:solidFill>
                  <a:srgbClr val="472900"/>
                </a:solidFill>
                <a:latin typeface="Dekko"/>
              </a:rPr>
              <a:t>dapat melakukan penitikan di sekolah </a:t>
            </a:r>
          </a:p>
          <a:p>
            <a:pPr algn="l">
              <a:lnSpc>
                <a:spcPts val="4491"/>
              </a:lnSpc>
            </a:pPr>
            <a:r>
              <a:rPr lang="en-US" sz="4447">
                <a:solidFill>
                  <a:srgbClr val="472900"/>
                </a:solidFill>
                <a:latin typeface="Dekko"/>
              </a:rPr>
              <a:t>tujuan</a:t>
            </a:r>
          </a:p>
          <a:p>
            <a:pPr algn="l">
              <a:lnSpc>
                <a:spcPts val="4491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FD3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5608" y="160511"/>
            <a:ext cx="8523528" cy="14604176"/>
          </a:xfrm>
          <a:custGeom>
            <a:avLst/>
            <a:gdLst/>
            <a:ahLst/>
            <a:cxnLst/>
            <a:rect r="r" b="b" t="t" l="l"/>
            <a:pathLst>
              <a:path h="14604176" w="8523528">
                <a:moveTo>
                  <a:pt x="0" y="0"/>
                </a:moveTo>
                <a:lnTo>
                  <a:pt x="8523528" y="0"/>
                </a:lnTo>
                <a:lnTo>
                  <a:pt x="8523528" y="14604175"/>
                </a:lnTo>
                <a:lnTo>
                  <a:pt x="0" y="146041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402659" y="331169"/>
            <a:ext cx="1076891" cy="107689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130922" y="5584593"/>
            <a:ext cx="3965079" cy="3756011"/>
          </a:xfrm>
          <a:custGeom>
            <a:avLst/>
            <a:gdLst/>
            <a:ahLst/>
            <a:cxnLst/>
            <a:rect r="r" b="b" t="t" l="l"/>
            <a:pathLst>
              <a:path h="3756011" w="3965079">
                <a:moveTo>
                  <a:pt x="0" y="0"/>
                </a:moveTo>
                <a:lnTo>
                  <a:pt x="3965079" y="0"/>
                </a:lnTo>
                <a:lnTo>
                  <a:pt x="3965079" y="3756011"/>
                </a:lnTo>
                <a:lnTo>
                  <a:pt x="0" y="37560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-120495">
            <a:off x="1443283" y="2056584"/>
            <a:ext cx="6973997" cy="3324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30"/>
              </a:lnSpc>
            </a:pPr>
            <a:r>
              <a:rPr lang="en-US" sz="7570">
                <a:solidFill>
                  <a:srgbClr val="472900"/>
                </a:solidFill>
                <a:latin typeface="Bobby Jones"/>
              </a:rPr>
              <a:t>Prosedur dan Proses Pendaftaran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751257" y="1414705"/>
            <a:ext cx="6429878" cy="1089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4251">
                <a:solidFill>
                  <a:srgbClr val="15110F"/>
                </a:solidFill>
                <a:latin typeface="Dekko"/>
              </a:rPr>
              <a:t>Pendaftar mengakses laman PPDB yang telah disediakan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720284" y="532444"/>
            <a:ext cx="441642" cy="720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1"/>
              </a:lnSpc>
            </a:pPr>
            <a:r>
              <a:rPr lang="en-US" sz="4251">
                <a:solidFill>
                  <a:srgbClr val="FFFFFF"/>
                </a:solidFill>
                <a:latin typeface="Dekko"/>
              </a:rPr>
              <a:t>1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427750" y="2503759"/>
            <a:ext cx="1076891" cy="1076891"/>
            <a:chOff x="0" y="0"/>
            <a:chExt cx="1435855" cy="1435855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1435855" cy="1435855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EBF00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358188" y="29832"/>
              <a:ext cx="786389" cy="12618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948"/>
                </a:lnSpc>
              </a:pPr>
              <a:r>
                <a:rPr lang="en-US" sz="5677">
                  <a:solidFill>
                    <a:srgbClr val="FFFFFF"/>
                  </a:solidFill>
                  <a:latin typeface="Dekko"/>
                </a:rPr>
                <a:t>2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9406248" y="3742576"/>
            <a:ext cx="8628071" cy="1089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4251">
                <a:solidFill>
                  <a:srgbClr val="15110F"/>
                </a:solidFill>
                <a:latin typeface="Dekko"/>
              </a:rPr>
              <a:t>login dengan menggunakan Username dan Password yang telah diberikan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3427750" y="4907830"/>
            <a:ext cx="1076891" cy="1076891"/>
            <a:chOff x="0" y="0"/>
            <a:chExt cx="1435855" cy="1435855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435855" cy="1435855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55C34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324733" y="38100"/>
              <a:ext cx="786389" cy="12618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948"/>
                </a:lnSpc>
              </a:pPr>
              <a:r>
                <a:rPr lang="en-US" sz="5677">
                  <a:solidFill>
                    <a:srgbClr val="FFFFFF"/>
                  </a:solidFill>
                  <a:latin typeface="Dekko"/>
                </a:rPr>
                <a:t>3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9332173" y="6146646"/>
            <a:ext cx="8628071" cy="1089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4251">
                <a:solidFill>
                  <a:srgbClr val="15110F"/>
                </a:solidFill>
                <a:latin typeface="Dekko"/>
              </a:rPr>
              <a:t>pendaftar dapat memilih 2 (dua) sekolah dalam wilayah satu zonasi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3427750" y="7311901"/>
            <a:ext cx="1076891" cy="1076891"/>
            <a:chOff x="0" y="0"/>
            <a:chExt cx="1435855" cy="1435855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1435855" cy="1435855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A71F6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6" id="26"/>
            <p:cNvSpPr txBox="true"/>
            <p:nvPr/>
          </p:nvSpPr>
          <p:spPr>
            <a:xfrm rot="0">
              <a:off x="324733" y="25400"/>
              <a:ext cx="786389" cy="12618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948"/>
                </a:lnSpc>
              </a:pPr>
              <a:r>
                <a:rPr lang="en-US" sz="5677">
                  <a:solidFill>
                    <a:srgbClr val="FFFFFF"/>
                  </a:solidFill>
                  <a:latin typeface="Dekko"/>
                </a:rPr>
                <a:t>4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9406248" y="8473951"/>
            <a:ext cx="8628071" cy="1622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4251">
                <a:solidFill>
                  <a:srgbClr val="15110F"/>
                </a:solidFill>
                <a:latin typeface="Dekko"/>
              </a:rPr>
              <a:t>pendaftar  jalur afirmasi/PTO dapat memilih 1 (satu) sekolah dalam wilayah satu zonasi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D889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5608" y="160511"/>
            <a:ext cx="8523528" cy="14604176"/>
          </a:xfrm>
          <a:custGeom>
            <a:avLst/>
            <a:gdLst/>
            <a:ahLst/>
            <a:cxnLst/>
            <a:rect r="r" b="b" t="t" l="l"/>
            <a:pathLst>
              <a:path h="14604176" w="8523528">
                <a:moveTo>
                  <a:pt x="0" y="0"/>
                </a:moveTo>
                <a:lnTo>
                  <a:pt x="8523528" y="0"/>
                </a:lnTo>
                <a:lnTo>
                  <a:pt x="8523528" y="14604175"/>
                </a:lnTo>
                <a:lnTo>
                  <a:pt x="0" y="146041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402659" y="293069"/>
            <a:ext cx="1076891" cy="107689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55B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130922" y="5584593"/>
            <a:ext cx="3965079" cy="3756011"/>
          </a:xfrm>
          <a:custGeom>
            <a:avLst/>
            <a:gdLst/>
            <a:ahLst/>
            <a:cxnLst/>
            <a:rect r="r" b="b" t="t" l="l"/>
            <a:pathLst>
              <a:path h="3756011" w="3965079">
                <a:moveTo>
                  <a:pt x="0" y="0"/>
                </a:moveTo>
                <a:lnTo>
                  <a:pt x="3965079" y="0"/>
                </a:lnTo>
                <a:lnTo>
                  <a:pt x="3965079" y="3756011"/>
                </a:lnTo>
                <a:lnTo>
                  <a:pt x="0" y="37560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-120495">
            <a:off x="1443283" y="2056584"/>
            <a:ext cx="6973997" cy="3324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30"/>
              </a:lnSpc>
            </a:pPr>
            <a:r>
              <a:rPr lang="en-US" sz="7570">
                <a:solidFill>
                  <a:srgbClr val="472900"/>
                </a:solidFill>
                <a:latin typeface="Bobby Jones"/>
              </a:rPr>
              <a:t>Prosedur dan Proses Pendaftaran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69925" y="3549655"/>
            <a:ext cx="8915410" cy="1055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1"/>
              </a:lnSpc>
            </a:pPr>
            <a:r>
              <a:rPr lang="en-US" sz="4051">
                <a:solidFill>
                  <a:srgbClr val="15110F"/>
                </a:solidFill>
                <a:latin typeface="Dekko"/>
              </a:rPr>
              <a:t>Pendaftar mengunggah berkas yang dipersyaratkan untuk diverifikasi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671300" y="449239"/>
            <a:ext cx="441642" cy="720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51"/>
              </a:lnSpc>
            </a:pPr>
            <a:r>
              <a:rPr lang="en-US" sz="4251">
                <a:solidFill>
                  <a:srgbClr val="FFFFFF"/>
                </a:solidFill>
                <a:latin typeface="Dekko"/>
              </a:rPr>
              <a:t>5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353675" y="2442187"/>
            <a:ext cx="1076891" cy="1076891"/>
            <a:chOff x="0" y="0"/>
            <a:chExt cx="1435855" cy="1435855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1435855" cy="1435855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2A881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324733" y="29832"/>
              <a:ext cx="786389" cy="12618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948"/>
                </a:lnSpc>
              </a:pPr>
              <a:r>
                <a:rPr lang="en-US" sz="5677">
                  <a:solidFill>
                    <a:srgbClr val="FFFFFF"/>
                  </a:solidFill>
                  <a:latin typeface="Dekko"/>
                </a:rPr>
                <a:t>6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402659" y="4605054"/>
            <a:ext cx="1076891" cy="107689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3646209" y="4706952"/>
            <a:ext cx="589792" cy="974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48"/>
              </a:lnSpc>
            </a:pPr>
            <a:r>
              <a:rPr lang="en-US" sz="5677">
                <a:solidFill>
                  <a:srgbClr val="FFFFFF"/>
                </a:solidFill>
                <a:latin typeface="Dekko"/>
              </a:rPr>
              <a:t>7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332173" y="5660793"/>
            <a:ext cx="8628071" cy="208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1"/>
              </a:lnSpc>
            </a:pPr>
            <a:r>
              <a:rPr lang="en-US" sz="4051">
                <a:solidFill>
                  <a:srgbClr val="15110F"/>
                </a:solidFill>
                <a:latin typeface="Dekko"/>
              </a:rPr>
              <a:t>Panitia PPDB sekolah melakukan verifikasi dengan mencentang kelengkapan berkas dan memberikan bukti verifikasi berkas</a:t>
            </a:r>
          </a:p>
          <a:p>
            <a:pPr algn="ctr">
              <a:lnSpc>
                <a:spcPts val="4051"/>
              </a:lnSpc>
            </a:pPr>
          </a:p>
        </p:txBody>
      </p:sp>
      <p:grpSp>
        <p:nvGrpSpPr>
          <p:cNvPr name="Group 20" id="20"/>
          <p:cNvGrpSpPr/>
          <p:nvPr/>
        </p:nvGrpSpPr>
        <p:grpSpPr>
          <a:xfrm rot="0">
            <a:off x="13402659" y="7206447"/>
            <a:ext cx="1076891" cy="1076891"/>
            <a:chOff x="0" y="0"/>
            <a:chExt cx="1435855" cy="1435855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1435855" cy="1435855"/>
              <a:chOff x="0" y="0"/>
              <a:chExt cx="812800" cy="8128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460E4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4" id="24"/>
            <p:cNvSpPr txBox="true"/>
            <p:nvPr/>
          </p:nvSpPr>
          <p:spPr>
            <a:xfrm rot="0">
              <a:off x="324733" y="29832"/>
              <a:ext cx="786389" cy="12618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948"/>
                </a:lnSpc>
              </a:pPr>
              <a:r>
                <a:rPr lang="en-US" sz="5677">
                  <a:solidFill>
                    <a:srgbClr val="FFFFFF"/>
                  </a:solidFill>
                  <a:latin typeface="Dekko"/>
                </a:rPr>
                <a:t>8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9357265" y="8359538"/>
            <a:ext cx="8628071" cy="156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1"/>
              </a:lnSpc>
            </a:pPr>
            <a:r>
              <a:rPr lang="en-US" sz="4051">
                <a:solidFill>
                  <a:srgbClr val="15110F"/>
                </a:solidFill>
                <a:latin typeface="Dekko"/>
              </a:rPr>
              <a:t>Pendaftar hanya dapat melakukan hapus pendaftaran dan ubah pilihan masing-masing maksimal 2 kali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213595" y="1353132"/>
            <a:ext cx="8628071" cy="1089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1"/>
              </a:lnSpc>
            </a:pPr>
            <a:r>
              <a:rPr lang="en-US" sz="4251">
                <a:solidFill>
                  <a:srgbClr val="15110F"/>
                </a:solidFill>
                <a:latin typeface="Dekko"/>
              </a:rPr>
              <a:t>Pendaftar mencetak formulir bukti pendaftaran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7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24890" y="-2800486"/>
            <a:ext cx="12663927" cy="17200580"/>
          </a:xfrm>
          <a:custGeom>
            <a:avLst/>
            <a:gdLst/>
            <a:ahLst/>
            <a:cxnLst/>
            <a:rect r="r" b="b" t="t" l="l"/>
            <a:pathLst>
              <a:path h="17200580" w="12663927">
                <a:moveTo>
                  <a:pt x="0" y="0"/>
                </a:moveTo>
                <a:lnTo>
                  <a:pt x="12663926" y="0"/>
                </a:lnTo>
                <a:lnTo>
                  <a:pt x="12663926" y="17200579"/>
                </a:lnTo>
                <a:lnTo>
                  <a:pt x="0" y="17200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713611" y="4299452"/>
            <a:ext cx="4958848" cy="9917697"/>
          </a:xfrm>
          <a:custGeom>
            <a:avLst/>
            <a:gdLst/>
            <a:ahLst/>
            <a:cxnLst/>
            <a:rect r="r" b="b" t="t" l="l"/>
            <a:pathLst>
              <a:path h="9917697" w="4958848">
                <a:moveTo>
                  <a:pt x="0" y="0"/>
                </a:moveTo>
                <a:lnTo>
                  <a:pt x="4958849" y="0"/>
                </a:lnTo>
                <a:lnTo>
                  <a:pt x="4958849" y="9917696"/>
                </a:lnTo>
                <a:lnTo>
                  <a:pt x="0" y="99176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361007" y="4853172"/>
            <a:ext cx="1348860" cy="1348860"/>
            <a:chOff x="0" y="0"/>
            <a:chExt cx="1798480" cy="1798480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798480" cy="1798480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D8896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-573097">
              <a:off x="397952" y="499121"/>
              <a:ext cx="1002577" cy="800239"/>
            </a:xfrm>
            <a:custGeom>
              <a:avLst/>
              <a:gdLst/>
              <a:ahLst/>
              <a:cxnLst/>
              <a:rect r="r" b="b" t="t" l="l"/>
              <a:pathLst>
                <a:path h="800239" w="1002577">
                  <a:moveTo>
                    <a:pt x="0" y="0"/>
                  </a:moveTo>
                  <a:lnTo>
                    <a:pt x="1002577" y="0"/>
                  </a:lnTo>
                  <a:lnTo>
                    <a:pt x="1002577" y="800238"/>
                  </a:lnTo>
                  <a:lnTo>
                    <a:pt x="0" y="800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323741" y="6129687"/>
            <a:ext cx="1240617" cy="1240617"/>
            <a:chOff x="0" y="0"/>
            <a:chExt cx="1654156" cy="1654156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654156" cy="1654156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BCFFB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284540" y="359611"/>
              <a:ext cx="1083467" cy="882533"/>
            </a:xfrm>
            <a:custGeom>
              <a:avLst/>
              <a:gdLst/>
              <a:ahLst/>
              <a:cxnLst/>
              <a:rect r="r" b="b" t="t" l="l"/>
              <a:pathLst>
                <a:path h="882533" w="1083467">
                  <a:moveTo>
                    <a:pt x="0" y="0"/>
                  </a:moveTo>
                  <a:lnTo>
                    <a:pt x="1083466" y="0"/>
                  </a:lnTo>
                  <a:lnTo>
                    <a:pt x="1083466" y="882532"/>
                  </a:lnTo>
                  <a:lnTo>
                    <a:pt x="0" y="882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8299638" y="2281805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4"/>
                </a:lnTo>
                <a:lnTo>
                  <a:pt x="0" y="757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23741" y="421645"/>
            <a:ext cx="5738589" cy="3844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91"/>
              </a:lnSpc>
            </a:pPr>
            <a:r>
              <a:rPr lang="en-US" sz="7491">
                <a:solidFill>
                  <a:srgbClr val="472900"/>
                </a:solidFill>
                <a:latin typeface="Bobby Jones"/>
              </a:rPr>
              <a:t>BERKAS YANG DISIAPKAN UNTUK DIUNGGAH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437794" y="672714"/>
            <a:ext cx="8689803" cy="197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472900"/>
                </a:solidFill>
                <a:latin typeface="Dekko"/>
              </a:rPr>
              <a:t>scan bukti cetak pendaftaran online;</a:t>
            </a:r>
          </a:p>
          <a:p>
            <a:pPr algn="ctr">
              <a:lnSpc>
                <a:spcPts val="6719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9437794" y="2091305"/>
            <a:ext cx="8102215" cy="3074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472900"/>
                </a:solidFill>
                <a:latin typeface="Dekko"/>
              </a:rPr>
              <a:t>scan surat Pernyataan Tanggungjawab Mutlak bermaterai yangditandatangani oleh orangtua/wali (diunduh dari laman PPDB)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437794" y="7465554"/>
            <a:ext cx="8102215" cy="1245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472900"/>
                </a:solidFill>
                <a:latin typeface="Dekko"/>
              </a:rPr>
              <a:t>scan pas foto 3x4;</a:t>
            </a:r>
          </a:p>
          <a:p>
            <a:pPr algn="l">
              <a:lnSpc>
                <a:spcPts val="480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9437794" y="8584632"/>
            <a:ext cx="8102215" cy="1702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47"/>
              </a:lnSpc>
            </a:pPr>
            <a:r>
              <a:rPr lang="en-US" sz="4547">
                <a:solidFill>
                  <a:srgbClr val="472900"/>
                </a:solidFill>
                <a:latin typeface="Dekko"/>
              </a:rPr>
              <a:t>scan Akta Kelahiran atau surat keterangan lahir;</a:t>
            </a:r>
          </a:p>
          <a:p>
            <a:pPr algn="l">
              <a:lnSpc>
                <a:spcPts val="4247"/>
              </a:lnSpc>
            </a:pP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8299638" y="5750780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8299638" y="8711424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8299638" y="528945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9437794" y="5570382"/>
            <a:ext cx="8689803" cy="197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472900"/>
                </a:solidFill>
                <a:latin typeface="Dekko"/>
              </a:rPr>
              <a:t>scan ijazah atau dokumen kelulusan;</a:t>
            </a:r>
          </a:p>
          <a:p>
            <a:pPr algn="ctr">
              <a:lnSpc>
                <a:spcPts val="6719"/>
              </a:lnSpc>
            </a:pP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8299638" y="7370304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4D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864487" y="-2800486"/>
            <a:ext cx="13979085" cy="18986873"/>
          </a:xfrm>
          <a:custGeom>
            <a:avLst/>
            <a:gdLst/>
            <a:ahLst/>
            <a:cxnLst/>
            <a:rect r="r" b="b" t="t" l="l"/>
            <a:pathLst>
              <a:path h="18986873" w="13979085">
                <a:moveTo>
                  <a:pt x="0" y="0"/>
                </a:moveTo>
                <a:lnTo>
                  <a:pt x="13979085" y="0"/>
                </a:lnTo>
                <a:lnTo>
                  <a:pt x="13979085" y="18986873"/>
                </a:lnTo>
                <a:lnTo>
                  <a:pt x="0" y="189868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713611" y="4299452"/>
            <a:ext cx="4958848" cy="9917697"/>
          </a:xfrm>
          <a:custGeom>
            <a:avLst/>
            <a:gdLst/>
            <a:ahLst/>
            <a:cxnLst/>
            <a:rect r="r" b="b" t="t" l="l"/>
            <a:pathLst>
              <a:path h="9917697" w="4958848">
                <a:moveTo>
                  <a:pt x="0" y="0"/>
                </a:moveTo>
                <a:lnTo>
                  <a:pt x="4958849" y="0"/>
                </a:lnTo>
                <a:lnTo>
                  <a:pt x="4958849" y="9917696"/>
                </a:lnTo>
                <a:lnTo>
                  <a:pt x="0" y="99176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361007" y="4853172"/>
            <a:ext cx="1348860" cy="1348860"/>
            <a:chOff x="0" y="0"/>
            <a:chExt cx="1798480" cy="1798480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798480" cy="1798480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D8896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-573097">
              <a:off x="397952" y="499121"/>
              <a:ext cx="1002577" cy="800239"/>
            </a:xfrm>
            <a:custGeom>
              <a:avLst/>
              <a:gdLst/>
              <a:ahLst/>
              <a:cxnLst/>
              <a:rect r="r" b="b" t="t" l="l"/>
              <a:pathLst>
                <a:path h="800239" w="1002577">
                  <a:moveTo>
                    <a:pt x="0" y="0"/>
                  </a:moveTo>
                  <a:lnTo>
                    <a:pt x="1002577" y="0"/>
                  </a:lnTo>
                  <a:lnTo>
                    <a:pt x="1002577" y="800238"/>
                  </a:lnTo>
                  <a:lnTo>
                    <a:pt x="0" y="800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323741" y="6129687"/>
            <a:ext cx="1240617" cy="1240617"/>
            <a:chOff x="0" y="0"/>
            <a:chExt cx="1654156" cy="1654156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654156" cy="1654156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BCFFB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284540" y="359611"/>
              <a:ext cx="1083467" cy="882533"/>
            </a:xfrm>
            <a:custGeom>
              <a:avLst/>
              <a:gdLst/>
              <a:ahLst/>
              <a:cxnLst/>
              <a:rect r="r" b="b" t="t" l="l"/>
              <a:pathLst>
                <a:path h="882533" w="1083467">
                  <a:moveTo>
                    <a:pt x="0" y="0"/>
                  </a:moveTo>
                  <a:lnTo>
                    <a:pt x="1083466" y="0"/>
                  </a:lnTo>
                  <a:lnTo>
                    <a:pt x="1083466" y="882532"/>
                  </a:lnTo>
                  <a:lnTo>
                    <a:pt x="0" y="882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7877457" y="1853627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2073" y="421645"/>
            <a:ext cx="5738589" cy="3844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91"/>
              </a:lnSpc>
            </a:pPr>
            <a:r>
              <a:rPr lang="en-US" sz="7491">
                <a:solidFill>
                  <a:srgbClr val="472900"/>
                </a:solidFill>
                <a:latin typeface="Bobby Jones"/>
              </a:rPr>
              <a:t>BERKAS YANG DISIAPKAN UNTUK DIUNGGAH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850206" y="393070"/>
            <a:ext cx="8409094" cy="2581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472900"/>
                </a:solidFill>
                <a:latin typeface="Dekko"/>
              </a:rPr>
              <a:t>scan Kartu Keluarga atau Surat Keterangan Domisili;</a:t>
            </a:r>
          </a:p>
          <a:p>
            <a:pPr algn="l">
              <a:lnSpc>
                <a:spcPts val="4800"/>
              </a:lnSpc>
            </a:pPr>
          </a:p>
          <a:p>
            <a:pPr algn="ctr">
              <a:lnSpc>
                <a:spcPts val="6719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8933525" y="1731332"/>
            <a:ext cx="9117715" cy="1855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472900"/>
                </a:solidFill>
                <a:latin typeface="Dekko"/>
              </a:rPr>
              <a:t>bukti keikutsertaan dalam program penanganan keluarga tidak mampu (untuk jalur afirmasi);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850206" y="3838695"/>
            <a:ext cx="9437794" cy="2465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472900"/>
                </a:solidFill>
                <a:latin typeface="Dekko"/>
              </a:rPr>
              <a:t>scan surat keterangan penyandang disabilitas/berkebutuhan khusus (untuk jalur afirmasi);</a:t>
            </a:r>
          </a:p>
          <a:p>
            <a:pPr algn="l">
              <a:lnSpc>
                <a:spcPts val="480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8850206" y="5992482"/>
            <a:ext cx="9117715" cy="3074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472900"/>
                </a:solidFill>
                <a:latin typeface="Dekko"/>
              </a:rPr>
              <a:t>scan surat pindah tugas orangtua  (untuk Jalur Perpindahan Tugas Orang tua/Wali);</a:t>
            </a:r>
          </a:p>
          <a:p>
            <a:pPr algn="l">
              <a:lnSpc>
                <a:spcPts val="4800"/>
              </a:lnSpc>
            </a:pPr>
          </a:p>
          <a:p>
            <a:pPr algn="l">
              <a:lnSpc>
                <a:spcPts val="480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8926926" y="7999283"/>
            <a:ext cx="9284355" cy="1855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800">
                <a:solidFill>
                  <a:srgbClr val="472900"/>
                </a:solidFill>
                <a:latin typeface="Dekko"/>
              </a:rPr>
              <a:t>scan surat keputusan orangtua/wali untuk orangtuanya mengajar di sekolah tersebut (jalur PTO)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7877457" y="3886882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7877457" y="6129687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877457" y="8121578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877457" y="649793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4"/>
                </a:lnTo>
                <a:lnTo>
                  <a:pt x="0" y="757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E17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034">
            <a:off x="9271675" y="1031512"/>
            <a:ext cx="9435440" cy="8474740"/>
          </a:xfrm>
          <a:custGeom>
            <a:avLst/>
            <a:gdLst/>
            <a:ahLst/>
            <a:cxnLst/>
            <a:rect r="r" b="b" t="t" l="l"/>
            <a:pathLst>
              <a:path h="8474740" w="9435440">
                <a:moveTo>
                  <a:pt x="0" y="0"/>
                </a:moveTo>
                <a:lnTo>
                  <a:pt x="9435440" y="0"/>
                </a:lnTo>
                <a:lnTo>
                  <a:pt x="9435440" y="8474740"/>
                </a:lnTo>
                <a:lnTo>
                  <a:pt x="0" y="84747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5097">
            <a:off x="1909451" y="2004651"/>
            <a:ext cx="7246285" cy="7312765"/>
          </a:xfrm>
          <a:custGeom>
            <a:avLst/>
            <a:gdLst/>
            <a:ahLst/>
            <a:cxnLst/>
            <a:rect r="r" b="b" t="t" l="l"/>
            <a:pathLst>
              <a:path h="7312765" w="7246285">
                <a:moveTo>
                  <a:pt x="0" y="0"/>
                </a:moveTo>
                <a:lnTo>
                  <a:pt x="7246285" y="0"/>
                </a:lnTo>
                <a:lnTo>
                  <a:pt x="7246285" y="7312765"/>
                </a:lnTo>
                <a:lnTo>
                  <a:pt x="0" y="73127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772052" y="3244659"/>
            <a:ext cx="2624240" cy="6808169"/>
          </a:xfrm>
          <a:custGeom>
            <a:avLst/>
            <a:gdLst/>
            <a:ahLst/>
            <a:cxnLst/>
            <a:rect r="r" b="b" t="t" l="l"/>
            <a:pathLst>
              <a:path h="6808169" w="2624240">
                <a:moveTo>
                  <a:pt x="0" y="0"/>
                </a:moveTo>
                <a:lnTo>
                  <a:pt x="2624240" y="0"/>
                </a:lnTo>
                <a:lnTo>
                  <a:pt x="2624240" y="6808169"/>
                </a:lnTo>
                <a:lnTo>
                  <a:pt x="0" y="6808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76117">
            <a:off x="606571" y="4248383"/>
            <a:ext cx="2825175" cy="5650350"/>
          </a:xfrm>
          <a:custGeom>
            <a:avLst/>
            <a:gdLst/>
            <a:ahLst/>
            <a:cxnLst/>
            <a:rect r="r" b="b" t="t" l="l"/>
            <a:pathLst>
              <a:path h="5650350" w="2825175">
                <a:moveTo>
                  <a:pt x="0" y="0"/>
                </a:moveTo>
                <a:lnTo>
                  <a:pt x="2825175" y="0"/>
                </a:lnTo>
                <a:lnTo>
                  <a:pt x="2825175" y="5650350"/>
                </a:lnTo>
                <a:lnTo>
                  <a:pt x="0" y="56503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976051" y="2303182"/>
            <a:ext cx="840482" cy="941477"/>
          </a:xfrm>
          <a:custGeom>
            <a:avLst/>
            <a:gdLst/>
            <a:ahLst/>
            <a:cxnLst/>
            <a:rect r="r" b="b" t="t" l="l"/>
            <a:pathLst>
              <a:path h="941477" w="840482">
                <a:moveTo>
                  <a:pt x="0" y="0"/>
                </a:moveTo>
                <a:lnTo>
                  <a:pt x="840482" y="0"/>
                </a:lnTo>
                <a:lnTo>
                  <a:pt x="840482" y="941477"/>
                </a:lnTo>
                <a:lnTo>
                  <a:pt x="0" y="941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164608" y="3608315"/>
            <a:ext cx="831413" cy="898384"/>
          </a:xfrm>
          <a:custGeom>
            <a:avLst/>
            <a:gdLst/>
            <a:ahLst/>
            <a:cxnLst/>
            <a:rect r="r" b="b" t="t" l="l"/>
            <a:pathLst>
              <a:path h="898384" w="831413">
                <a:moveTo>
                  <a:pt x="0" y="0"/>
                </a:moveTo>
                <a:lnTo>
                  <a:pt x="831413" y="0"/>
                </a:lnTo>
                <a:lnTo>
                  <a:pt x="831413" y="898384"/>
                </a:lnTo>
                <a:lnTo>
                  <a:pt x="0" y="8983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580315" y="5143500"/>
            <a:ext cx="829945" cy="879517"/>
          </a:xfrm>
          <a:custGeom>
            <a:avLst/>
            <a:gdLst/>
            <a:ahLst/>
            <a:cxnLst/>
            <a:rect r="r" b="b" t="t" l="l"/>
            <a:pathLst>
              <a:path h="879517" w="829945">
                <a:moveTo>
                  <a:pt x="0" y="0"/>
                </a:moveTo>
                <a:lnTo>
                  <a:pt x="829944" y="0"/>
                </a:lnTo>
                <a:lnTo>
                  <a:pt x="829944" y="879517"/>
                </a:lnTo>
                <a:lnTo>
                  <a:pt x="0" y="87951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09171" y="6892651"/>
            <a:ext cx="818068" cy="931547"/>
          </a:xfrm>
          <a:custGeom>
            <a:avLst/>
            <a:gdLst/>
            <a:ahLst/>
            <a:cxnLst/>
            <a:rect r="r" b="b" t="t" l="l"/>
            <a:pathLst>
              <a:path h="931547" w="818068">
                <a:moveTo>
                  <a:pt x="0" y="0"/>
                </a:moveTo>
                <a:lnTo>
                  <a:pt x="818068" y="0"/>
                </a:lnTo>
                <a:lnTo>
                  <a:pt x="818068" y="931547"/>
                </a:lnTo>
                <a:lnTo>
                  <a:pt x="0" y="9315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643505"/>
            <a:ext cx="8115300" cy="1189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9"/>
              </a:lnSpc>
            </a:pPr>
            <a:r>
              <a:rPr lang="en-US" sz="6806">
                <a:solidFill>
                  <a:srgbClr val="472900"/>
                </a:solidFill>
                <a:latin typeface="Bobby Jones"/>
              </a:rPr>
              <a:t>SELEKSI JALUR ZONASI</a:t>
            </a:r>
          </a:p>
        </p:txBody>
      </p:sp>
      <p:sp>
        <p:nvSpPr>
          <p:cNvPr name="TextBox 11" id="11"/>
          <p:cNvSpPr txBox="true"/>
          <p:nvPr/>
        </p:nvSpPr>
        <p:spPr>
          <a:xfrm rot="-125322">
            <a:off x="2259467" y="3274884"/>
            <a:ext cx="6437262" cy="4254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86"/>
              </a:lnSpc>
            </a:pPr>
            <a:r>
              <a:rPr lang="en-US" sz="4847">
                <a:solidFill>
                  <a:srgbClr val="472900"/>
                </a:solidFill>
                <a:latin typeface="Dekko"/>
              </a:rPr>
              <a:t>Seleksi calon peserta didik baru jenjang SD mempertimbangkan kriteria dengan urutan Sebagai berikut 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88422" y="2363615"/>
            <a:ext cx="6437262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kelengkapan dan hasil verifikasi persyaratan</a:t>
            </a:r>
          </a:p>
          <a:p>
            <a:pPr algn="ctr">
              <a:lnSpc>
                <a:spcPts val="6786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2129278" y="3684515"/>
            <a:ext cx="6437262" cy="1036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usia, yang lebih tua diprioritaskan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564576" y="5148734"/>
            <a:ext cx="5172549" cy="1541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lokasi domisili, lebih dekat dengan sekolah diprioritaskan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640118" y="6968851"/>
            <a:ext cx="5172549" cy="1036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waktu mendaftar, yang lebih dulu diprioritaskan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FF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034">
            <a:off x="9271675" y="1031512"/>
            <a:ext cx="9435440" cy="8474740"/>
          </a:xfrm>
          <a:custGeom>
            <a:avLst/>
            <a:gdLst/>
            <a:ahLst/>
            <a:cxnLst/>
            <a:rect r="r" b="b" t="t" l="l"/>
            <a:pathLst>
              <a:path h="8474740" w="9435440">
                <a:moveTo>
                  <a:pt x="0" y="0"/>
                </a:moveTo>
                <a:lnTo>
                  <a:pt x="9435440" y="0"/>
                </a:lnTo>
                <a:lnTo>
                  <a:pt x="9435440" y="8474740"/>
                </a:lnTo>
                <a:lnTo>
                  <a:pt x="0" y="84747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5097">
            <a:off x="1909451" y="2004651"/>
            <a:ext cx="7246285" cy="7312765"/>
          </a:xfrm>
          <a:custGeom>
            <a:avLst/>
            <a:gdLst/>
            <a:ahLst/>
            <a:cxnLst/>
            <a:rect r="r" b="b" t="t" l="l"/>
            <a:pathLst>
              <a:path h="7312765" w="7246285">
                <a:moveTo>
                  <a:pt x="0" y="0"/>
                </a:moveTo>
                <a:lnTo>
                  <a:pt x="7246285" y="0"/>
                </a:lnTo>
                <a:lnTo>
                  <a:pt x="7246285" y="7312765"/>
                </a:lnTo>
                <a:lnTo>
                  <a:pt x="0" y="73127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772052" y="3244659"/>
            <a:ext cx="2624240" cy="6808169"/>
          </a:xfrm>
          <a:custGeom>
            <a:avLst/>
            <a:gdLst/>
            <a:ahLst/>
            <a:cxnLst/>
            <a:rect r="r" b="b" t="t" l="l"/>
            <a:pathLst>
              <a:path h="6808169" w="2624240">
                <a:moveTo>
                  <a:pt x="0" y="0"/>
                </a:moveTo>
                <a:lnTo>
                  <a:pt x="2624240" y="0"/>
                </a:lnTo>
                <a:lnTo>
                  <a:pt x="2624240" y="6808169"/>
                </a:lnTo>
                <a:lnTo>
                  <a:pt x="0" y="6808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76117">
            <a:off x="606571" y="4248383"/>
            <a:ext cx="2825175" cy="5650350"/>
          </a:xfrm>
          <a:custGeom>
            <a:avLst/>
            <a:gdLst/>
            <a:ahLst/>
            <a:cxnLst/>
            <a:rect r="r" b="b" t="t" l="l"/>
            <a:pathLst>
              <a:path h="5650350" w="2825175">
                <a:moveTo>
                  <a:pt x="0" y="0"/>
                </a:moveTo>
                <a:lnTo>
                  <a:pt x="2825175" y="0"/>
                </a:lnTo>
                <a:lnTo>
                  <a:pt x="2825175" y="5650350"/>
                </a:lnTo>
                <a:lnTo>
                  <a:pt x="0" y="56503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976051" y="2303182"/>
            <a:ext cx="840482" cy="941477"/>
          </a:xfrm>
          <a:custGeom>
            <a:avLst/>
            <a:gdLst/>
            <a:ahLst/>
            <a:cxnLst/>
            <a:rect r="r" b="b" t="t" l="l"/>
            <a:pathLst>
              <a:path h="941477" w="840482">
                <a:moveTo>
                  <a:pt x="0" y="0"/>
                </a:moveTo>
                <a:lnTo>
                  <a:pt x="840482" y="0"/>
                </a:lnTo>
                <a:lnTo>
                  <a:pt x="840482" y="941477"/>
                </a:lnTo>
                <a:lnTo>
                  <a:pt x="0" y="941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164608" y="3608315"/>
            <a:ext cx="831413" cy="898384"/>
          </a:xfrm>
          <a:custGeom>
            <a:avLst/>
            <a:gdLst/>
            <a:ahLst/>
            <a:cxnLst/>
            <a:rect r="r" b="b" t="t" l="l"/>
            <a:pathLst>
              <a:path h="898384" w="831413">
                <a:moveTo>
                  <a:pt x="0" y="0"/>
                </a:moveTo>
                <a:lnTo>
                  <a:pt x="831413" y="0"/>
                </a:lnTo>
                <a:lnTo>
                  <a:pt x="831413" y="898384"/>
                </a:lnTo>
                <a:lnTo>
                  <a:pt x="0" y="8983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580315" y="5143500"/>
            <a:ext cx="829945" cy="879517"/>
          </a:xfrm>
          <a:custGeom>
            <a:avLst/>
            <a:gdLst/>
            <a:ahLst/>
            <a:cxnLst/>
            <a:rect r="r" b="b" t="t" l="l"/>
            <a:pathLst>
              <a:path h="879517" w="829945">
                <a:moveTo>
                  <a:pt x="0" y="0"/>
                </a:moveTo>
                <a:lnTo>
                  <a:pt x="829944" y="0"/>
                </a:lnTo>
                <a:lnTo>
                  <a:pt x="829944" y="879517"/>
                </a:lnTo>
                <a:lnTo>
                  <a:pt x="0" y="87951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09171" y="6892651"/>
            <a:ext cx="818068" cy="931547"/>
          </a:xfrm>
          <a:custGeom>
            <a:avLst/>
            <a:gdLst/>
            <a:ahLst/>
            <a:cxnLst/>
            <a:rect r="r" b="b" t="t" l="l"/>
            <a:pathLst>
              <a:path h="931547" w="818068">
                <a:moveTo>
                  <a:pt x="0" y="0"/>
                </a:moveTo>
                <a:lnTo>
                  <a:pt x="818068" y="0"/>
                </a:lnTo>
                <a:lnTo>
                  <a:pt x="818068" y="931547"/>
                </a:lnTo>
                <a:lnTo>
                  <a:pt x="0" y="9315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357909"/>
            <a:ext cx="8551686" cy="1189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9"/>
              </a:lnSpc>
            </a:pPr>
            <a:r>
              <a:rPr lang="en-US" sz="6806">
                <a:solidFill>
                  <a:srgbClr val="472900"/>
                </a:solidFill>
                <a:latin typeface="Bobby Jones"/>
              </a:rPr>
              <a:t>SELEKSI JALUR AFIRMASI</a:t>
            </a:r>
          </a:p>
        </p:txBody>
      </p:sp>
      <p:sp>
        <p:nvSpPr>
          <p:cNvPr name="TextBox 11" id="11"/>
          <p:cNvSpPr txBox="true"/>
          <p:nvPr/>
        </p:nvSpPr>
        <p:spPr>
          <a:xfrm rot="-125322">
            <a:off x="2259467" y="3274884"/>
            <a:ext cx="6437262" cy="4254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86"/>
              </a:lnSpc>
            </a:pPr>
            <a:r>
              <a:rPr lang="en-US" sz="4847">
                <a:solidFill>
                  <a:srgbClr val="472900"/>
                </a:solidFill>
                <a:latin typeface="Dekko"/>
              </a:rPr>
              <a:t>Seleksi calon peserta didik baru Jalur Afirmasi mempertimbangkan kriteria dengan urutan Sebagai berikut 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88422" y="2363615"/>
            <a:ext cx="6437262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kelengkapan dan hasil verifikasi persyaratan</a:t>
            </a:r>
          </a:p>
          <a:p>
            <a:pPr algn="ctr">
              <a:lnSpc>
                <a:spcPts val="6786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2129278" y="3684515"/>
            <a:ext cx="6437262" cy="1036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usia, yang lebih tua diprioritaskan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564576" y="5148734"/>
            <a:ext cx="5172549" cy="1541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lokasi domisili, lebih dekat dengan sekolah diprioritaskan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640118" y="6968851"/>
            <a:ext cx="5172549" cy="1036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waktu mendaftar, yang lebih dulu diprioritaskan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A71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2034">
            <a:off x="9279564" y="1423663"/>
            <a:ext cx="9435440" cy="8474740"/>
          </a:xfrm>
          <a:custGeom>
            <a:avLst/>
            <a:gdLst/>
            <a:ahLst/>
            <a:cxnLst/>
            <a:rect r="r" b="b" t="t" l="l"/>
            <a:pathLst>
              <a:path h="8474740" w="9435440">
                <a:moveTo>
                  <a:pt x="0" y="0"/>
                </a:moveTo>
                <a:lnTo>
                  <a:pt x="9435440" y="0"/>
                </a:lnTo>
                <a:lnTo>
                  <a:pt x="9435440" y="8474741"/>
                </a:lnTo>
                <a:lnTo>
                  <a:pt x="0" y="84747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5097">
            <a:off x="1909451" y="2004651"/>
            <a:ext cx="7246285" cy="7312765"/>
          </a:xfrm>
          <a:custGeom>
            <a:avLst/>
            <a:gdLst/>
            <a:ahLst/>
            <a:cxnLst/>
            <a:rect r="r" b="b" t="t" l="l"/>
            <a:pathLst>
              <a:path h="7312765" w="7246285">
                <a:moveTo>
                  <a:pt x="0" y="0"/>
                </a:moveTo>
                <a:lnTo>
                  <a:pt x="7246285" y="0"/>
                </a:lnTo>
                <a:lnTo>
                  <a:pt x="7246285" y="7312765"/>
                </a:lnTo>
                <a:lnTo>
                  <a:pt x="0" y="73127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675094" y="3393757"/>
            <a:ext cx="2624240" cy="6808169"/>
          </a:xfrm>
          <a:custGeom>
            <a:avLst/>
            <a:gdLst/>
            <a:ahLst/>
            <a:cxnLst/>
            <a:rect r="r" b="b" t="t" l="l"/>
            <a:pathLst>
              <a:path h="6808169" w="2624240">
                <a:moveTo>
                  <a:pt x="0" y="0"/>
                </a:moveTo>
                <a:lnTo>
                  <a:pt x="2624240" y="0"/>
                </a:lnTo>
                <a:lnTo>
                  <a:pt x="2624240" y="6808169"/>
                </a:lnTo>
                <a:lnTo>
                  <a:pt x="0" y="6808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76117">
            <a:off x="366238" y="4693313"/>
            <a:ext cx="2825175" cy="5650350"/>
          </a:xfrm>
          <a:custGeom>
            <a:avLst/>
            <a:gdLst/>
            <a:ahLst/>
            <a:cxnLst/>
            <a:rect r="r" b="b" t="t" l="l"/>
            <a:pathLst>
              <a:path h="5650350" w="2825175">
                <a:moveTo>
                  <a:pt x="0" y="0"/>
                </a:moveTo>
                <a:lnTo>
                  <a:pt x="2825175" y="0"/>
                </a:lnTo>
                <a:lnTo>
                  <a:pt x="2825175" y="5650349"/>
                </a:lnTo>
                <a:lnTo>
                  <a:pt x="0" y="56503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061214" y="2623498"/>
            <a:ext cx="840482" cy="941477"/>
          </a:xfrm>
          <a:custGeom>
            <a:avLst/>
            <a:gdLst/>
            <a:ahLst/>
            <a:cxnLst/>
            <a:rect r="r" b="b" t="t" l="l"/>
            <a:pathLst>
              <a:path h="941477" w="840482">
                <a:moveTo>
                  <a:pt x="0" y="0"/>
                </a:moveTo>
                <a:lnTo>
                  <a:pt x="840482" y="0"/>
                </a:lnTo>
                <a:lnTo>
                  <a:pt x="840482" y="941477"/>
                </a:lnTo>
                <a:lnTo>
                  <a:pt x="0" y="941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070283" y="4031046"/>
            <a:ext cx="831413" cy="898384"/>
          </a:xfrm>
          <a:custGeom>
            <a:avLst/>
            <a:gdLst/>
            <a:ahLst/>
            <a:cxnLst/>
            <a:rect r="r" b="b" t="t" l="l"/>
            <a:pathLst>
              <a:path h="898384" w="831413">
                <a:moveTo>
                  <a:pt x="0" y="0"/>
                </a:moveTo>
                <a:lnTo>
                  <a:pt x="831413" y="0"/>
                </a:lnTo>
                <a:lnTo>
                  <a:pt x="831413" y="898384"/>
                </a:lnTo>
                <a:lnTo>
                  <a:pt x="0" y="8983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299334" y="5918324"/>
            <a:ext cx="829945" cy="879517"/>
          </a:xfrm>
          <a:custGeom>
            <a:avLst/>
            <a:gdLst/>
            <a:ahLst/>
            <a:cxnLst/>
            <a:rect r="r" b="b" t="t" l="l"/>
            <a:pathLst>
              <a:path h="879517" w="829945">
                <a:moveTo>
                  <a:pt x="0" y="0"/>
                </a:moveTo>
                <a:lnTo>
                  <a:pt x="829944" y="0"/>
                </a:lnTo>
                <a:lnTo>
                  <a:pt x="829944" y="879518"/>
                </a:lnTo>
                <a:lnTo>
                  <a:pt x="0" y="87951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171281" y="7518487"/>
            <a:ext cx="818068" cy="931547"/>
          </a:xfrm>
          <a:custGeom>
            <a:avLst/>
            <a:gdLst/>
            <a:ahLst/>
            <a:cxnLst/>
            <a:rect r="r" b="b" t="t" l="l"/>
            <a:pathLst>
              <a:path h="931547" w="818068">
                <a:moveTo>
                  <a:pt x="0" y="0"/>
                </a:moveTo>
                <a:lnTo>
                  <a:pt x="818067" y="0"/>
                </a:lnTo>
                <a:lnTo>
                  <a:pt x="818067" y="931547"/>
                </a:lnTo>
                <a:lnTo>
                  <a:pt x="0" y="9315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77825" y="266975"/>
            <a:ext cx="17259300" cy="1189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9"/>
              </a:lnSpc>
            </a:pPr>
            <a:r>
              <a:rPr lang="en-US" sz="6806">
                <a:solidFill>
                  <a:srgbClr val="472900"/>
                </a:solidFill>
                <a:latin typeface="Bobby Jones"/>
              </a:rPr>
              <a:t>SELEKSI JALUR PERPINDAHAN TUGAS ORANGTUA</a:t>
            </a:r>
          </a:p>
        </p:txBody>
      </p:sp>
      <p:sp>
        <p:nvSpPr>
          <p:cNvPr name="TextBox 11" id="11"/>
          <p:cNvSpPr txBox="true"/>
          <p:nvPr/>
        </p:nvSpPr>
        <p:spPr>
          <a:xfrm rot="-125322">
            <a:off x="2259368" y="3748339"/>
            <a:ext cx="6437262" cy="4248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86"/>
              </a:lnSpc>
            </a:pPr>
            <a:r>
              <a:rPr lang="en-US" sz="4847">
                <a:solidFill>
                  <a:srgbClr val="472900"/>
                </a:solidFill>
                <a:latin typeface="Dekko"/>
              </a:rPr>
              <a:t>Seleksi calon peserta didik baru Jalur PTO mempertimbangkan kriteria dengan urutan Sebagai berikut 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299334" y="2699698"/>
            <a:ext cx="6437262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kelengkapan dan hasil verifikasi persyaratan</a:t>
            </a:r>
          </a:p>
          <a:p>
            <a:pPr algn="ctr">
              <a:lnSpc>
                <a:spcPts val="6786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2129278" y="4107246"/>
            <a:ext cx="6437262" cy="1036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usia, yang lebih tua diprioritaskan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453135" y="5625644"/>
            <a:ext cx="5172549" cy="15410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lokasi domisili, lebih dekat dengan sekolah diprioritaskan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129278" y="7594687"/>
            <a:ext cx="5172549" cy="1036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7"/>
              </a:lnSpc>
            </a:pPr>
            <a:r>
              <a:rPr lang="en-US" sz="4047">
                <a:solidFill>
                  <a:srgbClr val="472900"/>
                </a:solidFill>
                <a:latin typeface="Dekko"/>
              </a:rPr>
              <a:t>waktu mendaftar, yang lebih dulu diprioritaskan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88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45389">
            <a:off x="9650363" y="376421"/>
            <a:ext cx="7383299" cy="6321950"/>
          </a:xfrm>
          <a:custGeom>
            <a:avLst/>
            <a:gdLst/>
            <a:ahLst/>
            <a:cxnLst/>
            <a:rect r="r" b="b" t="t" l="l"/>
            <a:pathLst>
              <a:path h="6321950" w="7383299">
                <a:moveTo>
                  <a:pt x="0" y="0"/>
                </a:moveTo>
                <a:lnTo>
                  <a:pt x="7383299" y="0"/>
                </a:lnTo>
                <a:lnTo>
                  <a:pt x="7383299" y="6321949"/>
                </a:lnTo>
                <a:lnTo>
                  <a:pt x="0" y="63219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99453" y="6048263"/>
            <a:ext cx="3842559" cy="4996235"/>
          </a:xfrm>
          <a:custGeom>
            <a:avLst/>
            <a:gdLst/>
            <a:ahLst/>
            <a:cxnLst/>
            <a:rect r="r" b="b" t="t" l="l"/>
            <a:pathLst>
              <a:path h="4996235" w="3842559">
                <a:moveTo>
                  <a:pt x="0" y="0"/>
                </a:moveTo>
                <a:lnTo>
                  <a:pt x="3842559" y="0"/>
                </a:lnTo>
                <a:lnTo>
                  <a:pt x="3842559" y="4996235"/>
                </a:lnTo>
                <a:lnTo>
                  <a:pt x="0" y="49962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76525" y="890886"/>
            <a:ext cx="8115300" cy="1541449"/>
            <a:chOff x="0" y="0"/>
            <a:chExt cx="2137363" cy="40597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37363" cy="405978"/>
            </a:xfrm>
            <a:custGeom>
              <a:avLst/>
              <a:gdLst/>
              <a:ahLst/>
              <a:cxnLst/>
              <a:rect r="r" b="b" t="t" l="l"/>
              <a:pathLst>
                <a:path h="405978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405978"/>
                  </a:lnTo>
                  <a:lnTo>
                    <a:pt x="0" y="40597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137363" cy="4440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76525" y="5178992"/>
            <a:ext cx="8115300" cy="1622076"/>
            <a:chOff x="0" y="0"/>
            <a:chExt cx="2137363" cy="42721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37363" cy="427214"/>
            </a:xfrm>
            <a:custGeom>
              <a:avLst/>
              <a:gdLst/>
              <a:ahLst/>
              <a:cxnLst/>
              <a:rect r="r" b="b" t="t" l="l"/>
              <a:pathLst>
                <a:path h="427214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427214"/>
                  </a:lnTo>
                  <a:lnTo>
                    <a:pt x="0" y="42721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137363" cy="4653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09037" y="6505786"/>
            <a:ext cx="7050276" cy="181896"/>
            <a:chOff x="0" y="0"/>
            <a:chExt cx="9400368" cy="242528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5" id="35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38" id="38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1" id="41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4" id="44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6" id="4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47" id="47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grpSp>
        <p:nvGrpSpPr>
          <p:cNvPr name="Group 50" id="50"/>
          <p:cNvGrpSpPr/>
          <p:nvPr/>
        </p:nvGrpSpPr>
        <p:grpSpPr>
          <a:xfrm rot="0">
            <a:off x="1418521" y="2091049"/>
            <a:ext cx="7050276" cy="181896"/>
            <a:chOff x="0" y="0"/>
            <a:chExt cx="9400368" cy="242528"/>
          </a:xfrm>
        </p:grpSpPr>
        <p:grpSp>
          <p:nvGrpSpPr>
            <p:cNvPr name="Group 51" id="51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4" id="54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7" id="57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0" id="60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2" id="6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3" id="63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5" id="6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6" id="66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9" id="69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2" id="72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73" id="7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4" id="7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5" id="75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7" id="7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8" id="78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79" id="7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0" id="8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1" id="81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3" id="8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4" id="84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85" id="8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6" id="8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7" id="87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88" id="8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9" id="8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90" id="90"/>
          <p:cNvSpPr/>
          <p:nvPr/>
        </p:nvSpPr>
        <p:spPr>
          <a:xfrm flipH="false" flipV="false" rot="-1250172">
            <a:off x="310738" y="736899"/>
            <a:ext cx="2273856" cy="748305"/>
          </a:xfrm>
          <a:custGeom>
            <a:avLst/>
            <a:gdLst/>
            <a:ahLst/>
            <a:cxnLst/>
            <a:rect r="r" b="b" t="t" l="l"/>
            <a:pathLst>
              <a:path h="748305" w="2273856">
                <a:moveTo>
                  <a:pt x="0" y="0"/>
                </a:moveTo>
                <a:lnTo>
                  <a:pt x="2273856" y="0"/>
                </a:lnTo>
                <a:lnTo>
                  <a:pt x="2273856" y="748305"/>
                </a:lnTo>
                <a:lnTo>
                  <a:pt x="0" y="7483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1" id="91"/>
          <p:cNvSpPr/>
          <p:nvPr/>
        </p:nvSpPr>
        <p:spPr>
          <a:xfrm flipH="false" flipV="false" rot="0">
            <a:off x="14338387" y="4267102"/>
            <a:ext cx="3738827" cy="9699788"/>
          </a:xfrm>
          <a:custGeom>
            <a:avLst/>
            <a:gdLst/>
            <a:ahLst/>
            <a:cxnLst/>
            <a:rect r="r" b="b" t="t" l="l"/>
            <a:pathLst>
              <a:path h="9699788" w="3738827">
                <a:moveTo>
                  <a:pt x="0" y="0"/>
                </a:moveTo>
                <a:lnTo>
                  <a:pt x="3738827" y="0"/>
                </a:lnTo>
                <a:lnTo>
                  <a:pt x="3738827" y="9699788"/>
                </a:lnTo>
                <a:lnTo>
                  <a:pt x="0" y="96997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2" id="92"/>
          <p:cNvSpPr txBox="true"/>
          <p:nvPr/>
        </p:nvSpPr>
        <p:spPr>
          <a:xfrm rot="0">
            <a:off x="1289908" y="1433267"/>
            <a:ext cx="7307500" cy="2083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Verifikator = panitia PPDB sekolah</a:t>
            </a:r>
          </a:p>
          <a:p>
            <a:pPr algn="ctr">
              <a:lnSpc>
                <a:spcPts val="4206"/>
              </a:lnSpc>
            </a:pPr>
          </a:p>
          <a:p>
            <a:pPr algn="ctr">
              <a:lnSpc>
                <a:spcPts val="4206"/>
              </a:lnSpc>
            </a:pP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TextBox 93" id="93"/>
          <p:cNvSpPr txBox="true"/>
          <p:nvPr/>
        </p:nvSpPr>
        <p:spPr>
          <a:xfrm rot="0">
            <a:off x="10054896" y="1324467"/>
            <a:ext cx="6574233" cy="2942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87"/>
              </a:lnSpc>
            </a:pPr>
            <a:r>
              <a:rPr lang="en-US" sz="7822">
                <a:solidFill>
                  <a:srgbClr val="472900"/>
                </a:solidFill>
                <a:latin typeface="Bobby Jones"/>
              </a:rPr>
              <a:t>VERIFIKASI BERKAS PENDAFTARAN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870942" y="5245667"/>
            <a:ext cx="7726467" cy="1106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4200">
                <a:solidFill>
                  <a:srgbClr val="472900"/>
                </a:solidFill>
                <a:latin typeface="Dekko"/>
              </a:rPr>
              <a:t>verifikator melakukan ceklist kelengkapan di aplikasi PPDB online </a:t>
            </a:r>
          </a:p>
        </p:txBody>
      </p:sp>
      <p:grpSp>
        <p:nvGrpSpPr>
          <p:cNvPr name="Group 95" id="95"/>
          <p:cNvGrpSpPr/>
          <p:nvPr/>
        </p:nvGrpSpPr>
        <p:grpSpPr>
          <a:xfrm rot="0">
            <a:off x="676525" y="7001093"/>
            <a:ext cx="8115300" cy="2575498"/>
            <a:chOff x="0" y="0"/>
            <a:chExt cx="2137363" cy="678320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2137363" cy="678320"/>
            </a:xfrm>
            <a:custGeom>
              <a:avLst/>
              <a:gdLst/>
              <a:ahLst/>
              <a:cxnLst/>
              <a:rect r="r" b="b" t="t" l="l"/>
              <a:pathLst>
                <a:path h="678320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678320"/>
                  </a:lnTo>
                  <a:lnTo>
                    <a:pt x="0" y="6783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7" id="97"/>
            <p:cNvSpPr txBox="true"/>
            <p:nvPr/>
          </p:nvSpPr>
          <p:spPr>
            <a:xfrm>
              <a:off x="0" y="-38100"/>
              <a:ext cx="2137363" cy="7164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8" id="98"/>
          <p:cNvSpPr txBox="true"/>
          <p:nvPr/>
        </p:nvSpPr>
        <p:spPr>
          <a:xfrm rot="0">
            <a:off x="790298" y="7266591"/>
            <a:ext cx="7726467" cy="2173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4200">
                <a:solidFill>
                  <a:srgbClr val="472900"/>
                </a:solidFill>
                <a:latin typeface="Dekko"/>
              </a:rPr>
              <a:t>Sekolah bersama Dinas berhak melakukan verifikasi lapangan apabila terdapat dugaan pemalsuan data</a:t>
            </a:r>
          </a:p>
        </p:txBody>
      </p:sp>
      <p:grpSp>
        <p:nvGrpSpPr>
          <p:cNvPr name="Group 99" id="99"/>
          <p:cNvGrpSpPr/>
          <p:nvPr/>
        </p:nvGrpSpPr>
        <p:grpSpPr>
          <a:xfrm rot="0">
            <a:off x="1028700" y="9258300"/>
            <a:ext cx="7050276" cy="181896"/>
            <a:chOff x="0" y="0"/>
            <a:chExt cx="9400368" cy="242528"/>
          </a:xfrm>
        </p:grpSpPr>
        <p:grpSp>
          <p:nvGrpSpPr>
            <p:cNvPr name="Group 100" id="100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101" id="10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2" id="10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3" id="103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104" id="10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5" id="10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6" id="106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107" id="10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8" id="10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9" id="109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110" id="11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1" id="11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2" id="112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113" id="11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4" id="11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5" id="115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116" id="11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7" id="11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8" id="118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119" id="11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0" id="12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1" id="121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122" id="12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3" id="12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4" id="124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125" id="12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6" id="12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7" id="127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128" id="12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9" id="12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30" id="130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131" id="13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2" id="13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33" id="133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134" id="13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5" id="13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36" id="136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137" id="13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8" id="13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39" id="139"/>
          <p:cNvSpPr/>
          <p:nvPr/>
        </p:nvSpPr>
        <p:spPr>
          <a:xfrm flipH="false" flipV="false" rot="-1222218">
            <a:off x="7122385" y="8735661"/>
            <a:ext cx="2273856" cy="748305"/>
          </a:xfrm>
          <a:custGeom>
            <a:avLst/>
            <a:gdLst/>
            <a:ahLst/>
            <a:cxnLst/>
            <a:rect r="r" b="b" t="t" l="l"/>
            <a:pathLst>
              <a:path h="748305" w="2273856">
                <a:moveTo>
                  <a:pt x="0" y="0"/>
                </a:moveTo>
                <a:lnTo>
                  <a:pt x="2273856" y="0"/>
                </a:lnTo>
                <a:lnTo>
                  <a:pt x="2273856" y="748305"/>
                </a:lnTo>
                <a:lnTo>
                  <a:pt x="0" y="7483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0" id="140"/>
          <p:cNvGrpSpPr/>
          <p:nvPr/>
        </p:nvGrpSpPr>
        <p:grpSpPr>
          <a:xfrm rot="0">
            <a:off x="676525" y="2655546"/>
            <a:ext cx="8115300" cy="2323421"/>
            <a:chOff x="0" y="0"/>
            <a:chExt cx="2137363" cy="611930"/>
          </a:xfrm>
        </p:grpSpPr>
        <p:sp>
          <p:nvSpPr>
            <p:cNvPr name="Freeform 141" id="141"/>
            <p:cNvSpPr/>
            <p:nvPr/>
          </p:nvSpPr>
          <p:spPr>
            <a:xfrm flipH="false" flipV="false" rot="0">
              <a:off x="0" y="0"/>
              <a:ext cx="2137363" cy="611930"/>
            </a:xfrm>
            <a:custGeom>
              <a:avLst/>
              <a:gdLst/>
              <a:ahLst/>
              <a:cxnLst/>
              <a:rect r="r" b="b" t="t" l="l"/>
              <a:pathLst>
                <a:path h="611930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611930"/>
                  </a:lnTo>
                  <a:lnTo>
                    <a:pt x="0" y="61193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2" id="142"/>
            <p:cNvSpPr txBox="true"/>
            <p:nvPr/>
          </p:nvSpPr>
          <p:spPr>
            <a:xfrm>
              <a:off x="0" y="-38100"/>
              <a:ext cx="2137363" cy="6500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43" id="143"/>
          <p:cNvSpPr txBox="true"/>
          <p:nvPr/>
        </p:nvSpPr>
        <p:spPr>
          <a:xfrm rot="0">
            <a:off x="838267" y="2851244"/>
            <a:ext cx="7630529" cy="1550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7"/>
              </a:lnSpc>
            </a:pPr>
            <a:r>
              <a:rPr lang="en-US" sz="4027">
                <a:solidFill>
                  <a:srgbClr val="472900"/>
                </a:solidFill>
                <a:latin typeface="Dekko"/>
              </a:rPr>
              <a:t>bertugas memeriksa kelengkapan dan keabsahan berkas calon </a:t>
            </a:r>
          </a:p>
          <a:p>
            <a:pPr algn="ctr">
              <a:lnSpc>
                <a:spcPts val="4027"/>
              </a:lnSpc>
            </a:pPr>
            <a:r>
              <a:rPr lang="en-US" sz="4027">
                <a:solidFill>
                  <a:srgbClr val="472900"/>
                </a:solidFill>
                <a:latin typeface="Dekko"/>
              </a:rPr>
              <a:t>peserta didik</a:t>
            </a:r>
          </a:p>
        </p:txBody>
      </p:sp>
      <p:grpSp>
        <p:nvGrpSpPr>
          <p:cNvPr name="Group 144" id="144"/>
          <p:cNvGrpSpPr/>
          <p:nvPr/>
        </p:nvGrpSpPr>
        <p:grpSpPr>
          <a:xfrm rot="0">
            <a:off x="1128394" y="4629947"/>
            <a:ext cx="7050276" cy="181896"/>
            <a:chOff x="0" y="0"/>
            <a:chExt cx="9400368" cy="242528"/>
          </a:xfrm>
        </p:grpSpPr>
        <p:grpSp>
          <p:nvGrpSpPr>
            <p:cNvPr name="Group 145" id="145"/>
            <p:cNvGrpSpPr/>
            <p:nvPr/>
          </p:nvGrpSpPr>
          <p:grpSpPr>
            <a:xfrm rot="0">
              <a:off x="0" y="0"/>
              <a:ext cx="242528" cy="242528"/>
              <a:chOff x="0" y="0"/>
              <a:chExt cx="47907" cy="47907"/>
            </a:xfrm>
          </p:grpSpPr>
          <p:sp>
            <p:nvSpPr>
              <p:cNvPr name="Freeform 146" id="14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47" id="14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762329" y="0"/>
              <a:ext cx="242528" cy="242528"/>
              <a:chOff x="0" y="0"/>
              <a:chExt cx="47907" cy="47907"/>
            </a:xfrm>
          </p:grpSpPr>
          <p:sp>
            <p:nvSpPr>
              <p:cNvPr name="Freeform 149" id="14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0" id="15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1" id="151"/>
            <p:cNvGrpSpPr/>
            <p:nvPr/>
          </p:nvGrpSpPr>
          <p:grpSpPr>
            <a:xfrm rot="0">
              <a:off x="1525557" y="0"/>
              <a:ext cx="242528" cy="242528"/>
              <a:chOff x="0" y="0"/>
              <a:chExt cx="47907" cy="47907"/>
            </a:xfrm>
          </p:grpSpPr>
          <p:sp>
            <p:nvSpPr>
              <p:cNvPr name="Freeform 152" id="15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3" id="15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4" id="154"/>
            <p:cNvGrpSpPr/>
            <p:nvPr/>
          </p:nvGrpSpPr>
          <p:grpSpPr>
            <a:xfrm rot="0">
              <a:off x="2288786" y="0"/>
              <a:ext cx="242528" cy="242528"/>
              <a:chOff x="0" y="0"/>
              <a:chExt cx="47907" cy="47907"/>
            </a:xfrm>
          </p:grpSpPr>
          <p:sp>
            <p:nvSpPr>
              <p:cNvPr name="Freeform 155" id="15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6" id="15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7" id="157"/>
            <p:cNvGrpSpPr/>
            <p:nvPr/>
          </p:nvGrpSpPr>
          <p:grpSpPr>
            <a:xfrm rot="0">
              <a:off x="3052014" y="0"/>
              <a:ext cx="242528" cy="242528"/>
              <a:chOff x="0" y="0"/>
              <a:chExt cx="47907" cy="47907"/>
            </a:xfrm>
          </p:grpSpPr>
          <p:sp>
            <p:nvSpPr>
              <p:cNvPr name="Freeform 158" id="15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9" id="15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0" id="160"/>
            <p:cNvGrpSpPr/>
            <p:nvPr/>
          </p:nvGrpSpPr>
          <p:grpSpPr>
            <a:xfrm rot="0">
              <a:off x="3815242" y="0"/>
              <a:ext cx="242528" cy="242528"/>
              <a:chOff x="0" y="0"/>
              <a:chExt cx="47907" cy="47907"/>
            </a:xfrm>
          </p:grpSpPr>
          <p:sp>
            <p:nvSpPr>
              <p:cNvPr name="Freeform 161" id="16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2" id="16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3" id="163"/>
            <p:cNvGrpSpPr/>
            <p:nvPr/>
          </p:nvGrpSpPr>
          <p:grpSpPr>
            <a:xfrm rot="0">
              <a:off x="4578470" y="0"/>
              <a:ext cx="242528" cy="242528"/>
              <a:chOff x="0" y="0"/>
              <a:chExt cx="47907" cy="47907"/>
            </a:xfrm>
          </p:grpSpPr>
          <p:sp>
            <p:nvSpPr>
              <p:cNvPr name="Freeform 164" id="16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5" id="16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6" id="166"/>
            <p:cNvGrpSpPr/>
            <p:nvPr/>
          </p:nvGrpSpPr>
          <p:grpSpPr>
            <a:xfrm rot="0">
              <a:off x="5341698" y="0"/>
              <a:ext cx="242528" cy="242528"/>
              <a:chOff x="0" y="0"/>
              <a:chExt cx="47907" cy="47907"/>
            </a:xfrm>
          </p:grpSpPr>
          <p:sp>
            <p:nvSpPr>
              <p:cNvPr name="Freeform 167" id="16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8" id="16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9" id="169"/>
            <p:cNvGrpSpPr/>
            <p:nvPr/>
          </p:nvGrpSpPr>
          <p:grpSpPr>
            <a:xfrm rot="0">
              <a:off x="6104927" y="0"/>
              <a:ext cx="242528" cy="242528"/>
              <a:chOff x="0" y="0"/>
              <a:chExt cx="47907" cy="47907"/>
            </a:xfrm>
          </p:grpSpPr>
          <p:sp>
            <p:nvSpPr>
              <p:cNvPr name="Freeform 170" id="17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1" id="17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2" id="172"/>
            <p:cNvGrpSpPr/>
            <p:nvPr/>
          </p:nvGrpSpPr>
          <p:grpSpPr>
            <a:xfrm rot="0">
              <a:off x="6868155" y="0"/>
              <a:ext cx="242528" cy="242528"/>
              <a:chOff x="0" y="0"/>
              <a:chExt cx="47907" cy="47907"/>
            </a:xfrm>
          </p:grpSpPr>
          <p:sp>
            <p:nvSpPr>
              <p:cNvPr name="Freeform 173" id="17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4" id="17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5" id="175"/>
            <p:cNvGrpSpPr/>
            <p:nvPr/>
          </p:nvGrpSpPr>
          <p:grpSpPr>
            <a:xfrm rot="0">
              <a:off x="7631383" y="0"/>
              <a:ext cx="242528" cy="242528"/>
              <a:chOff x="0" y="0"/>
              <a:chExt cx="47907" cy="47907"/>
            </a:xfrm>
          </p:grpSpPr>
          <p:sp>
            <p:nvSpPr>
              <p:cNvPr name="Freeform 176" id="17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7" id="17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8" id="178"/>
            <p:cNvGrpSpPr/>
            <p:nvPr/>
          </p:nvGrpSpPr>
          <p:grpSpPr>
            <a:xfrm rot="0">
              <a:off x="8394611" y="0"/>
              <a:ext cx="242528" cy="242528"/>
              <a:chOff x="0" y="0"/>
              <a:chExt cx="47907" cy="47907"/>
            </a:xfrm>
          </p:grpSpPr>
          <p:sp>
            <p:nvSpPr>
              <p:cNvPr name="Freeform 179" id="17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80" id="18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81" id="181"/>
            <p:cNvGrpSpPr/>
            <p:nvPr/>
          </p:nvGrpSpPr>
          <p:grpSpPr>
            <a:xfrm rot="0">
              <a:off x="9157839" y="0"/>
              <a:ext cx="242528" cy="242528"/>
              <a:chOff x="0" y="0"/>
              <a:chExt cx="47907" cy="47907"/>
            </a:xfrm>
          </p:grpSpPr>
          <p:sp>
            <p:nvSpPr>
              <p:cNvPr name="Freeform 182" id="18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83" id="18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E17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028700"/>
            <a:ext cx="11281173" cy="6599486"/>
          </a:xfrm>
          <a:custGeom>
            <a:avLst/>
            <a:gdLst/>
            <a:ahLst/>
            <a:cxnLst/>
            <a:rect r="r" b="b" t="t" l="l"/>
            <a:pathLst>
              <a:path h="6599486" w="11281173">
                <a:moveTo>
                  <a:pt x="0" y="0"/>
                </a:moveTo>
                <a:lnTo>
                  <a:pt x="11281173" y="0"/>
                </a:lnTo>
                <a:lnTo>
                  <a:pt x="11281173" y="6599486"/>
                </a:lnTo>
                <a:lnTo>
                  <a:pt x="0" y="65994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25403" y="8726086"/>
            <a:ext cx="19129664" cy="851723"/>
            <a:chOff x="0" y="0"/>
            <a:chExt cx="5038265" cy="22432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38265" cy="224322"/>
            </a:xfrm>
            <a:custGeom>
              <a:avLst/>
              <a:gdLst/>
              <a:ahLst/>
              <a:cxnLst/>
              <a:rect r="r" b="b" t="t" l="l"/>
              <a:pathLst>
                <a:path h="224322" w="5038265">
                  <a:moveTo>
                    <a:pt x="0" y="0"/>
                  </a:moveTo>
                  <a:lnTo>
                    <a:pt x="5038265" y="0"/>
                  </a:lnTo>
                  <a:lnTo>
                    <a:pt x="5038265" y="224322"/>
                  </a:lnTo>
                  <a:lnTo>
                    <a:pt x="0" y="224322"/>
                  </a:lnTo>
                  <a:close/>
                </a:path>
              </a:pathLst>
            </a:custGeom>
            <a:solidFill>
              <a:srgbClr val="5B433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038265" cy="2624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331316" y="9258300"/>
            <a:ext cx="19129664" cy="1833995"/>
            <a:chOff x="0" y="0"/>
            <a:chExt cx="5038265" cy="48302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38265" cy="483028"/>
            </a:xfrm>
            <a:custGeom>
              <a:avLst/>
              <a:gdLst/>
              <a:ahLst/>
              <a:cxnLst/>
              <a:rect r="r" b="b" t="t" l="l"/>
              <a:pathLst>
                <a:path h="483028" w="5038265">
                  <a:moveTo>
                    <a:pt x="0" y="0"/>
                  </a:moveTo>
                  <a:lnTo>
                    <a:pt x="5038265" y="0"/>
                  </a:lnTo>
                  <a:lnTo>
                    <a:pt x="5038265" y="483028"/>
                  </a:lnTo>
                  <a:lnTo>
                    <a:pt x="0" y="483028"/>
                  </a:lnTo>
                  <a:close/>
                </a:path>
              </a:pathLst>
            </a:custGeom>
            <a:solidFill>
              <a:srgbClr val="F0762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5038265" cy="5211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2971258" y="4084987"/>
            <a:ext cx="5827090" cy="5435086"/>
          </a:xfrm>
          <a:custGeom>
            <a:avLst/>
            <a:gdLst/>
            <a:ahLst/>
            <a:cxnLst/>
            <a:rect r="r" b="b" t="t" l="l"/>
            <a:pathLst>
              <a:path h="5435086" w="5827090">
                <a:moveTo>
                  <a:pt x="0" y="0"/>
                </a:moveTo>
                <a:lnTo>
                  <a:pt x="5827090" y="0"/>
                </a:lnTo>
                <a:lnTo>
                  <a:pt x="5827090" y="5435086"/>
                </a:lnTo>
                <a:lnTo>
                  <a:pt x="0" y="54350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086579" y="1028700"/>
            <a:ext cx="2057400" cy="2057400"/>
          </a:xfrm>
          <a:custGeom>
            <a:avLst/>
            <a:gdLst/>
            <a:ahLst/>
            <a:cxnLst/>
            <a:rect r="r" b="b" t="t" l="l"/>
            <a:pathLst>
              <a:path h="2057400" w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971258" y="2710212"/>
            <a:ext cx="4288042" cy="9001616"/>
          </a:xfrm>
          <a:custGeom>
            <a:avLst/>
            <a:gdLst/>
            <a:ahLst/>
            <a:cxnLst/>
            <a:rect r="r" b="b" t="t" l="l"/>
            <a:pathLst>
              <a:path h="9001616" w="4288042">
                <a:moveTo>
                  <a:pt x="0" y="0"/>
                </a:moveTo>
                <a:lnTo>
                  <a:pt x="4288042" y="0"/>
                </a:lnTo>
                <a:lnTo>
                  <a:pt x="4288042" y="9001616"/>
                </a:lnTo>
                <a:lnTo>
                  <a:pt x="0" y="90016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875665" y="5824556"/>
            <a:ext cx="3191873" cy="4114800"/>
          </a:xfrm>
          <a:custGeom>
            <a:avLst/>
            <a:gdLst/>
            <a:ahLst/>
            <a:cxnLst/>
            <a:rect r="r" b="b" t="t" l="l"/>
            <a:pathLst>
              <a:path h="4114800" w="3191873">
                <a:moveTo>
                  <a:pt x="0" y="0"/>
                </a:moveTo>
                <a:lnTo>
                  <a:pt x="3191873" y="0"/>
                </a:lnTo>
                <a:lnTo>
                  <a:pt x="319187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316208" y="1519869"/>
            <a:ext cx="8782484" cy="1236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45"/>
              </a:lnSpc>
            </a:pPr>
            <a:r>
              <a:rPr lang="en-US" sz="9238" spc="-508">
                <a:solidFill>
                  <a:srgbClr val="000000"/>
                </a:solidFill>
                <a:latin typeface="Bobby Jones"/>
              </a:rPr>
              <a:t>JALUR PENDAFTARAN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10983" y="2954713"/>
            <a:ext cx="7992933" cy="1130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23"/>
              </a:lnSpc>
            </a:pPr>
            <a:r>
              <a:rPr lang="en-US" sz="8407" spc="-462">
                <a:solidFill>
                  <a:srgbClr val="000000"/>
                </a:solidFill>
                <a:latin typeface="Bobby Jones"/>
              </a:rPr>
              <a:t>80% ZONASI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710983" y="4227862"/>
            <a:ext cx="7992933" cy="1130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23"/>
              </a:lnSpc>
            </a:pPr>
            <a:r>
              <a:rPr lang="en-US" sz="8407" spc="-462">
                <a:solidFill>
                  <a:srgbClr val="000000"/>
                </a:solidFill>
                <a:latin typeface="Bobby Jones"/>
              </a:rPr>
              <a:t>15% afirmasi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672820" y="5501011"/>
            <a:ext cx="7992933" cy="1130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23"/>
              </a:lnSpc>
            </a:pPr>
            <a:r>
              <a:rPr lang="en-US" sz="8407" spc="-462">
                <a:solidFill>
                  <a:srgbClr val="000000"/>
                </a:solidFill>
                <a:latin typeface="Bobby Jones"/>
              </a:rPr>
              <a:t>5% pto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25097">
            <a:off x="7077189" y="-931805"/>
            <a:ext cx="12080790" cy="12191623"/>
          </a:xfrm>
          <a:custGeom>
            <a:avLst/>
            <a:gdLst/>
            <a:ahLst/>
            <a:cxnLst/>
            <a:rect r="r" b="b" t="t" l="l"/>
            <a:pathLst>
              <a:path h="12191623" w="12080790">
                <a:moveTo>
                  <a:pt x="0" y="0"/>
                </a:moveTo>
                <a:lnTo>
                  <a:pt x="12080790" y="0"/>
                </a:lnTo>
                <a:lnTo>
                  <a:pt x="12080790" y="12191623"/>
                </a:lnTo>
                <a:lnTo>
                  <a:pt x="0" y="1219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840615"/>
            <a:ext cx="4284199" cy="8568398"/>
          </a:xfrm>
          <a:custGeom>
            <a:avLst/>
            <a:gdLst/>
            <a:ahLst/>
            <a:cxnLst/>
            <a:rect r="r" b="b" t="t" l="l"/>
            <a:pathLst>
              <a:path h="8568398" w="4284199">
                <a:moveTo>
                  <a:pt x="0" y="0"/>
                </a:moveTo>
                <a:lnTo>
                  <a:pt x="4284199" y="0"/>
                </a:lnTo>
                <a:lnTo>
                  <a:pt x="4284199" y="8568397"/>
                </a:lnTo>
                <a:lnTo>
                  <a:pt x="0" y="85683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04142" y="4070587"/>
            <a:ext cx="3659700" cy="9494504"/>
          </a:xfrm>
          <a:custGeom>
            <a:avLst/>
            <a:gdLst/>
            <a:ahLst/>
            <a:cxnLst/>
            <a:rect r="r" b="b" t="t" l="l"/>
            <a:pathLst>
              <a:path h="9494504" w="3659700">
                <a:moveTo>
                  <a:pt x="0" y="0"/>
                </a:moveTo>
                <a:lnTo>
                  <a:pt x="3659700" y="0"/>
                </a:lnTo>
                <a:lnTo>
                  <a:pt x="3659700" y="9494505"/>
                </a:lnTo>
                <a:lnTo>
                  <a:pt x="0" y="94945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37464">
            <a:off x="7717629" y="1798287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5072" y="1450665"/>
            <a:ext cx="6463842" cy="2389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45"/>
              </a:lnSpc>
            </a:pPr>
            <a:r>
              <a:rPr lang="en-US" sz="9238" spc="-508">
                <a:solidFill>
                  <a:srgbClr val="472900"/>
                </a:solidFill>
                <a:latin typeface="Bobby Jones"/>
              </a:rPr>
              <a:t>pengumuman hasil seleksi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3137464">
            <a:off x="7908129" y="3452543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3137464">
            <a:off x="8097495" y="6847613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0" y="0"/>
                </a:lnTo>
                <a:lnTo>
                  <a:pt x="529120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-156036">
            <a:off x="8475848" y="1587391"/>
            <a:ext cx="9415118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Pengumuman hasil seleksi dilakukan oleh sekolah yang melaksanakan PPDB</a:t>
            </a:r>
          </a:p>
        </p:txBody>
      </p:sp>
      <p:sp>
        <p:nvSpPr>
          <p:cNvPr name="TextBox 10" id="10"/>
          <p:cNvSpPr txBox="true"/>
          <p:nvPr/>
        </p:nvSpPr>
        <p:spPr>
          <a:xfrm rot="-156036">
            <a:off x="8705245" y="3269711"/>
            <a:ext cx="9415118" cy="2886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Sekolah yang belum terpenuhi daya tampungnya masih dapat menerima peserta didik baru sampai dengan satu hari kerja sebelum hari pertama masuk sekolah dengan dikoordinasi oleh Dinas.</a:t>
            </a:r>
          </a:p>
        </p:txBody>
      </p:sp>
      <p:sp>
        <p:nvSpPr>
          <p:cNvPr name="TextBox 11" id="11"/>
          <p:cNvSpPr txBox="true"/>
          <p:nvPr/>
        </p:nvSpPr>
        <p:spPr>
          <a:xfrm rot="-156036">
            <a:off x="8850702" y="6666531"/>
            <a:ext cx="9415118" cy="117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Sekolah dilarang menutup PPDB sebelum tanggal akhir pendaftaran selesai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CBC7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2477" y="227181"/>
            <a:ext cx="17077610" cy="9776932"/>
          </a:xfrm>
          <a:custGeom>
            <a:avLst/>
            <a:gdLst/>
            <a:ahLst/>
            <a:cxnLst/>
            <a:rect r="r" b="b" t="t" l="l"/>
            <a:pathLst>
              <a:path h="9776932" w="17077610">
                <a:moveTo>
                  <a:pt x="0" y="0"/>
                </a:moveTo>
                <a:lnTo>
                  <a:pt x="17077610" y="0"/>
                </a:lnTo>
                <a:lnTo>
                  <a:pt x="17077610" y="9776932"/>
                </a:lnTo>
                <a:lnTo>
                  <a:pt x="0" y="9776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15084224" y="2492571"/>
            <a:ext cx="4350152" cy="8700305"/>
          </a:xfrm>
          <a:custGeom>
            <a:avLst/>
            <a:gdLst/>
            <a:ahLst/>
            <a:cxnLst/>
            <a:rect r="r" b="b" t="t" l="l"/>
            <a:pathLst>
              <a:path h="8700305" w="4350152">
                <a:moveTo>
                  <a:pt x="0" y="0"/>
                </a:moveTo>
                <a:lnTo>
                  <a:pt x="4350152" y="0"/>
                </a:lnTo>
                <a:lnTo>
                  <a:pt x="4350152" y="8700305"/>
                </a:lnTo>
                <a:lnTo>
                  <a:pt x="0" y="8700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73289" y="7700100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73289" y="2408283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3289" y="4889724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300"/>
                </a:lnTo>
                <a:lnTo>
                  <a:pt x="0" y="9313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141281">
            <a:off x="4619115" y="1363462"/>
            <a:ext cx="8411767" cy="7560075"/>
          </a:xfrm>
          <a:custGeom>
            <a:avLst/>
            <a:gdLst/>
            <a:ahLst/>
            <a:cxnLst/>
            <a:rect r="r" b="b" t="t" l="l"/>
            <a:pathLst>
              <a:path h="7560075" w="8411767">
                <a:moveTo>
                  <a:pt x="0" y="0"/>
                </a:moveTo>
                <a:lnTo>
                  <a:pt x="8411766" y="0"/>
                </a:lnTo>
                <a:lnTo>
                  <a:pt x="8411766" y="7560076"/>
                </a:lnTo>
                <a:lnTo>
                  <a:pt x="0" y="75600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10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85586" y="657982"/>
            <a:ext cx="14878823" cy="1122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25"/>
              </a:lnSpc>
            </a:pPr>
            <a:r>
              <a:rPr lang="en-US" sz="6446">
                <a:solidFill>
                  <a:srgbClr val="472900"/>
                </a:solidFill>
                <a:latin typeface="Bobby Jones"/>
              </a:rPr>
              <a:t>pendaftaran dan pendataan ulang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51236" y="2360658"/>
            <a:ext cx="14878823" cy="228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1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Peserta didik baru dan/atau Orang Tua/Wali Calon Peserta Didik yang melakukan pendaftaran ulang membawa bukti pendaftaran dan verifikasi berkas</a:t>
            </a:r>
          </a:p>
          <a:p>
            <a:pPr algn="ctr">
              <a:lnSpc>
                <a:spcPts val="3534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851236" y="4880199"/>
            <a:ext cx="14878823" cy="2414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1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Pendataan ulang dilakukan oleh Satuan Pendidikan untuk </a:t>
            </a:r>
          </a:p>
          <a:p>
            <a:pPr algn="l">
              <a:lnSpc>
                <a:spcPts val="5141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memastikan status peserta didik lama pada sekolah yang bersangkutan</a:t>
            </a:r>
          </a:p>
          <a:p>
            <a:pPr algn="ctr">
              <a:lnSpc>
                <a:spcPts val="3784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851236" y="7622112"/>
            <a:ext cx="14878823" cy="3110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2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Satuan Pendidikan wajib melakukan pengisian, pengiriman, dan pemutakhiran data peserta didik dan Rombongan Belajar dalam Dapodik secara berkala sesuai ketentuan yang berlaku.</a:t>
            </a:r>
          </a:p>
          <a:p>
            <a:pPr algn="l">
              <a:lnSpc>
                <a:spcPts val="5226"/>
              </a:lnSpc>
            </a:pPr>
          </a:p>
          <a:p>
            <a:pPr algn="ctr">
              <a:lnSpc>
                <a:spcPts val="3847"/>
              </a:lnSpc>
            </a:pP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BC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79473"/>
            <a:ext cx="7776421" cy="13324086"/>
          </a:xfrm>
          <a:custGeom>
            <a:avLst/>
            <a:gdLst/>
            <a:ahLst/>
            <a:cxnLst/>
            <a:rect r="r" b="b" t="t" l="l"/>
            <a:pathLst>
              <a:path h="13324086" w="7776421">
                <a:moveTo>
                  <a:pt x="0" y="0"/>
                </a:moveTo>
                <a:lnTo>
                  <a:pt x="7776421" y="0"/>
                </a:lnTo>
                <a:lnTo>
                  <a:pt x="7776421" y="13324086"/>
                </a:lnTo>
                <a:lnTo>
                  <a:pt x="0" y="133240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186406" y="5509988"/>
            <a:ext cx="4652563" cy="4407246"/>
          </a:xfrm>
          <a:custGeom>
            <a:avLst/>
            <a:gdLst/>
            <a:ahLst/>
            <a:cxnLst/>
            <a:rect r="r" b="b" t="t" l="l"/>
            <a:pathLst>
              <a:path h="4407246" w="4652563">
                <a:moveTo>
                  <a:pt x="0" y="0"/>
                </a:moveTo>
                <a:lnTo>
                  <a:pt x="4652563" y="0"/>
                </a:lnTo>
                <a:lnTo>
                  <a:pt x="4652563" y="4407246"/>
                </a:lnTo>
                <a:lnTo>
                  <a:pt x="0" y="44072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2034480">
            <a:off x="7137031" y="1028700"/>
            <a:ext cx="1759579" cy="2285168"/>
          </a:xfrm>
          <a:custGeom>
            <a:avLst/>
            <a:gdLst/>
            <a:ahLst/>
            <a:cxnLst/>
            <a:rect r="r" b="b" t="t" l="l"/>
            <a:pathLst>
              <a:path h="2285168" w="1759579">
                <a:moveTo>
                  <a:pt x="0" y="0"/>
                </a:moveTo>
                <a:lnTo>
                  <a:pt x="1759580" y="0"/>
                </a:lnTo>
                <a:lnTo>
                  <a:pt x="1759580" y="2285168"/>
                </a:lnTo>
                <a:lnTo>
                  <a:pt x="0" y="22851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-120495">
            <a:off x="242342" y="2782079"/>
            <a:ext cx="8111435" cy="258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37"/>
              </a:lnSpc>
            </a:pPr>
            <a:r>
              <a:rPr lang="en-US" sz="8805">
                <a:solidFill>
                  <a:srgbClr val="472900"/>
                </a:solidFill>
                <a:latin typeface="Bobby Jones"/>
              </a:rPr>
              <a:t>rombongan belajar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903538" y="1346420"/>
            <a:ext cx="8739472" cy="2617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Sekolah tidak diperkenankan menambah ruang kelas baru, jumlah rombongan belajar, dan jumlah peserta didik dalam rombongan belajar. </a:t>
            </a: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8903538" y="4125099"/>
            <a:ext cx="8739472" cy="2122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85"/>
              </a:lnSpc>
            </a:pPr>
            <a:r>
              <a:rPr lang="en-US" sz="4227">
                <a:solidFill>
                  <a:srgbClr val="472900"/>
                </a:solidFill>
                <a:latin typeface="Dekko"/>
              </a:rPr>
              <a:t>SD dalam satu kelas berjumlah paling sedikit 20(dua puluh) peserta didik dan paling banyak 28 (dua puluh delapan) peserta didik;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903538" y="6969165"/>
            <a:ext cx="8739472" cy="2646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85"/>
              </a:lnSpc>
            </a:pPr>
            <a:r>
              <a:rPr lang="en-US" sz="4227">
                <a:solidFill>
                  <a:srgbClr val="472900"/>
                </a:solidFill>
                <a:latin typeface="Dekko"/>
              </a:rPr>
              <a:t>Apabila sekolah memiliki jumlah calon peserta didik yang melebihi daya tampung, maka wajib melaporkan ke Dinas untuk disalurkan pada sekolah lain dalam zonasi yang sama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2034480">
            <a:off x="7137031" y="4000916"/>
            <a:ext cx="1759579" cy="2285168"/>
          </a:xfrm>
          <a:custGeom>
            <a:avLst/>
            <a:gdLst/>
            <a:ahLst/>
            <a:cxnLst/>
            <a:rect r="r" b="b" t="t" l="l"/>
            <a:pathLst>
              <a:path h="2285168" w="1759579">
                <a:moveTo>
                  <a:pt x="0" y="0"/>
                </a:moveTo>
                <a:lnTo>
                  <a:pt x="1759580" y="0"/>
                </a:lnTo>
                <a:lnTo>
                  <a:pt x="1759580" y="2285168"/>
                </a:lnTo>
                <a:lnTo>
                  <a:pt x="0" y="22851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2034480">
            <a:off x="7326750" y="7179926"/>
            <a:ext cx="1759579" cy="2285168"/>
          </a:xfrm>
          <a:custGeom>
            <a:avLst/>
            <a:gdLst/>
            <a:ahLst/>
            <a:cxnLst/>
            <a:rect r="r" b="b" t="t" l="l"/>
            <a:pathLst>
              <a:path h="2285168" w="1759579">
                <a:moveTo>
                  <a:pt x="0" y="0"/>
                </a:moveTo>
                <a:lnTo>
                  <a:pt x="1759579" y="0"/>
                </a:lnTo>
                <a:lnTo>
                  <a:pt x="1759579" y="2285168"/>
                </a:lnTo>
                <a:lnTo>
                  <a:pt x="0" y="22851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DF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0272" y="1028700"/>
            <a:ext cx="11281173" cy="6599486"/>
          </a:xfrm>
          <a:custGeom>
            <a:avLst/>
            <a:gdLst/>
            <a:ahLst/>
            <a:cxnLst/>
            <a:rect r="r" b="b" t="t" l="l"/>
            <a:pathLst>
              <a:path h="6599486" w="11281173">
                <a:moveTo>
                  <a:pt x="0" y="0"/>
                </a:moveTo>
                <a:lnTo>
                  <a:pt x="11281173" y="0"/>
                </a:lnTo>
                <a:lnTo>
                  <a:pt x="11281173" y="6599486"/>
                </a:lnTo>
                <a:lnTo>
                  <a:pt x="0" y="65994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25403" y="8726086"/>
            <a:ext cx="19129664" cy="851723"/>
            <a:chOff x="0" y="0"/>
            <a:chExt cx="5038265" cy="22432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038265" cy="224322"/>
            </a:xfrm>
            <a:custGeom>
              <a:avLst/>
              <a:gdLst/>
              <a:ahLst/>
              <a:cxnLst/>
              <a:rect r="r" b="b" t="t" l="l"/>
              <a:pathLst>
                <a:path h="224322" w="5038265">
                  <a:moveTo>
                    <a:pt x="0" y="0"/>
                  </a:moveTo>
                  <a:lnTo>
                    <a:pt x="5038265" y="0"/>
                  </a:lnTo>
                  <a:lnTo>
                    <a:pt x="5038265" y="224322"/>
                  </a:lnTo>
                  <a:lnTo>
                    <a:pt x="0" y="224322"/>
                  </a:lnTo>
                  <a:close/>
                </a:path>
              </a:pathLst>
            </a:custGeom>
            <a:solidFill>
              <a:srgbClr val="5B433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038265" cy="2624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331316" y="9258300"/>
            <a:ext cx="19129664" cy="1833995"/>
            <a:chOff x="0" y="0"/>
            <a:chExt cx="5038265" cy="48302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38265" cy="483028"/>
            </a:xfrm>
            <a:custGeom>
              <a:avLst/>
              <a:gdLst/>
              <a:ahLst/>
              <a:cxnLst/>
              <a:rect r="r" b="b" t="t" l="l"/>
              <a:pathLst>
                <a:path h="483028" w="5038265">
                  <a:moveTo>
                    <a:pt x="0" y="0"/>
                  </a:moveTo>
                  <a:lnTo>
                    <a:pt x="5038265" y="0"/>
                  </a:lnTo>
                  <a:lnTo>
                    <a:pt x="5038265" y="483028"/>
                  </a:lnTo>
                  <a:lnTo>
                    <a:pt x="0" y="483028"/>
                  </a:lnTo>
                  <a:close/>
                </a:path>
              </a:pathLst>
            </a:custGeom>
            <a:solidFill>
              <a:srgbClr val="FC7C2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5038265" cy="5211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2971258" y="4084987"/>
            <a:ext cx="5827090" cy="5435086"/>
          </a:xfrm>
          <a:custGeom>
            <a:avLst/>
            <a:gdLst/>
            <a:ahLst/>
            <a:cxnLst/>
            <a:rect r="r" b="b" t="t" l="l"/>
            <a:pathLst>
              <a:path h="5435086" w="5827090">
                <a:moveTo>
                  <a:pt x="0" y="0"/>
                </a:moveTo>
                <a:lnTo>
                  <a:pt x="5827090" y="0"/>
                </a:lnTo>
                <a:lnTo>
                  <a:pt x="5827090" y="5435086"/>
                </a:lnTo>
                <a:lnTo>
                  <a:pt x="0" y="54350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086579" y="1028700"/>
            <a:ext cx="2057400" cy="2057400"/>
          </a:xfrm>
          <a:custGeom>
            <a:avLst/>
            <a:gdLst/>
            <a:ahLst/>
            <a:cxnLst/>
            <a:rect r="r" b="b" t="t" l="l"/>
            <a:pathLst>
              <a:path h="2057400" w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971258" y="2710212"/>
            <a:ext cx="4288042" cy="9001616"/>
          </a:xfrm>
          <a:custGeom>
            <a:avLst/>
            <a:gdLst/>
            <a:ahLst/>
            <a:cxnLst/>
            <a:rect r="r" b="b" t="t" l="l"/>
            <a:pathLst>
              <a:path h="9001616" w="4288042">
                <a:moveTo>
                  <a:pt x="0" y="0"/>
                </a:moveTo>
                <a:lnTo>
                  <a:pt x="4288042" y="0"/>
                </a:lnTo>
                <a:lnTo>
                  <a:pt x="4288042" y="9001616"/>
                </a:lnTo>
                <a:lnTo>
                  <a:pt x="0" y="90016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00440" y="6532774"/>
            <a:ext cx="3191873" cy="4114800"/>
          </a:xfrm>
          <a:custGeom>
            <a:avLst/>
            <a:gdLst/>
            <a:ahLst/>
            <a:cxnLst/>
            <a:rect r="r" b="b" t="t" l="l"/>
            <a:pathLst>
              <a:path h="4114800" w="3191873">
                <a:moveTo>
                  <a:pt x="0" y="0"/>
                </a:moveTo>
                <a:lnTo>
                  <a:pt x="3191873" y="0"/>
                </a:lnTo>
                <a:lnTo>
                  <a:pt x="319187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09049" y="3850757"/>
            <a:ext cx="815175" cy="931628"/>
          </a:xfrm>
          <a:custGeom>
            <a:avLst/>
            <a:gdLst/>
            <a:ahLst/>
            <a:cxnLst/>
            <a:rect r="r" b="b" t="t" l="l"/>
            <a:pathLst>
              <a:path h="931628" w="815175">
                <a:moveTo>
                  <a:pt x="0" y="0"/>
                </a:moveTo>
                <a:lnTo>
                  <a:pt x="815175" y="0"/>
                </a:lnTo>
                <a:lnTo>
                  <a:pt x="815175" y="931628"/>
                </a:lnTo>
                <a:lnTo>
                  <a:pt x="0" y="9316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88789" y="4968860"/>
            <a:ext cx="855696" cy="855696"/>
          </a:xfrm>
          <a:custGeom>
            <a:avLst/>
            <a:gdLst/>
            <a:ahLst/>
            <a:cxnLst/>
            <a:rect r="r" b="b" t="t" l="l"/>
            <a:pathLst>
              <a:path h="855696" w="855696">
                <a:moveTo>
                  <a:pt x="0" y="0"/>
                </a:moveTo>
                <a:lnTo>
                  <a:pt x="855696" y="0"/>
                </a:lnTo>
                <a:lnTo>
                  <a:pt x="855696" y="855696"/>
                </a:lnTo>
                <a:lnTo>
                  <a:pt x="0" y="85569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388789" y="1547496"/>
            <a:ext cx="10147770" cy="1780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Masyarakat dapat mengawasi dan </a:t>
            </a:r>
          </a:p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melaporkan pelanggaran pelaksanaan </a:t>
            </a:r>
          </a:p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PPDB ke : 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513726" y="5210692"/>
            <a:ext cx="9734544" cy="613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pendidikan@gunungkidulkab.go.id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513726" y="3795998"/>
            <a:ext cx="8790028" cy="2364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0895336977660 atau </a:t>
            </a:r>
          </a:p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082137468364</a:t>
            </a:r>
            <a:r>
              <a:rPr lang="en-US" sz="4709">
                <a:solidFill>
                  <a:srgbClr val="472900"/>
                </a:solidFill>
                <a:latin typeface="Dekko"/>
              </a:rPr>
              <a:t> </a:t>
            </a:r>
          </a:p>
          <a:p>
            <a:pPr algn="l">
              <a:lnSpc>
                <a:spcPts val="4661"/>
              </a:lnSpc>
            </a:pPr>
            <a:r>
              <a:rPr lang="en-US" sz="4709">
                <a:solidFill>
                  <a:srgbClr val="472900"/>
                </a:solidFill>
                <a:latin typeface="Dekko"/>
              </a:rPr>
              <a:t> </a:t>
            </a:r>
          </a:p>
          <a:p>
            <a:pPr algn="l">
              <a:lnSpc>
                <a:spcPts val="4661"/>
              </a:lnSpc>
            </a:pP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88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37251" y="1638264"/>
            <a:ext cx="12411678" cy="7105686"/>
          </a:xfrm>
          <a:custGeom>
            <a:avLst/>
            <a:gdLst/>
            <a:ahLst/>
            <a:cxnLst/>
            <a:rect r="r" b="b" t="t" l="l"/>
            <a:pathLst>
              <a:path h="7105686" w="12411678">
                <a:moveTo>
                  <a:pt x="0" y="0"/>
                </a:moveTo>
                <a:lnTo>
                  <a:pt x="12411679" y="0"/>
                </a:lnTo>
                <a:lnTo>
                  <a:pt x="12411679" y="7105686"/>
                </a:lnTo>
                <a:lnTo>
                  <a:pt x="0" y="71056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-157044">
            <a:off x="674102" y="2941172"/>
            <a:ext cx="3304175" cy="6608349"/>
          </a:xfrm>
          <a:custGeom>
            <a:avLst/>
            <a:gdLst/>
            <a:ahLst/>
            <a:cxnLst/>
            <a:rect r="r" b="b" t="t" l="l"/>
            <a:pathLst>
              <a:path h="6608349" w="3304175">
                <a:moveTo>
                  <a:pt x="0" y="0"/>
                </a:moveTo>
                <a:lnTo>
                  <a:pt x="3304175" y="0"/>
                </a:lnTo>
                <a:lnTo>
                  <a:pt x="3304175" y="6608349"/>
                </a:lnTo>
                <a:lnTo>
                  <a:pt x="0" y="66083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26240">
            <a:off x="14214534" y="1724594"/>
            <a:ext cx="2870625" cy="7447376"/>
          </a:xfrm>
          <a:custGeom>
            <a:avLst/>
            <a:gdLst/>
            <a:ahLst/>
            <a:cxnLst/>
            <a:rect r="r" b="b" t="t" l="l"/>
            <a:pathLst>
              <a:path h="7447376" w="2870625">
                <a:moveTo>
                  <a:pt x="0" y="0"/>
                </a:moveTo>
                <a:lnTo>
                  <a:pt x="2870625" y="0"/>
                </a:lnTo>
                <a:lnTo>
                  <a:pt x="2870625" y="7447376"/>
                </a:lnTo>
                <a:lnTo>
                  <a:pt x="0" y="74473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860130" y="3916389"/>
            <a:ext cx="12388799" cy="2338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27"/>
              </a:lnSpc>
            </a:pPr>
            <a:r>
              <a:rPr lang="en-US" sz="13448">
                <a:solidFill>
                  <a:srgbClr val="472900"/>
                </a:solidFill>
                <a:latin typeface="Bobby Jones"/>
              </a:rPr>
              <a:t>TERIMAKASIH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73097">
            <a:off x="11485998" y="7938089"/>
            <a:ext cx="2401521" cy="1916850"/>
          </a:xfrm>
          <a:custGeom>
            <a:avLst/>
            <a:gdLst/>
            <a:ahLst/>
            <a:cxnLst/>
            <a:rect r="r" b="b" t="t" l="l"/>
            <a:pathLst>
              <a:path h="1916850" w="2401521">
                <a:moveTo>
                  <a:pt x="0" y="0"/>
                </a:moveTo>
                <a:lnTo>
                  <a:pt x="2401521" y="0"/>
                </a:lnTo>
                <a:lnTo>
                  <a:pt x="2401521" y="1916851"/>
                </a:lnTo>
                <a:lnTo>
                  <a:pt x="0" y="19168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687564" y="1330509"/>
            <a:ext cx="1436185" cy="1383960"/>
          </a:xfrm>
          <a:custGeom>
            <a:avLst/>
            <a:gdLst/>
            <a:ahLst/>
            <a:cxnLst/>
            <a:rect r="r" b="b" t="t" l="l"/>
            <a:pathLst>
              <a:path h="1383960" w="1436185">
                <a:moveTo>
                  <a:pt x="0" y="0"/>
                </a:moveTo>
                <a:lnTo>
                  <a:pt x="1436184" y="0"/>
                </a:lnTo>
                <a:lnTo>
                  <a:pt x="1436184" y="1383959"/>
                </a:lnTo>
                <a:lnTo>
                  <a:pt x="0" y="13839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1FF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25097">
            <a:off x="7077189" y="-931805"/>
            <a:ext cx="12080790" cy="12191623"/>
          </a:xfrm>
          <a:custGeom>
            <a:avLst/>
            <a:gdLst/>
            <a:ahLst/>
            <a:cxnLst/>
            <a:rect r="r" b="b" t="t" l="l"/>
            <a:pathLst>
              <a:path h="12191623" w="12080790">
                <a:moveTo>
                  <a:pt x="0" y="0"/>
                </a:moveTo>
                <a:lnTo>
                  <a:pt x="12080790" y="0"/>
                </a:lnTo>
                <a:lnTo>
                  <a:pt x="12080790" y="12191623"/>
                </a:lnTo>
                <a:lnTo>
                  <a:pt x="0" y="12191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4840615"/>
            <a:ext cx="4284199" cy="8568398"/>
          </a:xfrm>
          <a:custGeom>
            <a:avLst/>
            <a:gdLst/>
            <a:ahLst/>
            <a:cxnLst/>
            <a:rect r="r" b="b" t="t" l="l"/>
            <a:pathLst>
              <a:path h="8568398" w="4284199">
                <a:moveTo>
                  <a:pt x="0" y="0"/>
                </a:moveTo>
                <a:lnTo>
                  <a:pt x="4284199" y="0"/>
                </a:lnTo>
                <a:lnTo>
                  <a:pt x="4284199" y="8568397"/>
                </a:lnTo>
                <a:lnTo>
                  <a:pt x="0" y="85683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04142" y="4070587"/>
            <a:ext cx="3659700" cy="9494504"/>
          </a:xfrm>
          <a:custGeom>
            <a:avLst/>
            <a:gdLst/>
            <a:ahLst/>
            <a:cxnLst/>
            <a:rect r="r" b="b" t="t" l="l"/>
            <a:pathLst>
              <a:path h="9494504" w="3659700">
                <a:moveTo>
                  <a:pt x="0" y="0"/>
                </a:moveTo>
                <a:lnTo>
                  <a:pt x="3659700" y="0"/>
                </a:lnTo>
                <a:lnTo>
                  <a:pt x="3659700" y="9494505"/>
                </a:lnTo>
                <a:lnTo>
                  <a:pt x="0" y="94945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37464">
            <a:off x="7717629" y="2634025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5072" y="1450665"/>
            <a:ext cx="6463842" cy="2389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45"/>
              </a:lnSpc>
            </a:pPr>
            <a:r>
              <a:rPr lang="en-US" sz="9238" spc="-508">
                <a:solidFill>
                  <a:srgbClr val="472900"/>
                </a:solidFill>
                <a:latin typeface="Bobby Jones"/>
              </a:rPr>
              <a:t>JADWAL PELAKSANAAN</a:t>
            </a:r>
          </a:p>
        </p:txBody>
      </p:sp>
      <p:sp>
        <p:nvSpPr>
          <p:cNvPr name="TextBox 7" id="7"/>
          <p:cNvSpPr txBox="true"/>
          <p:nvPr/>
        </p:nvSpPr>
        <p:spPr>
          <a:xfrm rot="-156036">
            <a:off x="8372028" y="2156184"/>
            <a:ext cx="8263836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Pembuatan akun Siswa Luar Daerah</a:t>
            </a:r>
          </a:p>
        </p:txBody>
      </p:sp>
      <p:sp>
        <p:nvSpPr>
          <p:cNvPr name="TextBox 8" id="8"/>
          <p:cNvSpPr txBox="true"/>
          <p:nvPr/>
        </p:nvSpPr>
        <p:spPr>
          <a:xfrm rot="-156036">
            <a:off x="8515150" y="4171781"/>
            <a:ext cx="6468933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10 Juni 2024 s.d 12 Juni 2024</a:t>
            </a:r>
          </a:p>
        </p:txBody>
      </p:sp>
      <p:sp>
        <p:nvSpPr>
          <p:cNvPr name="TextBox 9" id="9"/>
          <p:cNvSpPr txBox="true"/>
          <p:nvPr/>
        </p:nvSpPr>
        <p:spPr>
          <a:xfrm rot="-156036">
            <a:off x="8463318" y="3627758"/>
            <a:ext cx="3081994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Pendaftaran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3137464">
            <a:off x="7908129" y="4071668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-156036">
            <a:off x="8515416" y="2822847"/>
            <a:ext cx="5952417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3 Juni 2024 s.d 7 Juni 2024</a:t>
            </a:r>
          </a:p>
        </p:txBody>
      </p:sp>
      <p:sp>
        <p:nvSpPr>
          <p:cNvPr name="TextBox 12" id="12"/>
          <p:cNvSpPr txBox="true"/>
          <p:nvPr/>
        </p:nvSpPr>
        <p:spPr>
          <a:xfrm rot="-156036">
            <a:off x="8653818" y="5043097"/>
            <a:ext cx="3081994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Seleksi Akhir</a:t>
            </a:r>
          </a:p>
        </p:txBody>
      </p:sp>
      <p:sp>
        <p:nvSpPr>
          <p:cNvPr name="TextBox 13" id="13"/>
          <p:cNvSpPr txBox="true"/>
          <p:nvPr/>
        </p:nvSpPr>
        <p:spPr>
          <a:xfrm rot="-156036">
            <a:off x="8671739" y="5596331"/>
            <a:ext cx="2695448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12 Juni 2024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-3137464">
            <a:off x="7927142" y="5318020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0" y="0"/>
                </a:lnTo>
                <a:lnTo>
                  <a:pt x="529120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-156036">
            <a:off x="8653818" y="6315364"/>
            <a:ext cx="3081994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Pengumuman</a:t>
            </a:r>
          </a:p>
        </p:txBody>
      </p:sp>
      <p:sp>
        <p:nvSpPr>
          <p:cNvPr name="TextBox 16" id="16"/>
          <p:cNvSpPr txBox="true"/>
          <p:nvPr/>
        </p:nvSpPr>
        <p:spPr>
          <a:xfrm rot="-156036">
            <a:off x="8850622" y="6878123"/>
            <a:ext cx="2695448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14 Juni 2024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-3137464">
            <a:off x="8097495" y="6590287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0" y="0"/>
                </a:lnTo>
                <a:lnTo>
                  <a:pt x="529120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-156036">
            <a:off x="8843183" y="7740031"/>
            <a:ext cx="3081994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000000"/>
                </a:solidFill>
                <a:latin typeface="Dekko"/>
              </a:rPr>
              <a:t>Daftar Ulang</a:t>
            </a:r>
          </a:p>
        </p:txBody>
      </p:sp>
      <p:sp>
        <p:nvSpPr>
          <p:cNvPr name="TextBox 19" id="19"/>
          <p:cNvSpPr txBox="true"/>
          <p:nvPr/>
        </p:nvSpPr>
        <p:spPr>
          <a:xfrm rot="-156036">
            <a:off x="8928615" y="8210303"/>
            <a:ext cx="6772132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Dekko"/>
              </a:rPr>
              <a:t>24 Juni 2024 dan 25 Juni 2024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-3137464">
            <a:off x="8186116" y="8043529"/>
            <a:ext cx="529121" cy="775268"/>
          </a:xfrm>
          <a:custGeom>
            <a:avLst/>
            <a:gdLst/>
            <a:ahLst/>
            <a:cxnLst/>
            <a:rect r="r" b="b" t="t" l="l"/>
            <a:pathLst>
              <a:path h="775268" w="529121">
                <a:moveTo>
                  <a:pt x="0" y="0"/>
                </a:moveTo>
                <a:lnTo>
                  <a:pt x="529121" y="0"/>
                </a:lnTo>
                <a:lnTo>
                  <a:pt x="529121" y="775268"/>
                </a:lnTo>
                <a:lnTo>
                  <a:pt x="0" y="7752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BCF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45389">
            <a:off x="11943496" y="962984"/>
            <a:ext cx="5959344" cy="5102688"/>
          </a:xfrm>
          <a:custGeom>
            <a:avLst/>
            <a:gdLst/>
            <a:ahLst/>
            <a:cxnLst/>
            <a:rect r="r" b="b" t="t" l="l"/>
            <a:pathLst>
              <a:path h="5102688" w="5959344">
                <a:moveTo>
                  <a:pt x="0" y="0"/>
                </a:moveTo>
                <a:lnTo>
                  <a:pt x="5959344" y="0"/>
                </a:lnTo>
                <a:lnTo>
                  <a:pt x="5959344" y="5102688"/>
                </a:lnTo>
                <a:lnTo>
                  <a:pt x="0" y="51026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99539" y="2361591"/>
            <a:ext cx="11092596" cy="2305474"/>
            <a:chOff x="0" y="0"/>
            <a:chExt cx="14790128" cy="3073965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4790128" cy="2984482"/>
              <a:chOff x="0" y="0"/>
              <a:chExt cx="2921507" cy="589527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921507" cy="589527"/>
              </a:xfrm>
              <a:custGeom>
                <a:avLst/>
                <a:gdLst/>
                <a:ahLst/>
                <a:cxnLst/>
                <a:rect r="r" b="b" t="t" l="l"/>
                <a:pathLst>
                  <a:path h="589527" w="2921507">
                    <a:moveTo>
                      <a:pt x="0" y="0"/>
                    </a:moveTo>
                    <a:lnTo>
                      <a:pt x="2921507" y="0"/>
                    </a:lnTo>
                    <a:lnTo>
                      <a:pt x="2921507" y="589527"/>
                    </a:lnTo>
                    <a:lnTo>
                      <a:pt x="0" y="58952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38100"/>
                <a:ext cx="2921507" cy="627627"/>
              </a:xfrm>
              <a:prstGeom prst="rect">
                <a:avLst/>
              </a:prstGeom>
            </p:spPr>
            <p:txBody>
              <a:bodyPr anchor="ctr" rtlCol="false" tIns="34702" lIns="34702" bIns="34702" rIns="34702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564626" y="2447524"/>
              <a:ext cx="355032" cy="355032"/>
              <a:chOff x="0" y="0"/>
              <a:chExt cx="47907" cy="47907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1680582" y="2447524"/>
              <a:ext cx="355032" cy="355032"/>
              <a:chOff x="0" y="0"/>
              <a:chExt cx="47907" cy="47907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2797855" y="2447524"/>
              <a:ext cx="355032" cy="355032"/>
              <a:chOff x="0" y="0"/>
              <a:chExt cx="47907" cy="47907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915127" y="2447524"/>
              <a:ext cx="355032" cy="355032"/>
              <a:chOff x="0" y="0"/>
              <a:chExt cx="47907" cy="47907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5032399" y="2447524"/>
              <a:ext cx="355032" cy="355032"/>
              <a:chOff x="0" y="0"/>
              <a:chExt cx="47907" cy="47907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2" id="22"/>
            <p:cNvGrpSpPr/>
            <p:nvPr/>
          </p:nvGrpSpPr>
          <p:grpSpPr>
            <a:xfrm rot="0">
              <a:off x="6149672" y="2447524"/>
              <a:ext cx="355032" cy="355032"/>
              <a:chOff x="0" y="0"/>
              <a:chExt cx="47907" cy="47907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7266944" y="2447524"/>
              <a:ext cx="355032" cy="355032"/>
              <a:chOff x="0" y="0"/>
              <a:chExt cx="47907" cy="47907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8384217" y="2447524"/>
              <a:ext cx="355032" cy="355032"/>
              <a:chOff x="0" y="0"/>
              <a:chExt cx="47907" cy="47907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9501489" y="2447524"/>
              <a:ext cx="355032" cy="355032"/>
              <a:chOff x="0" y="0"/>
              <a:chExt cx="47907" cy="47907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0">
              <a:off x="10618761" y="2447524"/>
              <a:ext cx="355032" cy="355032"/>
              <a:chOff x="0" y="0"/>
              <a:chExt cx="47907" cy="47907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37" id="37"/>
            <p:cNvGrpSpPr/>
            <p:nvPr/>
          </p:nvGrpSpPr>
          <p:grpSpPr>
            <a:xfrm rot="0">
              <a:off x="11736034" y="2447524"/>
              <a:ext cx="355032" cy="355032"/>
              <a:chOff x="0" y="0"/>
              <a:chExt cx="47907" cy="47907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12853306" y="2447524"/>
              <a:ext cx="355032" cy="355032"/>
              <a:chOff x="0" y="0"/>
              <a:chExt cx="47907" cy="47907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name="Group 43" id="43"/>
            <p:cNvGrpSpPr/>
            <p:nvPr/>
          </p:nvGrpSpPr>
          <p:grpSpPr>
            <a:xfrm rot="0">
              <a:off x="13970578" y="2447524"/>
              <a:ext cx="355032" cy="355032"/>
              <a:chOff x="0" y="0"/>
              <a:chExt cx="47907" cy="47907"/>
            </a:xfrm>
          </p:grpSpPr>
          <p:sp>
            <p:nvSpPr>
              <p:cNvPr name="Freeform 44" id="4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TextBox 46" id="46"/>
            <p:cNvSpPr txBox="true"/>
            <p:nvPr/>
          </p:nvSpPr>
          <p:spPr>
            <a:xfrm rot="0">
              <a:off x="484619" y="206813"/>
              <a:ext cx="14066388" cy="28671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58"/>
                </a:lnSpc>
              </a:pPr>
              <a:r>
                <a:rPr lang="en-US" sz="4200">
                  <a:solidFill>
                    <a:srgbClr val="472900"/>
                  </a:solidFill>
                  <a:latin typeface="Dekko"/>
                </a:rPr>
                <a:t>usia paling rendah 5 (lima) tahun 6 (enam) bulan dibuktikan dengan rekomendasi tertulis dari psikolog atau lembaga yang berkompeten;</a:t>
              </a:r>
            </a:p>
            <a:p>
              <a:pPr algn="ctr">
                <a:lnSpc>
                  <a:spcPts val="4158"/>
                </a:lnSpc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599539" y="4820786"/>
            <a:ext cx="11092596" cy="1387860"/>
            <a:chOff x="0" y="0"/>
            <a:chExt cx="14790128" cy="1850480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0" y="0"/>
              <a:ext cx="14790128" cy="1850480"/>
              <a:chOff x="0" y="0"/>
              <a:chExt cx="2921507" cy="365527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0" y="0"/>
                <a:ext cx="2921507" cy="365527"/>
              </a:xfrm>
              <a:custGeom>
                <a:avLst/>
                <a:gdLst/>
                <a:ahLst/>
                <a:cxnLst/>
                <a:rect r="r" b="b" t="t" l="l"/>
                <a:pathLst>
                  <a:path h="365527" w="2921507">
                    <a:moveTo>
                      <a:pt x="0" y="0"/>
                    </a:moveTo>
                    <a:lnTo>
                      <a:pt x="2921507" y="0"/>
                    </a:lnTo>
                    <a:lnTo>
                      <a:pt x="2921507" y="365527"/>
                    </a:lnTo>
                    <a:lnTo>
                      <a:pt x="0" y="36552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0" y="-38100"/>
                <a:ext cx="2921507" cy="403627"/>
              </a:xfrm>
              <a:prstGeom prst="rect">
                <a:avLst/>
              </a:prstGeom>
            </p:spPr>
            <p:txBody>
              <a:bodyPr anchor="ctr" rtlCol="false" tIns="35073" lIns="35073" bIns="35073" rIns="35073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1" id="51"/>
            <p:cNvGrpSpPr/>
            <p:nvPr/>
          </p:nvGrpSpPr>
          <p:grpSpPr>
            <a:xfrm rot="0">
              <a:off x="710016" y="1173948"/>
              <a:ext cx="351280" cy="351280"/>
              <a:chOff x="0" y="0"/>
              <a:chExt cx="47907" cy="47907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3" id="5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4" id="54"/>
            <p:cNvGrpSpPr/>
            <p:nvPr/>
          </p:nvGrpSpPr>
          <p:grpSpPr>
            <a:xfrm rot="0">
              <a:off x="1814182" y="1173948"/>
              <a:ext cx="351280" cy="351280"/>
              <a:chOff x="0" y="0"/>
              <a:chExt cx="47907" cy="47907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57" id="57"/>
            <p:cNvGrpSpPr/>
            <p:nvPr/>
          </p:nvGrpSpPr>
          <p:grpSpPr>
            <a:xfrm rot="0">
              <a:off x="2919650" y="1173948"/>
              <a:ext cx="351280" cy="351280"/>
              <a:chOff x="0" y="0"/>
              <a:chExt cx="47907" cy="47907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59" id="5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0" id="60"/>
            <p:cNvGrpSpPr/>
            <p:nvPr/>
          </p:nvGrpSpPr>
          <p:grpSpPr>
            <a:xfrm rot="0">
              <a:off x="4025118" y="1173948"/>
              <a:ext cx="351280" cy="351280"/>
              <a:chOff x="0" y="0"/>
              <a:chExt cx="47907" cy="47907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2" id="6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3" id="63"/>
            <p:cNvGrpSpPr/>
            <p:nvPr/>
          </p:nvGrpSpPr>
          <p:grpSpPr>
            <a:xfrm rot="0">
              <a:off x="5130586" y="1173948"/>
              <a:ext cx="351280" cy="351280"/>
              <a:chOff x="0" y="0"/>
              <a:chExt cx="47907" cy="47907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5" id="6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6" id="66"/>
            <p:cNvGrpSpPr/>
            <p:nvPr/>
          </p:nvGrpSpPr>
          <p:grpSpPr>
            <a:xfrm rot="0">
              <a:off x="6236054" y="1173948"/>
              <a:ext cx="351280" cy="351280"/>
              <a:chOff x="0" y="0"/>
              <a:chExt cx="47907" cy="47907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9" id="69"/>
            <p:cNvGrpSpPr/>
            <p:nvPr/>
          </p:nvGrpSpPr>
          <p:grpSpPr>
            <a:xfrm rot="0">
              <a:off x="7341522" y="1173948"/>
              <a:ext cx="351280" cy="351280"/>
              <a:chOff x="0" y="0"/>
              <a:chExt cx="47907" cy="47907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1" id="7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2" id="72"/>
            <p:cNvGrpSpPr/>
            <p:nvPr/>
          </p:nvGrpSpPr>
          <p:grpSpPr>
            <a:xfrm rot="0">
              <a:off x="8446990" y="1173948"/>
              <a:ext cx="351280" cy="351280"/>
              <a:chOff x="0" y="0"/>
              <a:chExt cx="47907" cy="47907"/>
            </a:xfrm>
          </p:grpSpPr>
          <p:sp>
            <p:nvSpPr>
              <p:cNvPr name="Freeform 73" id="7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4" id="7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5" id="75"/>
            <p:cNvGrpSpPr/>
            <p:nvPr/>
          </p:nvGrpSpPr>
          <p:grpSpPr>
            <a:xfrm rot="0">
              <a:off x="9552458" y="1173948"/>
              <a:ext cx="351280" cy="351280"/>
              <a:chOff x="0" y="0"/>
              <a:chExt cx="47907" cy="47907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77" id="7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8" id="78"/>
            <p:cNvGrpSpPr/>
            <p:nvPr/>
          </p:nvGrpSpPr>
          <p:grpSpPr>
            <a:xfrm rot="0">
              <a:off x="10657926" y="1173948"/>
              <a:ext cx="351280" cy="351280"/>
              <a:chOff x="0" y="0"/>
              <a:chExt cx="47907" cy="47907"/>
            </a:xfrm>
          </p:grpSpPr>
          <p:sp>
            <p:nvSpPr>
              <p:cNvPr name="Freeform 79" id="7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0" id="8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1" id="81"/>
            <p:cNvGrpSpPr/>
            <p:nvPr/>
          </p:nvGrpSpPr>
          <p:grpSpPr>
            <a:xfrm rot="0">
              <a:off x="11763394" y="1173948"/>
              <a:ext cx="351280" cy="351280"/>
              <a:chOff x="0" y="0"/>
              <a:chExt cx="47907" cy="47907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3" id="8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4" id="84"/>
            <p:cNvGrpSpPr/>
            <p:nvPr/>
          </p:nvGrpSpPr>
          <p:grpSpPr>
            <a:xfrm rot="0">
              <a:off x="12868861" y="1173948"/>
              <a:ext cx="351280" cy="351280"/>
              <a:chOff x="0" y="0"/>
              <a:chExt cx="47907" cy="47907"/>
            </a:xfrm>
          </p:grpSpPr>
          <p:sp>
            <p:nvSpPr>
              <p:cNvPr name="Freeform 85" id="8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6" id="8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87" id="87"/>
            <p:cNvGrpSpPr/>
            <p:nvPr/>
          </p:nvGrpSpPr>
          <p:grpSpPr>
            <a:xfrm rot="0">
              <a:off x="13974329" y="1173948"/>
              <a:ext cx="351280" cy="351280"/>
              <a:chOff x="0" y="0"/>
              <a:chExt cx="47907" cy="47907"/>
            </a:xfrm>
          </p:grpSpPr>
          <p:sp>
            <p:nvSpPr>
              <p:cNvPr name="Freeform 88" id="8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89" id="8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90" id="90"/>
            <p:cNvSpPr txBox="true"/>
            <p:nvPr/>
          </p:nvSpPr>
          <p:spPr>
            <a:xfrm rot="0">
              <a:off x="259222" y="211544"/>
              <a:ext cx="14066388" cy="14701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58"/>
                </a:lnSpc>
              </a:pPr>
              <a:r>
                <a:rPr lang="en-US" sz="4200">
                  <a:solidFill>
                    <a:srgbClr val="472900"/>
                  </a:solidFill>
                  <a:latin typeface="Dekko"/>
                </a:rPr>
                <a:t>Memiliki ijazah TK/RA/PAUD (jika ada);</a:t>
              </a:r>
            </a:p>
            <a:p>
              <a:pPr algn="ctr">
                <a:lnSpc>
                  <a:spcPts val="4158"/>
                </a:lnSpc>
              </a:pPr>
            </a:p>
          </p:txBody>
        </p:sp>
      </p:grpSp>
      <p:grpSp>
        <p:nvGrpSpPr>
          <p:cNvPr name="Group 91" id="91"/>
          <p:cNvGrpSpPr/>
          <p:nvPr/>
        </p:nvGrpSpPr>
        <p:grpSpPr>
          <a:xfrm rot="0">
            <a:off x="599539" y="329143"/>
            <a:ext cx="11092596" cy="1880047"/>
            <a:chOff x="0" y="0"/>
            <a:chExt cx="14790128" cy="2506730"/>
          </a:xfrm>
        </p:grpSpPr>
        <p:grpSp>
          <p:nvGrpSpPr>
            <p:cNvPr name="Group 92" id="92"/>
            <p:cNvGrpSpPr/>
            <p:nvPr/>
          </p:nvGrpSpPr>
          <p:grpSpPr>
            <a:xfrm rot="0">
              <a:off x="0" y="0"/>
              <a:ext cx="14790128" cy="2506730"/>
              <a:chOff x="0" y="0"/>
              <a:chExt cx="2921507" cy="495157"/>
            </a:xfrm>
          </p:grpSpPr>
          <p:sp>
            <p:nvSpPr>
              <p:cNvPr name="Freeform 93" id="93"/>
              <p:cNvSpPr/>
              <p:nvPr/>
            </p:nvSpPr>
            <p:spPr>
              <a:xfrm flipH="false" flipV="false" rot="0">
                <a:off x="0" y="0"/>
                <a:ext cx="2921507" cy="495157"/>
              </a:xfrm>
              <a:custGeom>
                <a:avLst/>
                <a:gdLst/>
                <a:ahLst/>
                <a:cxnLst/>
                <a:rect r="r" b="b" t="t" l="l"/>
                <a:pathLst>
                  <a:path h="495157" w="2921507">
                    <a:moveTo>
                      <a:pt x="0" y="0"/>
                    </a:moveTo>
                    <a:lnTo>
                      <a:pt x="2921507" y="0"/>
                    </a:lnTo>
                    <a:lnTo>
                      <a:pt x="2921507" y="495157"/>
                    </a:lnTo>
                    <a:lnTo>
                      <a:pt x="0" y="49515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94" id="94"/>
              <p:cNvSpPr txBox="true"/>
              <p:nvPr/>
            </p:nvSpPr>
            <p:spPr>
              <a:xfrm>
                <a:off x="0" y="-38100"/>
                <a:ext cx="2921507" cy="533257"/>
              </a:xfrm>
              <a:prstGeom prst="rect">
                <a:avLst/>
              </a:prstGeom>
            </p:spPr>
            <p:txBody>
              <a:bodyPr anchor="ctr" rtlCol="false" tIns="35073" lIns="35073" bIns="35073" rIns="35073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5" id="95"/>
            <p:cNvGrpSpPr/>
            <p:nvPr/>
          </p:nvGrpSpPr>
          <p:grpSpPr>
            <a:xfrm rot="0">
              <a:off x="710016" y="1825249"/>
              <a:ext cx="351280" cy="351280"/>
              <a:chOff x="0" y="0"/>
              <a:chExt cx="47907" cy="47907"/>
            </a:xfrm>
          </p:grpSpPr>
          <p:sp>
            <p:nvSpPr>
              <p:cNvPr name="Freeform 96" id="9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97" id="9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8" id="98"/>
            <p:cNvGrpSpPr/>
            <p:nvPr/>
          </p:nvGrpSpPr>
          <p:grpSpPr>
            <a:xfrm rot="0">
              <a:off x="1814182" y="1825249"/>
              <a:ext cx="351280" cy="351280"/>
              <a:chOff x="0" y="0"/>
              <a:chExt cx="47907" cy="47907"/>
            </a:xfrm>
          </p:grpSpPr>
          <p:sp>
            <p:nvSpPr>
              <p:cNvPr name="Freeform 99" id="9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0" id="10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1" id="101"/>
            <p:cNvGrpSpPr/>
            <p:nvPr/>
          </p:nvGrpSpPr>
          <p:grpSpPr>
            <a:xfrm rot="0">
              <a:off x="2919650" y="1825249"/>
              <a:ext cx="351280" cy="351280"/>
              <a:chOff x="0" y="0"/>
              <a:chExt cx="47907" cy="47907"/>
            </a:xfrm>
          </p:grpSpPr>
          <p:sp>
            <p:nvSpPr>
              <p:cNvPr name="Freeform 102" id="10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3" id="10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4" id="104"/>
            <p:cNvGrpSpPr/>
            <p:nvPr/>
          </p:nvGrpSpPr>
          <p:grpSpPr>
            <a:xfrm rot="0">
              <a:off x="4025118" y="1825249"/>
              <a:ext cx="351280" cy="351280"/>
              <a:chOff x="0" y="0"/>
              <a:chExt cx="47907" cy="47907"/>
            </a:xfrm>
          </p:grpSpPr>
          <p:sp>
            <p:nvSpPr>
              <p:cNvPr name="Freeform 105" id="10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6" id="10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7" id="107"/>
            <p:cNvGrpSpPr/>
            <p:nvPr/>
          </p:nvGrpSpPr>
          <p:grpSpPr>
            <a:xfrm rot="0">
              <a:off x="5130586" y="1825249"/>
              <a:ext cx="351280" cy="351280"/>
              <a:chOff x="0" y="0"/>
              <a:chExt cx="47907" cy="47907"/>
            </a:xfrm>
          </p:grpSpPr>
          <p:sp>
            <p:nvSpPr>
              <p:cNvPr name="Freeform 108" id="10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09" id="10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0" id="110"/>
            <p:cNvGrpSpPr/>
            <p:nvPr/>
          </p:nvGrpSpPr>
          <p:grpSpPr>
            <a:xfrm rot="0">
              <a:off x="6236054" y="1825249"/>
              <a:ext cx="351280" cy="351280"/>
              <a:chOff x="0" y="0"/>
              <a:chExt cx="47907" cy="47907"/>
            </a:xfrm>
          </p:grpSpPr>
          <p:sp>
            <p:nvSpPr>
              <p:cNvPr name="Freeform 111" id="11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2" id="11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3" id="113"/>
            <p:cNvGrpSpPr/>
            <p:nvPr/>
          </p:nvGrpSpPr>
          <p:grpSpPr>
            <a:xfrm rot="0">
              <a:off x="7341522" y="1825249"/>
              <a:ext cx="351280" cy="351280"/>
              <a:chOff x="0" y="0"/>
              <a:chExt cx="47907" cy="47907"/>
            </a:xfrm>
          </p:grpSpPr>
          <p:sp>
            <p:nvSpPr>
              <p:cNvPr name="Freeform 114" id="11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5" id="11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6" id="116"/>
            <p:cNvGrpSpPr/>
            <p:nvPr/>
          </p:nvGrpSpPr>
          <p:grpSpPr>
            <a:xfrm rot="0">
              <a:off x="8446990" y="1825249"/>
              <a:ext cx="351280" cy="351280"/>
              <a:chOff x="0" y="0"/>
              <a:chExt cx="47907" cy="47907"/>
            </a:xfrm>
          </p:grpSpPr>
          <p:sp>
            <p:nvSpPr>
              <p:cNvPr name="Freeform 117" id="11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18" id="11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19" id="119"/>
            <p:cNvGrpSpPr/>
            <p:nvPr/>
          </p:nvGrpSpPr>
          <p:grpSpPr>
            <a:xfrm rot="0">
              <a:off x="9552458" y="1825249"/>
              <a:ext cx="351280" cy="351280"/>
              <a:chOff x="0" y="0"/>
              <a:chExt cx="47907" cy="47907"/>
            </a:xfrm>
          </p:grpSpPr>
          <p:sp>
            <p:nvSpPr>
              <p:cNvPr name="Freeform 120" id="12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1" id="12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2" id="122"/>
            <p:cNvGrpSpPr/>
            <p:nvPr/>
          </p:nvGrpSpPr>
          <p:grpSpPr>
            <a:xfrm rot="0">
              <a:off x="10657926" y="1825249"/>
              <a:ext cx="351280" cy="351280"/>
              <a:chOff x="0" y="0"/>
              <a:chExt cx="47907" cy="47907"/>
            </a:xfrm>
          </p:grpSpPr>
          <p:sp>
            <p:nvSpPr>
              <p:cNvPr name="Freeform 123" id="12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4" id="12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5" id="125"/>
            <p:cNvGrpSpPr/>
            <p:nvPr/>
          </p:nvGrpSpPr>
          <p:grpSpPr>
            <a:xfrm rot="0">
              <a:off x="11763394" y="1825249"/>
              <a:ext cx="351280" cy="351280"/>
              <a:chOff x="0" y="0"/>
              <a:chExt cx="47907" cy="47907"/>
            </a:xfrm>
          </p:grpSpPr>
          <p:sp>
            <p:nvSpPr>
              <p:cNvPr name="Freeform 126" id="12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27" id="12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8" id="128"/>
            <p:cNvGrpSpPr/>
            <p:nvPr/>
          </p:nvGrpSpPr>
          <p:grpSpPr>
            <a:xfrm rot="0">
              <a:off x="12868861" y="1825249"/>
              <a:ext cx="351280" cy="351280"/>
              <a:chOff x="0" y="0"/>
              <a:chExt cx="47907" cy="47907"/>
            </a:xfrm>
          </p:grpSpPr>
          <p:sp>
            <p:nvSpPr>
              <p:cNvPr name="Freeform 129" id="12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0" id="13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31" id="131"/>
            <p:cNvGrpSpPr/>
            <p:nvPr/>
          </p:nvGrpSpPr>
          <p:grpSpPr>
            <a:xfrm rot="0">
              <a:off x="13974329" y="1825249"/>
              <a:ext cx="351280" cy="351280"/>
              <a:chOff x="0" y="0"/>
              <a:chExt cx="47907" cy="47907"/>
            </a:xfrm>
          </p:grpSpPr>
          <p:sp>
            <p:nvSpPr>
              <p:cNvPr name="Freeform 132" id="13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33" id="13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34" id="134"/>
            <p:cNvSpPr txBox="true"/>
            <p:nvPr/>
          </p:nvSpPr>
          <p:spPr>
            <a:xfrm rot="0">
              <a:off x="817844" y="336727"/>
              <a:ext cx="13653156" cy="20256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08"/>
                </a:lnSpc>
              </a:pPr>
              <a:r>
                <a:rPr lang="en-US" sz="4048">
                  <a:solidFill>
                    <a:srgbClr val="472900"/>
                  </a:solidFill>
                  <a:latin typeface="Dekko"/>
                </a:rPr>
                <a:t>Berusia 7 (tujuh) atau paling rendah 6 (enam) tahun per 1 Juli tahun 2024;</a:t>
              </a:r>
            </a:p>
            <a:p>
              <a:pPr algn="ctr">
                <a:lnSpc>
                  <a:spcPts val="4378"/>
                </a:lnSpc>
              </a:pPr>
            </a:p>
          </p:txBody>
        </p:sp>
      </p:grpSp>
      <p:sp>
        <p:nvSpPr>
          <p:cNvPr name="Freeform 135" id="135"/>
          <p:cNvSpPr/>
          <p:nvPr/>
        </p:nvSpPr>
        <p:spPr>
          <a:xfrm flipH="false" flipV="false" rot="-2324961">
            <a:off x="-412745" y="454562"/>
            <a:ext cx="2655134" cy="873780"/>
          </a:xfrm>
          <a:custGeom>
            <a:avLst/>
            <a:gdLst/>
            <a:ahLst/>
            <a:cxnLst/>
            <a:rect r="r" b="b" t="t" l="l"/>
            <a:pathLst>
              <a:path h="873780" w="2655134">
                <a:moveTo>
                  <a:pt x="0" y="0"/>
                </a:moveTo>
                <a:lnTo>
                  <a:pt x="2655134" y="0"/>
                </a:lnTo>
                <a:lnTo>
                  <a:pt x="2655134" y="873780"/>
                </a:lnTo>
                <a:lnTo>
                  <a:pt x="0" y="8737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6" id="136"/>
          <p:cNvSpPr/>
          <p:nvPr/>
        </p:nvSpPr>
        <p:spPr>
          <a:xfrm flipH="false" flipV="false" rot="0">
            <a:off x="14338387" y="4267102"/>
            <a:ext cx="3738827" cy="9699788"/>
          </a:xfrm>
          <a:custGeom>
            <a:avLst/>
            <a:gdLst/>
            <a:ahLst/>
            <a:cxnLst/>
            <a:rect r="r" b="b" t="t" l="l"/>
            <a:pathLst>
              <a:path h="9699788" w="3738827">
                <a:moveTo>
                  <a:pt x="0" y="0"/>
                </a:moveTo>
                <a:lnTo>
                  <a:pt x="3738827" y="0"/>
                </a:lnTo>
                <a:lnTo>
                  <a:pt x="3738827" y="9699788"/>
                </a:lnTo>
                <a:lnTo>
                  <a:pt x="0" y="96997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7" id="137"/>
          <p:cNvSpPr txBox="true"/>
          <p:nvPr/>
        </p:nvSpPr>
        <p:spPr>
          <a:xfrm rot="0">
            <a:off x="11529775" y="1997209"/>
            <a:ext cx="6786785" cy="1761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6961">
                <a:solidFill>
                  <a:srgbClr val="472900"/>
                </a:solidFill>
                <a:latin typeface="Bobby Jones"/>
              </a:rPr>
              <a:t>SYARAT</a:t>
            </a:r>
          </a:p>
          <a:p>
            <a:pPr algn="ctr">
              <a:lnSpc>
                <a:spcPts val="6753"/>
              </a:lnSpc>
            </a:pPr>
            <a:r>
              <a:rPr lang="en-US" sz="6961">
                <a:solidFill>
                  <a:srgbClr val="472900"/>
                </a:solidFill>
                <a:latin typeface="Bobby Jones"/>
              </a:rPr>
              <a:t>PENDAFTARAN</a:t>
            </a:r>
          </a:p>
        </p:txBody>
      </p:sp>
      <p:grpSp>
        <p:nvGrpSpPr>
          <p:cNvPr name="Group 138" id="138"/>
          <p:cNvGrpSpPr/>
          <p:nvPr/>
        </p:nvGrpSpPr>
        <p:grpSpPr>
          <a:xfrm rot="0">
            <a:off x="599539" y="6361046"/>
            <a:ext cx="11092596" cy="2931414"/>
            <a:chOff x="0" y="0"/>
            <a:chExt cx="14790128" cy="3908552"/>
          </a:xfrm>
        </p:grpSpPr>
        <p:grpSp>
          <p:nvGrpSpPr>
            <p:cNvPr name="Group 139" id="139"/>
            <p:cNvGrpSpPr/>
            <p:nvPr/>
          </p:nvGrpSpPr>
          <p:grpSpPr>
            <a:xfrm rot="0">
              <a:off x="0" y="0"/>
              <a:ext cx="14790128" cy="2760088"/>
              <a:chOff x="0" y="0"/>
              <a:chExt cx="2921507" cy="545203"/>
            </a:xfrm>
          </p:grpSpPr>
          <p:sp>
            <p:nvSpPr>
              <p:cNvPr name="Freeform 140" id="140"/>
              <p:cNvSpPr/>
              <p:nvPr/>
            </p:nvSpPr>
            <p:spPr>
              <a:xfrm flipH="false" flipV="false" rot="0">
                <a:off x="0" y="0"/>
                <a:ext cx="2921507" cy="545203"/>
              </a:xfrm>
              <a:custGeom>
                <a:avLst/>
                <a:gdLst/>
                <a:ahLst/>
                <a:cxnLst/>
                <a:rect r="r" b="b" t="t" l="l"/>
                <a:pathLst>
                  <a:path h="545203" w="2921507">
                    <a:moveTo>
                      <a:pt x="0" y="0"/>
                    </a:moveTo>
                    <a:lnTo>
                      <a:pt x="2921507" y="0"/>
                    </a:lnTo>
                    <a:lnTo>
                      <a:pt x="2921507" y="545203"/>
                    </a:lnTo>
                    <a:lnTo>
                      <a:pt x="0" y="54520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1" id="141"/>
              <p:cNvSpPr txBox="true"/>
              <p:nvPr/>
            </p:nvSpPr>
            <p:spPr>
              <a:xfrm>
                <a:off x="0" y="-38100"/>
                <a:ext cx="2921507" cy="583303"/>
              </a:xfrm>
              <a:prstGeom prst="rect">
                <a:avLst/>
              </a:prstGeom>
            </p:spPr>
            <p:txBody>
              <a:bodyPr anchor="ctr" rtlCol="false" tIns="34464" lIns="34464" bIns="34464" rIns="34464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42" id="142"/>
            <p:cNvGrpSpPr/>
            <p:nvPr/>
          </p:nvGrpSpPr>
          <p:grpSpPr>
            <a:xfrm rot="0">
              <a:off x="469566" y="2272644"/>
              <a:ext cx="357484" cy="357484"/>
              <a:chOff x="0" y="0"/>
              <a:chExt cx="47907" cy="47907"/>
            </a:xfrm>
          </p:grpSpPr>
          <p:sp>
            <p:nvSpPr>
              <p:cNvPr name="Freeform 143" id="14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44" id="14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45" id="145"/>
            <p:cNvGrpSpPr/>
            <p:nvPr/>
          </p:nvGrpSpPr>
          <p:grpSpPr>
            <a:xfrm rot="0">
              <a:off x="1593231" y="2272644"/>
              <a:ext cx="357484" cy="357484"/>
              <a:chOff x="0" y="0"/>
              <a:chExt cx="47907" cy="47907"/>
            </a:xfrm>
          </p:grpSpPr>
          <p:sp>
            <p:nvSpPr>
              <p:cNvPr name="Freeform 146" id="14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47" id="14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48" id="148"/>
            <p:cNvGrpSpPr/>
            <p:nvPr/>
          </p:nvGrpSpPr>
          <p:grpSpPr>
            <a:xfrm rot="0">
              <a:off x="2718222" y="2272644"/>
              <a:ext cx="357484" cy="357484"/>
              <a:chOff x="0" y="0"/>
              <a:chExt cx="47907" cy="47907"/>
            </a:xfrm>
          </p:grpSpPr>
          <p:sp>
            <p:nvSpPr>
              <p:cNvPr name="Freeform 149" id="14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0" id="15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1" id="151"/>
            <p:cNvGrpSpPr/>
            <p:nvPr/>
          </p:nvGrpSpPr>
          <p:grpSpPr>
            <a:xfrm rot="0">
              <a:off x="3843212" y="2272644"/>
              <a:ext cx="357484" cy="357484"/>
              <a:chOff x="0" y="0"/>
              <a:chExt cx="47907" cy="47907"/>
            </a:xfrm>
          </p:grpSpPr>
          <p:sp>
            <p:nvSpPr>
              <p:cNvPr name="Freeform 152" id="152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3" id="153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4" id="154"/>
            <p:cNvGrpSpPr/>
            <p:nvPr/>
          </p:nvGrpSpPr>
          <p:grpSpPr>
            <a:xfrm rot="0">
              <a:off x="4968203" y="2272644"/>
              <a:ext cx="357484" cy="357484"/>
              <a:chOff x="0" y="0"/>
              <a:chExt cx="47907" cy="47907"/>
            </a:xfrm>
          </p:grpSpPr>
          <p:sp>
            <p:nvSpPr>
              <p:cNvPr name="Freeform 155" id="155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6" id="156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57" id="157"/>
            <p:cNvGrpSpPr/>
            <p:nvPr/>
          </p:nvGrpSpPr>
          <p:grpSpPr>
            <a:xfrm rot="0">
              <a:off x="6093193" y="2272644"/>
              <a:ext cx="357484" cy="357484"/>
              <a:chOff x="0" y="0"/>
              <a:chExt cx="47907" cy="47907"/>
            </a:xfrm>
          </p:grpSpPr>
          <p:sp>
            <p:nvSpPr>
              <p:cNvPr name="Freeform 158" id="158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59" id="159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0" id="160"/>
            <p:cNvGrpSpPr/>
            <p:nvPr/>
          </p:nvGrpSpPr>
          <p:grpSpPr>
            <a:xfrm rot="0">
              <a:off x="7218183" y="2272644"/>
              <a:ext cx="357484" cy="357484"/>
              <a:chOff x="0" y="0"/>
              <a:chExt cx="47907" cy="47907"/>
            </a:xfrm>
          </p:grpSpPr>
          <p:sp>
            <p:nvSpPr>
              <p:cNvPr name="Freeform 161" id="161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2" id="162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3" id="163"/>
            <p:cNvGrpSpPr/>
            <p:nvPr/>
          </p:nvGrpSpPr>
          <p:grpSpPr>
            <a:xfrm rot="0">
              <a:off x="8343174" y="2272644"/>
              <a:ext cx="357484" cy="357484"/>
              <a:chOff x="0" y="0"/>
              <a:chExt cx="47907" cy="47907"/>
            </a:xfrm>
          </p:grpSpPr>
          <p:sp>
            <p:nvSpPr>
              <p:cNvPr name="Freeform 164" id="164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5" id="165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6" id="166"/>
            <p:cNvGrpSpPr/>
            <p:nvPr/>
          </p:nvGrpSpPr>
          <p:grpSpPr>
            <a:xfrm rot="0">
              <a:off x="9468164" y="2272644"/>
              <a:ext cx="357484" cy="357484"/>
              <a:chOff x="0" y="0"/>
              <a:chExt cx="47907" cy="47907"/>
            </a:xfrm>
          </p:grpSpPr>
          <p:sp>
            <p:nvSpPr>
              <p:cNvPr name="Freeform 167" id="167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68" id="168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69" id="169"/>
            <p:cNvGrpSpPr/>
            <p:nvPr/>
          </p:nvGrpSpPr>
          <p:grpSpPr>
            <a:xfrm rot="0">
              <a:off x="10593155" y="2272644"/>
              <a:ext cx="357484" cy="357484"/>
              <a:chOff x="0" y="0"/>
              <a:chExt cx="47907" cy="47907"/>
            </a:xfrm>
          </p:grpSpPr>
          <p:sp>
            <p:nvSpPr>
              <p:cNvPr name="Freeform 170" id="170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1" id="171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2" id="172"/>
            <p:cNvGrpSpPr/>
            <p:nvPr/>
          </p:nvGrpSpPr>
          <p:grpSpPr>
            <a:xfrm rot="0">
              <a:off x="11718145" y="2272644"/>
              <a:ext cx="357484" cy="357484"/>
              <a:chOff x="0" y="0"/>
              <a:chExt cx="47907" cy="47907"/>
            </a:xfrm>
          </p:grpSpPr>
          <p:sp>
            <p:nvSpPr>
              <p:cNvPr name="Freeform 173" id="173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4" id="174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5" id="175"/>
            <p:cNvGrpSpPr/>
            <p:nvPr/>
          </p:nvGrpSpPr>
          <p:grpSpPr>
            <a:xfrm rot="0">
              <a:off x="12843135" y="2272644"/>
              <a:ext cx="357484" cy="357484"/>
              <a:chOff x="0" y="0"/>
              <a:chExt cx="47907" cy="47907"/>
            </a:xfrm>
          </p:grpSpPr>
          <p:sp>
            <p:nvSpPr>
              <p:cNvPr name="Freeform 176" id="176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77" id="177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8" id="178"/>
            <p:cNvGrpSpPr/>
            <p:nvPr/>
          </p:nvGrpSpPr>
          <p:grpSpPr>
            <a:xfrm rot="0">
              <a:off x="13968126" y="2272644"/>
              <a:ext cx="357484" cy="357484"/>
              <a:chOff x="0" y="0"/>
              <a:chExt cx="47907" cy="47907"/>
            </a:xfrm>
          </p:grpSpPr>
          <p:sp>
            <p:nvSpPr>
              <p:cNvPr name="Freeform 179" id="179"/>
              <p:cNvSpPr/>
              <p:nvPr/>
            </p:nvSpPr>
            <p:spPr>
              <a:xfrm flipH="false" flipV="false" rot="0">
                <a:off x="0" y="0"/>
                <a:ext cx="47907" cy="47907"/>
              </a:xfrm>
              <a:custGeom>
                <a:avLst/>
                <a:gdLst/>
                <a:ahLst/>
                <a:cxnLst/>
                <a:rect r="r" b="b" t="t" l="l"/>
                <a:pathLst>
                  <a:path h="47907" w="47907">
                    <a:moveTo>
                      <a:pt x="0" y="0"/>
                    </a:moveTo>
                    <a:lnTo>
                      <a:pt x="47907" y="0"/>
                    </a:lnTo>
                    <a:lnTo>
                      <a:pt x="47907" y="47907"/>
                    </a:lnTo>
                    <a:lnTo>
                      <a:pt x="0" y="47907"/>
                    </a:lnTo>
                    <a:close/>
                  </a:path>
                </a:pathLst>
              </a:custGeom>
              <a:solidFill>
                <a:srgbClr val="D5E6EB"/>
              </a:solidFill>
            </p:spPr>
          </p:sp>
          <p:sp>
            <p:nvSpPr>
              <p:cNvPr name="TextBox 180" id="180"/>
              <p:cNvSpPr txBox="true"/>
              <p:nvPr/>
            </p:nvSpPr>
            <p:spPr>
              <a:xfrm>
                <a:off x="0" y="-38100"/>
                <a:ext cx="47907" cy="8600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181" id="181"/>
            <p:cNvSpPr txBox="true"/>
            <p:nvPr/>
          </p:nvSpPr>
          <p:spPr>
            <a:xfrm rot="0">
              <a:off x="361870" y="342900"/>
              <a:ext cx="14066388" cy="3565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58"/>
                </a:lnSpc>
              </a:pPr>
              <a:r>
                <a:rPr lang="en-US" sz="4200">
                  <a:solidFill>
                    <a:srgbClr val="472900"/>
                  </a:solidFill>
                  <a:latin typeface="Dekko"/>
                </a:rPr>
                <a:t>Memiliki Kartu Keluarga yang diterbitkan paling singkat 1 (satu) tahun sebelum PPDB kecuali pada jalur perpindahan tugas orang tua;</a:t>
              </a:r>
            </a:p>
            <a:p>
              <a:pPr algn="ctr">
                <a:lnSpc>
                  <a:spcPts val="4158"/>
                </a:lnSpc>
              </a:pPr>
            </a:p>
            <a:p>
              <a:pPr algn="ctr">
                <a:lnSpc>
                  <a:spcPts val="4158"/>
                </a:lnSpc>
              </a:pPr>
            </a:p>
          </p:txBody>
        </p:sp>
      </p:grpSp>
      <p:grpSp>
        <p:nvGrpSpPr>
          <p:cNvPr name="Group 182" id="182"/>
          <p:cNvGrpSpPr/>
          <p:nvPr/>
        </p:nvGrpSpPr>
        <p:grpSpPr>
          <a:xfrm rot="0">
            <a:off x="599539" y="8616943"/>
            <a:ext cx="11092596" cy="1387860"/>
            <a:chOff x="0" y="0"/>
            <a:chExt cx="2921507" cy="365527"/>
          </a:xfrm>
        </p:grpSpPr>
        <p:sp>
          <p:nvSpPr>
            <p:cNvPr name="Freeform 183" id="183"/>
            <p:cNvSpPr/>
            <p:nvPr/>
          </p:nvSpPr>
          <p:spPr>
            <a:xfrm flipH="false" flipV="false" rot="0">
              <a:off x="0" y="0"/>
              <a:ext cx="2921507" cy="365527"/>
            </a:xfrm>
            <a:custGeom>
              <a:avLst/>
              <a:gdLst/>
              <a:ahLst/>
              <a:cxnLst/>
              <a:rect r="r" b="b" t="t" l="l"/>
              <a:pathLst>
                <a:path h="365527" w="2921507">
                  <a:moveTo>
                    <a:pt x="0" y="0"/>
                  </a:moveTo>
                  <a:lnTo>
                    <a:pt x="2921507" y="0"/>
                  </a:lnTo>
                  <a:lnTo>
                    <a:pt x="2921507" y="365527"/>
                  </a:lnTo>
                  <a:lnTo>
                    <a:pt x="0" y="36552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4" id="184"/>
            <p:cNvSpPr txBox="true"/>
            <p:nvPr/>
          </p:nvSpPr>
          <p:spPr>
            <a:xfrm>
              <a:off x="0" y="-38100"/>
              <a:ext cx="2921507" cy="4036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5" id="185"/>
          <p:cNvGrpSpPr/>
          <p:nvPr/>
        </p:nvGrpSpPr>
        <p:grpSpPr>
          <a:xfrm rot="0">
            <a:off x="1132051" y="9497404"/>
            <a:ext cx="263460" cy="263460"/>
            <a:chOff x="0" y="0"/>
            <a:chExt cx="47907" cy="47907"/>
          </a:xfrm>
        </p:grpSpPr>
        <p:sp>
          <p:nvSpPr>
            <p:cNvPr name="Freeform 186" id="186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187" id="187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8" id="188"/>
          <p:cNvGrpSpPr/>
          <p:nvPr/>
        </p:nvGrpSpPr>
        <p:grpSpPr>
          <a:xfrm rot="0">
            <a:off x="1960176" y="9497404"/>
            <a:ext cx="263460" cy="263460"/>
            <a:chOff x="0" y="0"/>
            <a:chExt cx="47907" cy="47907"/>
          </a:xfrm>
        </p:grpSpPr>
        <p:sp>
          <p:nvSpPr>
            <p:cNvPr name="Freeform 189" id="189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190" id="190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1" id="191"/>
          <p:cNvGrpSpPr/>
          <p:nvPr/>
        </p:nvGrpSpPr>
        <p:grpSpPr>
          <a:xfrm rot="0">
            <a:off x="2789277" y="9497404"/>
            <a:ext cx="263460" cy="263460"/>
            <a:chOff x="0" y="0"/>
            <a:chExt cx="47907" cy="47907"/>
          </a:xfrm>
        </p:grpSpPr>
        <p:sp>
          <p:nvSpPr>
            <p:cNvPr name="Freeform 192" id="192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193" id="193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4" id="194"/>
          <p:cNvGrpSpPr/>
          <p:nvPr/>
        </p:nvGrpSpPr>
        <p:grpSpPr>
          <a:xfrm rot="0">
            <a:off x="3618378" y="9497404"/>
            <a:ext cx="263460" cy="263460"/>
            <a:chOff x="0" y="0"/>
            <a:chExt cx="47907" cy="47907"/>
          </a:xfrm>
        </p:grpSpPr>
        <p:sp>
          <p:nvSpPr>
            <p:cNvPr name="Freeform 195" id="195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196" id="196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7" id="197"/>
          <p:cNvGrpSpPr/>
          <p:nvPr/>
        </p:nvGrpSpPr>
        <p:grpSpPr>
          <a:xfrm rot="0">
            <a:off x="4447479" y="9497404"/>
            <a:ext cx="263460" cy="263460"/>
            <a:chOff x="0" y="0"/>
            <a:chExt cx="47907" cy="47907"/>
          </a:xfrm>
        </p:grpSpPr>
        <p:sp>
          <p:nvSpPr>
            <p:cNvPr name="Freeform 198" id="198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199" id="199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0" id="200"/>
          <p:cNvGrpSpPr/>
          <p:nvPr/>
        </p:nvGrpSpPr>
        <p:grpSpPr>
          <a:xfrm rot="0">
            <a:off x="5276579" y="9497404"/>
            <a:ext cx="263460" cy="263460"/>
            <a:chOff x="0" y="0"/>
            <a:chExt cx="47907" cy="47907"/>
          </a:xfrm>
        </p:grpSpPr>
        <p:sp>
          <p:nvSpPr>
            <p:cNvPr name="Freeform 201" id="201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202" id="202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3" id="203"/>
          <p:cNvGrpSpPr/>
          <p:nvPr/>
        </p:nvGrpSpPr>
        <p:grpSpPr>
          <a:xfrm rot="0">
            <a:off x="6105680" y="9497404"/>
            <a:ext cx="263460" cy="263460"/>
            <a:chOff x="0" y="0"/>
            <a:chExt cx="47907" cy="47907"/>
          </a:xfrm>
        </p:grpSpPr>
        <p:sp>
          <p:nvSpPr>
            <p:cNvPr name="Freeform 204" id="204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205" id="205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6" id="206"/>
          <p:cNvGrpSpPr/>
          <p:nvPr/>
        </p:nvGrpSpPr>
        <p:grpSpPr>
          <a:xfrm rot="0">
            <a:off x="6934781" y="9497404"/>
            <a:ext cx="263460" cy="263460"/>
            <a:chOff x="0" y="0"/>
            <a:chExt cx="47907" cy="47907"/>
          </a:xfrm>
        </p:grpSpPr>
        <p:sp>
          <p:nvSpPr>
            <p:cNvPr name="Freeform 207" id="207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208" id="208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9" id="209"/>
          <p:cNvGrpSpPr/>
          <p:nvPr/>
        </p:nvGrpSpPr>
        <p:grpSpPr>
          <a:xfrm rot="0">
            <a:off x="7763882" y="9497404"/>
            <a:ext cx="263460" cy="263460"/>
            <a:chOff x="0" y="0"/>
            <a:chExt cx="47907" cy="47907"/>
          </a:xfrm>
        </p:grpSpPr>
        <p:sp>
          <p:nvSpPr>
            <p:cNvPr name="Freeform 210" id="210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211" id="211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2" id="212"/>
          <p:cNvGrpSpPr/>
          <p:nvPr/>
        </p:nvGrpSpPr>
        <p:grpSpPr>
          <a:xfrm rot="0">
            <a:off x="8592983" y="9497404"/>
            <a:ext cx="263460" cy="263460"/>
            <a:chOff x="0" y="0"/>
            <a:chExt cx="47907" cy="47907"/>
          </a:xfrm>
        </p:grpSpPr>
        <p:sp>
          <p:nvSpPr>
            <p:cNvPr name="Freeform 213" id="213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214" id="214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5" id="215"/>
          <p:cNvGrpSpPr/>
          <p:nvPr/>
        </p:nvGrpSpPr>
        <p:grpSpPr>
          <a:xfrm rot="0">
            <a:off x="9422084" y="9497404"/>
            <a:ext cx="263460" cy="263460"/>
            <a:chOff x="0" y="0"/>
            <a:chExt cx="47907" cy="47907"/>
          </a:xfrm>
        </p:grpSpPr>
        <p:sp>
          <p:nvSpPr>
            <p:cNvPr name="Freeform 216" id="216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217" id="217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8" id="218"/>
          <p:cNvGrpSpPr/>
          <p:nvPr/>
        </p:nvGrpSpPr>
        <p:grpSpPr>
          <a:xfrm rot="0">
            <a:off x="10251185" y="9497404"/>
            <a:ext cx="263460" cy="263460"/>
            <a:chOff x="0" y="0"/>
            <a:chExt cx="47907" cy="47907"/>
          </a:xfrm>
        </p:grpSpPr>
        <p:sp>
          <p:nvSpPr>
            <p:cNvPr name="Freeform 219" id="219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220" id="220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1" id="221"/>
          <p:cNvGrpSpPr/>
          <p:nvPr/>
        </p:nvGrpSpPr>
        <p:grpSpPr>
          <a:xfrm rot="0">
            <a:off x="11080286" y="9497404"/>
            <a:ext cx="263460" cy="263460"/>
            <a:chOff x="0" y="0"/>
            <a:chExt cx="47907" cy="47907"/>
          </a:xfrm>
        </p:grpSpPr>
        <p:sp>
          <p:nvSpPr>
            <p:cNvPr name="Freeform 222" id="222"/>
            <p:cNvSpPr/>
            <p:nvPr/>
          </p:nvSpPr>
          <p:spPr>
            <a:xfrm flipH="false" flipV="false" rot="0">
              <a:off x="0" y="0"/>
              <a:ext cx="47907" cy="47907"/>
            </a:xfrm>
            <a:custGeom>
              <a:avLst/>
              <a:gdLst/>
              <a:ahLst/>
              <a:cxnLst/>
              <a:rect r="r" b="b" t="t" l="l"/>
              <a:pathLst>
                <a:path h="47907" w="47907">
                  <a:moveTo>
                    <a:pt x="0" y="0"/>
                  </a:moveTo>
                  <a:lnTo>
                    <a:pt x="47907" y="0"/>
                  </a:lnTo>
                  <a:lnTo>
                    <a:pt x="47907" y="47907"/>
                  </a:lnTo>
                  <a:lnTo>
                    <a:pt x="0" y="47907"/>
                  </a:lnTo>
                  <a:close/>
                </a:path>
              </a:pathLst>
            </a:custGeom>
            <a:solidFill>
              <a:srgbClr val="D5E6EB"/>
            </a:solidFill>
          </p:spPr>
        </p:sp>
        <p:sp>
          <p:nvSpPr>
            <p:cNvPr name="TextBox 223" id="223"/>
            <p:cNvSpPr txBox="true"/>
            <p:nvPr/>
          </p:nvSpPr>
          <p:spPr>
            <a:xfrm>
              <a:off x="0" y="-38100"/>
              <a:ext cx="47907" cy="86007"/>
            </a:xfrm>
            <a:prstGeom prst="rect">
              <a:avLst/>
            </a:prstGeom>
          </p:spPr>
          <p:txBody>
            <a:bodyPr anchor="ctr" rtlCol="false" tIns="73579" lIns="73579" bIns="73579" rIns="73579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24" id="224"/>
          <p:cNvSpPr txBox="true"/>
          <p:nvPr/>
        </p:nvSpPr>
        <p:spPr>
          <a:xfrm rot="0">
            <a:off x="793956" y="8794651"/>
            <a:ext cx="10549791" cy="559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58"/>
              </a:lnSpc>
            </a:pPr>
            <a:r>
              <a:rPr lang="en-US" sz="4200">
                <a:solidFill>
                  <a:srgbClr val="472900"/>
                </a:solidFill>
                <a:latin typeface="Dekko"/>
              </a:rPr>
              <a:t>Memiliki akta kelahiran</a:t>
            </a:r>
          </a:p>
        </p:txBody>
      </p:sp>
      <p:sp>
        <p:nvSpPr>
          <p:cNvPr name="Freeform 225" id="225"/>
          <p:cNvSpPr/>
          <p:nvPr/>
        </p:nvSpPr>
        <p:spPr>
          <a:xfrm flipH="false" flipV="false" rot="-2034013">
            <a:off x="9752720" y="9060513"/>
            <a:ext cx="2655134" cy="873780"/>
          </a:xfrm>
          <a:custGeom>
            <a:avLst/>
            <a:gdLst/>
            <a:ahLst/>
            <a:cxnLst/>
            <a:rect r="r" b="b" t="t" l="l"/>
            <a:pathLst>
              <a:path h="873780" w="2655134">
                <a:moveTo>
                  <a:pt x="0" y="0"/>
                </a:moveTo>
                <a:lnTo>
                  <a:pt x="2655133" y="0"/>
                </a:lnTo>
                <a:lnTo>
                  <a:pt x="2655133" y="873781"/>
                </a:lnTo>
                <a:lnTo>
                  <a:pt x="0" y="873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31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2477" y="227181"/>
            <a:ext cx="17077610" cy="9776932"/>
          </a:xfrm>
          <a:custGeom>
            <a:avLst/>
            <a:gdLst/>
            <a:ahLst/>
            <a:cxnLst/>
            <a:rect r="r" b="b" t="t" l="l"/>
            <a:pathLst>
              <a:path h="9776932" w="17077610">
                <a:moveTo>
                  <a:pt x="0" y="0"/>
                </a:moveTo>
                <a:lnTo>
                  <a:pt x="17077610" y="0"/>
                </a:lnTo>
                <a:lnTo>
                  <a:pt x="17077610" y="9776932"/>
                </a:lnTo>
                <a:lnTo>
                  <a:pt x="0" y="9776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14615208" y="4697362"/>
            <a:ext cx="4350152" cy="8700305"/>
          </a:xfrm>
          <a:custGeom>
            <a:avLst/>
            <a:gdLst/>
            <a:ahLst/>
            <a:cxnLst/>
            <a:rect r="r" b="b" t="t" l="l"/>
            <a:pathLst>
              <a:path h="8700305" w="4350152">
                <a:moveTo>
                  <a:pt x="0" y="0"/>
                </a:moveTo>
                <a:lnTo>
                  <a:pt x="4350152" y="0"/>
                </a:lnTo>
                <a:lnTo>
                  <a:pt x="4350152" y="8700305"/>
                </a:lnTo>
                <a:lnTo>
                  <a:pt x="0" y="8700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73289" y="1861265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76205" y="396083"/>
            <a:ext cx="8456978" cy="1122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25"/>
              </a:lnSpc>
            </a:pPr>
            <a:r>
              <a:rPr lang="en-US" sz="6446">
                <a:solidFill>
                  <a:srgbClr val="472900"/>
                </a:solidFill>
                <a:latin typeface="Bobby Jones"/>
              </a:rPr>
              <a:t>KETENTUAN jalur zonasi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11460" y="1889840"/>
            <a:ext cx="14585528" cy="2083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Penentuan Lokasi menggunakan alamat pada KK yang terbit paling singkat 1 tahun sebelum PPDB.</a:t>
            </a:r>
          </a:p>
          <a:p>
            <a:pPr algn="l">
              <a:lnSpc>
                <a:spcPts val="4206"/>
              </a:lnSpc>
            </a:pP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911460" y="3692073"/>
            <a:ext cx="14878823" cy="2083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Terdapat perubahan elemen data kependudukan dapat diganti dengan fotokopi KK sebelum perubahan elemen, KIA atau identitas rapor.</a:t>
            </a: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764813" y="5575873"/>
            <a:ext cx="14878823" cy="1738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5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KK tidak dimiliki karena bencana alam/sosial, diganti dengan surat keterangan domisili dari RT RW yang dilegalisir lurah setempat.</a:t>
            </a:r>
          </a:p>
          <a:p>
            <a:pPr algn="ctr">
              <a:lnSpc>
                <a:spcPts val="3722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764813" y="7534057"/>
            <a:ext cx="14878823" cy="1838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53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Nama orangtua/wali harus sama dengan yang tercantum pada rapor/ijazah sebelumnya, akta kelahiran atau KK.</a:t>
            </a:r>
          </a:p>
          <a:p>
            <a:pPr algn="ctr">
              <a:lnSpc>
                <a:spcPts val="3940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773289" y="3759843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299" y="0"/>
                </a:lnTo>
                <a:lnTo>
                  <a:pt x="931299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63050" y="5566348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63050" y="7553107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9C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2477" y="227181"/>
            <a:ext cx="17077610" cy="9776932"/>
          </a:xfrm>
          <a:custGeom>
            <a:avLst/>
            <a:gdLst/>
            <a:ahLst/>
            <a:cxnLst/>
            <a:rect r="r" b="b" t="t" l="l"/>
            <a:pathLst>
              <a:path h="9776932" w="17077610">
                <a:moveTo>
                  <a:pt x="0" y="0"/>
                </a:moveTo>
                <a:lnTo>
                  <a:pt x="17077610" y="0"/>
                </a:lnTo>
                <a:lnTo>
                  <a:pt x="17077610" y="9776932"/>
                </a:lnTo>
                <a:lnTo>
                  <a:pt x="0" y="9776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9936" y="5595180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300"/>
                </a:lnTo>
                <a:lnTo>
                  <a:pt x="0" y="9313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307860" y="396083"/>
            <a:ext cx="10180985" cy="1122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25"/>
              </a:lnSpc>
            </a:pPr>
            <a:r>
              <a:rPr lang="en-US" sz="6446">
                <a:solidFill>
                  <a:srgbClr val="472900"/>
                </a:solidFill>
                <a:latin typeface="Bobby Jones"/>
              </a:rPr>
              <a:t>KETENTUAN jalur zonasi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184691" y="1903071"/>
            <a:ext cx="14878823" cy="1550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6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Nama orangtua/wali menunjukkan status hubungan kekeluargaan anak kandung atau cucu.</a:t>
            </a:r>
          </a:p>
          <a:p>
            <a:pPr algn="ctr">
              <a:lnSpc>
                <a:spcPts val="4378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919936" y="1780341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184691" y="3002487"/>
            <a:ext cx="14878823" cy="228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1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jika tidak, menyertakan akta kematian orangtua, akta cerai atau putusan pengadilan tentang pengangkatan anak atau penunjukkan wali. </a:t>
            </a:r>
          </a:p>
          <a:p>
            <a:pPr algn="ctr">
              <a:lnSpc>
                <a:spcPts val="3534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4338387" y="4267102"/>
            <a:ext cx="3738827" cy="9699788"/>
          </a:xfrm>
          <a:custGeom>
            <a:avLst/>
            <a:gdLst/>
            <a:ahLst/>
            <a:cxnLst/>
            <a:rect r="r" b="b" t="t" l="l"/>
            <a:pathLst>
              <a:path h="9699788" w="3738827">
                <a:moveTo>
                  <a:pt x="0" y="0"/>
                </a:moveTo>
                <a:lnTo>
                  <a:pt x="3738827" y="0"/>
                </a:lnTo>
                <a:lnTo>
                  <a:pt x="3738827" y="9699788"/>
                </a:lnTo>
                <a:lnTo>
                  <a:pt x="0" y="96997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184691" y="5576130"/>
            <a:ext cx="14043508" cy="5824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11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Dalam hal terdapat perbedaan nama orang tua/wali </a:t>
            </a:r>
          </a:p>
          <a:p>
            <a:pPr algn="l">
              <a:lnSpc>
                <a:spcPts val="5311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calon peserta didik baru disebabkan karena meninggal </a:t>
            </a:r>
          </a:p>
          <a:p>
            <a:pPr algn="l">
              <a:lnSpc>
                <a:spcPts val="5311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dunia, bercerai atau menikah lagi dapat menggunakan KK </a:t>
            </a:r>
          </a:p>
          <a:p>
            <a:pPr algn="l">
              <a:lnSpc>
                <a:spcPts val="5311"/>
              </a:lnSpc>
            </a:pPr>
            <a:r>
              <a:rPr lang="en-US" sz="4248">
                <a:solidFill>
                  <a:srgbClr val="472900"/>
                </a:solidFill>
                <a:latin typeface="Dekko"/>
              </a:rPr>
              <a:t>lama yang harus dibuktikan dengan surat kematian/surat perceraian/fotokopi buku nikah yang diterbitkan instansi berwenang.</a:t>
            </a:r>
          </a:p>
          <a:p>
            <a:pPr algn="l">
              <a:lnSpc>
                <a:spcPts val="5311"/>
              </a:lnSpc>
            </a:pPr>
          </a:p>
          <a:p>
            <a:pPr algn="l">
              <a:lnSpc>
                <a:spcPts val="5311"/>
              </a:lnSpc>
            </a:pPr>
          </a:p>
          <a:p>
            <a:pPr algn="ctr">
              <a:lnSpc>
                <a:spcPts val="3909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46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2477" y="227181"/>
            <a:ext cx="17077610" cy="9776932"/>
          </a:xfrm>
          <a:custGeom>
            <a:avLst/>
            <a:gdLst/>
            <a:ahLst/>
            <a:cxnLst/>
            <a:rect r="r" b="b" t="t" l="l"/>
            <a:pathLst>
              <a:path h="9776932" w="17077610">
                <a:moveTo>
                  <a:pt x="0" y="0"/>
                </a:moveTo>
                <a:lnTo>
                  <a:pt x="17077610" y="0"/>
                </a:lnTo>
                <a:lnTo>
                  <a:pt x="17077610" y="9776932"/>
                </a:lnTo>
                <a:lnTo>
                  <a:pt x="0" y="9776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14554983" y="4697362"/>
            <a:ext cx="4350152" cy="8700305"/>
          </a:xfrm>
          <a:custGeom>
            <a:avLst/>
            <a:gdLst/>
            <a:ahLst/>
            <a:cxnLst/>
            <a:rect r="r" b="b" t="t" l="l"/>
            <a:pathLst>
              <a:path h="8700305" w="4350152">
                <a:moveTo>
                  <a:pt x="0" y="0"/>
                </a:moveTo>
                <a:lnTo>
                  <a:pt x="4350152" y="0"/>
                </a:lnTo>
                <a:lnTo>
                  <a:pt x="4350152" y="8700305"/>
                </a:lnTo>
                <a:lnTo>
                  <a:pt x="0" y="8700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19936" y="4212201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307860" y="396083"/>
            <a:ext cx="10180985" cy="1122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25"/>
              </a:lnSpc>
            </a:pPr>
            <a:r>
              <a:rPr lang="en-US" sz="6446">
                <a:solidFill>
                  <a:srgbClr val="472900"/>
                </a:solidFill>
                <a:latin typeface="Bobby Jones"/>
              </a:rPr>
              <a:t>KETENTUAN jalur zonasi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184691" y="4316976"/>
            <a:ext cx="14043508" cy="658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98"/>
              </a:lnSpc>
            </a:pPr>
            <a:r>
              <a:rPr lang="en-US" sz="5048">
                <a:solidFill>
                  <a:srgbClr val="472900"/>
                </a:solidFill>
                <a:latin typeface="Dekko"/>
              </a:rPr>
              <a:t>Skor Akhir Calon Peserta Didik 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184691" y="1866699"/>
            <a:ext cx="14878823" cy="267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5000">
                <a:solidFill>
                  <a:srgbClr val="472900"/>
                </a:solidFill>
                <a:latin typeface="Dekko"/>
              </a:rPr>
              <a:t>Kriteria pembobotan pada sistem zonasi SD menerapkan konversi usia, zonasi wilayah kalurahan dan jarak radius dari rumah ke sekolah.</a:t>
            </a:r>
          </a:p>
          <a:p>
            <a:pPr algn="ctr">
              <a:lnSpc>
                <a:spcPts val="7000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919936" y="1780341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184691" y="5268047"/>
            <a:ext cx="12589934" cy="1934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73"/>
              </a:lnSpc>
            </a:pPr>
            <a:r>
              <a:rPr lang="en-US" sz="7548">
                <a:solidFill>
                  <a:srgbClr val="472900"/>
                </a:solidFill>
                <a:latin typeface="Dekko"/>
              </a:rPr>
              <a:t>Skor Usia + Skor Zonasi Wilayah + Skor Jarak Radius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122246" y="7555351"/>
            <a:ext cx="14043508" cy="658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98"/>
              </a:lnSpc>
            </a:pPr>
            <a:r>
              <a:rPr lang="en-US" sz="5048">
                <a:solidFill>
                  <a:srgbClr val="472900"/>
                </a:solidFill>
                <a:latin typeface="Dekko"/>
              </a:rPr>
              <a:t>Skor Maksimal pada jalur zonasi adalah sebesar 400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919936" y="7177808"/>
            <a:ext cx="931299" cy="931299"/>
          </a:xfrm>
          <a:custGeom>
            <a:avLst/>
            <a:gdLst/>
            <a:ahLst/>
            <a:cxnLst/>
            <a:rect r="r" b="b" t="t" l="l"/>
            <a:pathLst>
              <a:path h="931299" w="931299">
                <a:moveTo>
                  <a:pt x="0" y="0"/>
                </a:moveTo>
                <a:lnTo>
                  <a:pt x="931300" y="0"/>
                </a:lnTo>
                <a:lnTo>
                  <a:pt x="931300" y="931299"/>
                </a:lnTo>
                <a:lnTo>
                  <a:pt x="0" y="931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755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62330" y="-2800486"/>
            <a:ext cx="12263110" cy="16656177"/>
          </a:xfrm>
          <a:custGeom>
            <a:avLst/>
            <a:gdLst/>
            <a:ahLst/>
            <a:cxnLst/>
            <a:rect r="r" b="b" t="t" l="l"/>
            <a:pathLst>
              <a:path h="16656177" w="12263110">
                <a:moveTo>
                  <a:pt x="0" y="0"/>
                </a:moveTo>
                <a:lnTo>
                  <a:pt x="12263110" y="0"/>
                </a:lnTo>
                <a:lnTo>
                  <a:pt x="12263110" y="16656177"/>
                </a:lnTo>
                <a:lnTo>
                  <a:pt x="0" y="16656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713611" y="4299452"/>
            <a:ext cx="4958848" cy="9917697"/>
          </a:xfrm>
          <a:custGeom>
            <a:avLst/>
            <a:gdLst/>
            <a:ahLst/>
            <a:cxnLst/>
            <a:rect r="r" b="b" t="t" l="l"/>
            <a:pathLst>
              <a:path h="9917697" w="4958848">
                <a:moveTo>
                  <a:pt x="0" y="0"/>
                </a:moveTo>
                <a:lnTo>
                  <a:pt x="4958849" y="0"/>
                </a:lnTo>
                <a:lnTo>
                  <a:pt x="4958849" y="9917696"/>
                </a:lnTo>
                <a:lnTo>
                  <a:pt x="0" y="99176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361007" y="4853172"/>
            <a:ext cx="1348860" cy="1348860"/>
            <a:chOff x="0" y="0"/>
            <a:chExt cx="1798480" cy="1798480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798480" cy="1798480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D8896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-573097">
              <a:off x="397952" y="499121"/>
              <a:ext cx="1002577" cy="800239"/>
            </a:xfrm>
            <a:custGeom>
              <a:avLst/>
              <a:gdLst/>
              <a:ahLst/>
              <a:cxnLst/>
              <a:rect r="r" b="b" t="t" l="l"/>
              <a:pathLst>
                <a:path h="800239" w="1002577">
                  <a:moveTo>
                    <a:pt x="0" y="0"/>
                  </a:moveTo>
                  <a:lnTo>
                    <a:pt x="1002577" y="0"/>
                  </a:lnTo>
                  <a:lnTo>
                    <a:pt x="1002577" y="800238"/>
                  </a:lnTo>
                  <a:lnTo>
                    <a:pt x="0" y="800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323741" y="6129687"/>
            <a:ext cx="1240617" cy="1240617"/>
            <a:chOff x="0" y="0"/>
            <a:chExt cx="1654156" cy="1654156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654156" cy="1654156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BCFFB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284540" y="359611"/>
              <a:ext cx="1083467" cy="882533"/>
            </a:xfrm>
            <a:custGeom>
              <a:avLst/>
              <a:gdLst/>
              <a:ahLst/>
              <a:cxnLst/>
              <a:rect r="r" b="b" t="t" l="l"/>
              <a:pathLst>
                <a:path h="882533" w="1083467">
                  <a:moveTo>
                    <a:pt x="0" y="0"/>
                  </a:moveTo>
                  <a:lnTo>
                    <a:pt x="1083466" y="0"/>
                  </a:lnTo>
                  <a:lnTo>
                    <a:pt x="1083466" y="882532"/>
                  </a:lnTo>
                  <a:lnTo>
                    <a:pt x="0" y="882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8299638" y="1111251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23741" y="421645"/>
            <a:ext cx="5738589" cy="2899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91"/>
              </a:lnSpc>
            </a:pPr>
            <a:r>
              <a:rPr lang="en-US" sz="7491">
                <a:solidFill>
                  <a:srgbClr val="472900"/>
                </a:solidFill>
                <a:latin typeface="Bobby Jones"/>
              </a:rPr>
              <a:t>ketentuan jalur afirmasi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299638" y="393070"/>
            <a:ext cx="9704870" cy="1442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21"/>
              </a:lnSpc>
            </a:pPr>
            <a:r>
              <a:rPr lang="en-US" sz="4621">
                <a:solidFill>
                  <a:srgbClr val="472900"/>
                </a:solidFill>
                <a:latin typeface="Dekko"/>
              </a:rPr>
              <a:t>Jalur Afirmasi Jenjang SD diperuntukkan :</a:t>
            </a:r>
          </a:p>
          <a:p>
            <a:pPr algn="ctr">
              <a:lnSpc>
                <a:spcPts val="7659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9296048" y="1114425"/>
            <a:ext cx="8102215" cy="1194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7"/>
              </a:lnSpc>
            </a:pPr>
            <a:r>
              <a:rPr lang="en-US" sz="4647">
                <a:solidFill>
                  <a:srgbClr val="472900"/>
                </a:solidFill>
                <a:latin typeface="Dekko"/>
              </a:rPr>
              <a:t>peserta didik dari ekonomi tidak mampu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296048" y="6325666"/>
            <a:ext cx="8102215" cy="1151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47"/>
              </a:lnSpc>
            </a:pPr>
            <a:r>
              <a:rPr lang="en-US" sz="4447">
                <a:solidFill>
                  <a:srgbClr val="472900"/>
                </a:solidFill>
                <a:latin typeface="Dekko"/>
              </a:rPr>
              <a:t>cetak screen Sistem Informasi Desa (SID) 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8299638" y="2547758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4"/>
                </a:lnTo>
                <a:lnTo>
                  <a:pt x="0" y="757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386625" y="4573137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8299638" y="6371088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9296048" y="2394518"/>
            <a:ext cx="8850206" cy="1150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6"/>
              </a:lnSpc>
            </a:pPr>
            <a:r>
              <a:rPr lang="en-US" sz="4486">
                <a:solidFill>
                  <a:srgbClr val="472900"/>
                </a:solidFill>
                <a:latin typeface="Dekko"/>
              </a:rPr>
              <a:t>penyandang disabilitas / berkebutuhan khusus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157892" y="3666245"/>
            <a:ext cx="9988362" cy="805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39"/>
              </a:lnSpc>
            </a:pPr>
            <a:r>
              <a:rPr lang="en-US" sz="4671">
                <a:solidFill>
                  <a:srgbClr val="472900"/>
                </a:solidFill>
                <a:latin typeface="Dekko"/>
              </a:rPr>
              <a:t>Bukti Keikutsertaan ekonomi tidak mampu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296048" y="4518358"/>
            <a:ext cx="8850206" cy="17109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6"/>
              </a:lnSpc>
            </a:pPr>
            <a:r>
              <a:rPr lang="en-US" sz="4486">
                <a:solidFill>
                  <a:srgbClr val="472900"/>
                </a:solidFill>
                <a:latin typeface="Dekko"/>
              </a:rPr>
              <a:t>Cetak data Terpadu Kesejahteraan Sosial melalui</a:t>
            </a:r>
          </a:p>
          <a:p>
            <a:pPr algn="l">
              <a:lnSpc>
                <a:spcPts val="4486"/>
              </a:lnSpc>
            </a:pPr>
            <a:r>
              <a:rPr lang="en-US" sz="4486">
                <a:solidFill>
                  <a:srgbClr val="472900"/>
                </a:solidFill>
                <a:latin typeface="Dekko"/>
              </a:rPr>
              <a:t>cekbansos.kemensos.go.id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299638" y="7524480"/>
            <a:ext cx="7047408" cy="805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39"/>
              </a:lnSpc>
            </a:pPr>
            <a:r>
              <a:rPr lang="en-US" sz="4671">
                <a:solidFill>
                  <a:srgbClr val="472900"/>
                </a:solidFill>
                <a:latin typeface="Dekko"/>
              </a:rPr>
              <a:t>Bukti  penyandang disabilitas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8386625" y="8524381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9296048" y="8264036"/>
            <a:ext cx="10964758" cy="1316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36"/>
              </a:lnSpc>
            </a:pPr>
            <a:r>
              <a:rPr lang="en-US" sz="4669">
                <a:solidFill>
                  <a:srgbClr val="472900"/>
                </a:solidFill>
                <a:latin typeface="Dekko"/>
              </a:rPr>
              <a:t>surat keterangan oleh dokter/</a:t>
            </a:r>
          </a:p>
          <a:p>
            <a:pPr algn="l">
              <a:lnSpc>
                <a:spcPts val="5136"/>
              </a:lnSpc>
            </a:pPr>
            <a:r>
              <a:rPr lang="en-US" sz="4669">
                <a:solidFill>
                  <a:srgbClr val="472900"/>
                </a:solidFill>
                <a:latin typeface="Dekko"/>
              </a:rPr>
              <a:t>orthopedagog/lembaga kompeten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66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062330" y="-2800486"/>
            <a:ext cx="12263110" cy="16656177"/>
          </a:xfrm>
          <a:custGeom>
            <a:avLst/>
            <a:gdLst/>
            <a:ahLst/>
            <a:cxnLst/>
            <a:rect r="r" b="b" t="t" l="l"/>
            <a:pathLst>
              <a:path h="16656177" w="12263110">
                <a:moveTo>
                  <a:pt x="0" y="0"/>
                </a:moveTo>
                <a:lnTo>
                  <a:pt x="12263110" y="0"/>
                </a:lnTo>
                <a:lnTo>
                  <a:pt x="12263110" y="16656177"/>
                </a:lnTo>
                <a:lnTo>
                  <a:pt x="0" y="16656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276117">
            <a:off x="713611" y="4299452"/>
            <a:ext cx="4958848" cy="9917697"/>
          </a:xfrm>
          <a:custGeom>
            <a:avLst/>
            <a:gdLst/>
            <a:ahLst/>
            <a:cxnLst/>
            <a:rect r="r" b="b" t="t" l="l"/>
            <a:pathLst>
              <a:path h="9917697" w="4958848">
                <a:moveTo>
                  <a:pt x="0" y="0"/>
                </a:moveTo>
                <a:lnTo>
                  <a:pt x="4958849" y="0"/>
                </a:lnTo>
                <a:lnTo>
                  <a:pt x="4958849" y="9917696"/>
                </a:lnTo>
                <a:lnTo>
                  <a:pt x="0" y="99176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361007" y="4853172"/>
            <a:ext cx="1348860" cy="1348860"/>
            <a:chOff x="0" y="0"/>
            <a:chExt cx="1798480" cy="1798480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798480" cy="1798480"/>
              <a:chOff x="0" y="0"/>
              <a:chExt cx="812800" cy="81280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D8896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name="Freeform 8" id="8"/>
            <p:cNvSpPr/>
            <p:nvPr/>
          </p:nvSpPr>
          <p:spPr>
            <a:xfrm flipH="false" flipV="false" rot="-573097">
              <a:off x="397952" y="499121"/>
              <a:ext cx="1002577" cy="800239"/>
            </a:xfrm>
            <a:custGeom>
              <a:avLst/>
              <a:gdLst/>
              <a:ahLst/>
              <a:cxnLst/>
              <a:rect r="r" b="b" t="t" l="l"/>
              <a:pathLst>
                <a:path h="800239" w="1002577">
                  <a:moveTo>
                    <a:pt x="0" y="0"/>
                  </a:moveTo>
                  <a:lnTo>
                    <a:pt x="1002577" y="0"/>
                  </a:lnTo>
                  <a:lnTo>
                    <a:pt x="1002577" y="800238"/>
                  </a:lnTo>
                  <a:lnTo>
                    <a:pt x="0" y="800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323741" y="6129687"/>
            <a:ext cx="1240617" cy="1240617"/>
            <a:chOff x="0" y="0"/>
            <a:chExt cx="1654156" cy="1654156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654156" cy="1654156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BCFFB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284540" y="359611"/>
              <a:ext cx="1083467" cy="882533"/>
            </a:xfrm>
            <a:custGeom>
              <a:avLst/>
              <a:gdLst/>
              <a:ahLst/>
              <a:cxnLst/>
              <a:rect r="r" b="b" t="t" l="l"/>
              <a:pathLst>
                <a:path h="882533" w="1083467">
                  <a:moveTo>
                    <a:pt x="0" y="0"/>
                  </a:moveTo>
                  <a:lnTo>
                    <a:pt x="1083466" y="0"/>
                  </a:lnTo>
                  <a:lnTo>
                    <a:pt x="1083466" y="882532"/>
                  </a:lnTo>
                  <a:lnTo>
                    <a:pt x="0" y="882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7735711" y="523118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23741" y="421645"/>
            <a:ext cx="5738589" cy="2899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91"/>
              </a:lnSpc>
            </a:pPr>
            <a:r>
              <a:rPr lang="en-US" sz="7491">
                <a:solidFill>
                  <a:srgbClr val="472900"/>
                </a:solidFill>
                <a:latin typeface="Bobby Jones"/>
              </a:rPr>
              <a:t>ketentuan jalur afirmasi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808806" y="608843"/>
            <a:ext cx="8864191" cy="1194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7"/>
              </a:lnSpc>
            </a:pPr>
            <a:r>
              <a:rPr lang="en-US" sz="4647">
                <a:solidFill>
                  <a:srgbClr val="472900"/>
                </a:solidFill>
                <a:latin typeface="Dekko"/>
              </a:rPr>
              <a:t>1 rombel = 1 penyandang disabilitas/kebutuhan khusus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808806" y="6063396"/>
            <a:ext cx="8102215" cy="17131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47"/>
              </a:lnSpc>
            </a:pPr>
            <a:r>
              <a:rPr lang="en-US" sz="4447">
                <a:solidFill>
                  <a:srgbClr val="472900"/>
                </a:solidFill>
                <a:latin typeface="Dekko"/>
              </a:rPr>
              <a:t>jalur afirmasi diperuntukkan peserta didik di dalam dan di luar zona sekolah yang bersangkutan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7735711" y="2167804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735711" y="3447103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735711" y="6119301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4"/>
                </a:lnTo>
                <a:lnTo>
                  <a:pt x="0" y="7578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808806" y="2015611"/>
            <a:ext cx="8850206" cy="1150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6"/>
              </a:lnSpc>
            </a:pPr>
            <a:r>
              <a:rPr lang="en-US" sz="4486">
                <a:solidFill>
                  <a:srgbClr val="472900"/>
                </a:solidFill>
                <a:latin typeface="Dekko"/>
              </a:rPr>
              <a:t>penyandang disabilitas / kebutuhan khusus diberikan skor 500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822791" y="3477263"/>
            <a:ext cx="8850206" cy="2271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6"/>
              </a:lnSpc>
            </a:pPr>
            <a:r>
              <a:rPr lang="en-US" sz="4486">
                <a:solidFill>
                  <a:srgbClr val="472900"/>
                </a:solidFill>
                <a:latin typeface="Dekko"/>
              </a:rPr>
              <a:t>kuota penyandang disabilitas / kebutuhan khusus tidak terpenuhi dialihkan ke golongan ekonomi tidak mampu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7735711" y="8248547"/>
            <a:ext cx="844362" cy="757815"/>
          </a:xfrm>
          <a:custGeom>
            <a:avLst/>
            <a:gdLst/>
            <a:ahLst/>
            <a:cxnLst/>
            <a:rect r="r" b="b" t="t" l="l"/>
            <a:pathLst>
              <a:path h="757815" w="844362">
                <a:moveTo>
                  <a:pt x="0" y="0"/>
                </a:moveTo>
                <a:lnTo>
                  <a:pt x="844362" y="0"/>
                </a:lnTo>
                <a:lnTo>
                  <a:pt x="844362" y="757815"/>
                </a:lnTo>
                <a:lnTo>
                  <a:pt x="0" y="757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8808806" y="8043260"/>
            <a:ext cx="10964758" cy="1964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36"/>
              </a:lnSpc>
            </a:pPr>
            <a:r>
              <a:rPr lang="en-US" sz="4669">
                <a:solidFill>
                  <a:srgbClr val="472900"/>
                </a:solidFill>
                <a:latin typeface="Dekko"/>
              </a:rPr>
              <a:t>calon peserta didik dari luar daerah </a:t>
            </a:r>
          </a:p>
          <a:p>
            <a:pPr algn="l">
              <a:lnSpc>
                <a:spcPts val="5136"/>
              </a:lnSpc>
            </a:pPr>
            <a:r>
              <a:rPr lang="en-US" sz="4669">
                <a:solidFill>
                  <a:srgbClr val="472900"/>
                </a:solidFill>
                <a:latin typeface="Dekko"/>
              </a:rPr>
              <a:t>dapat melakukan penitikan di sekolah </a:t>
            </a:r>
          </a:p>
          <a:p>
            <a:pPr algn="l">
              <a:lnSpc>
                <a:spcPts val="5136"/>
              </a:lnSpc>
            </a:pPr>
            <a:r>
              <a:rPr lang="en-US" sz="4669">
                <a:solidFill>
                  <a:srgbClr val="472900"/>
                </a:solidFill>
                <a:latin typeface="Dekko"/>
              </a:rPr>
              <a:t>tujuan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DAGGNT-hyrU</dc:identifier>
  <dcterms:modified xsi:type="dcterms:W3CDTF">2011-08-01T06:04:30Z</dcterms:modified>
  <cp:revision>1</cp:revision>
  <dc:title>Salinan dari PPDB Jenjang SD</dc:title>
</cp:coreProperties>
</file>