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8288000" cy="10287000"/>
  <p:notesSz cx="6858000" cy="9144000"/>
  <p:embeddedFontLst>
    <p:embeddedFont>
      <p:font typeface="Bobby Jones" panose="020B0604020202020204" charset="0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Dekko" panose="020B0604020202020204" charset="0"/>
      <p:regular r:id="rId27"/>
    </p:embeddedFont>
    <p:embeddedFont>
      <p:font typeface="DM Sans" panose="020B0604020202020204" charset="0"/>
      <p:regular r:id="rId28"/>
    </p:embeddedFont>
    <p:embeddedFont>
      <p:font typeface="Fredoka" panose="020B0604020202020204" charset="0"/>
      <p:regular r:id="rId29"/>
    </p:embeddedFont>
    <p:embeddedFont>
      <p:font typeface="Poppins" panose="020B0604020202020204" charset="0"/>
      <p:regular r:id="rId30"/>
    </p:embeddedFont>
    <p:embeddedFont>
      <p:font typeface="Poppins Bold" panose="020B0604020202020204" charset="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534" y="4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svg"/><Relationship Id="rId3" Type="http://schemas.openxmlformats.org/officeDocument/2006/relationships/image" Target="../media/image1.png"/><Relationship Id="rId7" Type="http://schemas.openxmlformats.org/officeDocument/2006/relationships/image" Target="../media/image6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2.svg"/><Relationship Id="rId9" Type="http://schemas.openxmlformats.org/officeDocument/2006/relationships/image" Target="../media/image6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13" Type="http://schemas.openxmlformats.org/officeDocument/2006/relationships/image" Target="../media/image77.png"/><Relationship Id="rId3" Type="http://schemas.openxmlformats.org/officeDocument/2006/relationships/image" Target="../media/image1.png"/><Relationship Id="rId7" Type="http://schemas.openxmlformats.org/officeDocument/2006/relationships/image" Target="../media/image71.png"/><Relationship Id="rId12" Type="http://schemas.openxmlformats.org/officeDocument/2006/relationships/image" Target="../media/image76.svg"/><Relationship Id="rId2" Type="http://schemas.openxmlformats.org/officeDocument/2006/relationships/image" Target="../media/image70.png"/><Relationship Id="rId16" Type="http://schemas.openxmlformats.org/officeDocument/2006/relationships/image" Target="../media/image8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svg"/><Relationship Id="rId11" Type="http://schemas.openxmlformats.org/officeDocument/2006/relationships/image" Target="../media/image75.png"/><Relationship Id="rId5" Type="http://schemas.openxmlformats.org/officeDocument/2006/relationships/image" Target="../media/image67.png"/><Relationship Id="rId15" Type="http://schemas.openxmlformats.org/officeDocument/2006/relationships/image" Target="../media/image79.png"/><Relationship Id="rId10" Type="http://schemas.openxmlformats.org/officeDocument/2006/relationships/image" Target="../media/image74.svg"/><Relationship Id="rId4" Type="http://schemas.openxmlformats.org/officeDocument/2006/relationships/image" Target="../media/image2.svg"/><Relationship Id="rId9" Type="http://schemas.openxmlformats.org/officeDocument/2006/relationships/image" Target="../media/image73.png"/><Relationship Id="rId14" Type="http://schemas.openxmlformats.org/officeDocument/2006/relationships/image" Target="../media/image78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svg"/><Relationship Id="rId3" Type="http://schemas.openxmlformats.org/officeDocument/2006/relationships/image" Target="../media/image82.png"/><Relationship Id="rId7" Type="http://schemas.openxmlformats.org/officeDocument/2006/relationships/image" Target="../media/image86.svg"/><Relationship Id="rId12" Type="http://schemas.openxmlformats.org/officeDocument/2006/relationships/image" Target="../media/image91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11" Type="http://schemas.openxmlformats.org/officeDocument/2006/relationships/image" Target="../media/image90.svg"/><Relationship Id="rId5" Type="http://schemas.openxmlformats.org/officeDocument/2006/relationships/image" Target="../media/image84.png"/><Relationship Id="rId15" Type="http://schemas.openxmlformats.org/officeDocument/2006/relationships/image" Target="../media/image94.svg"/><Relationship Id="rId10" Type="http://schemas.openxmlformats.org/officeDocument/2006/relationships/image" Target="../media/image89.png"/><Relationship Id="rId4" Type="http://schemas.openxmlformats.org/officeDocument/2006/relationships/image" Target="../media/image83.svg"/><Relationship Id="rId9" Type="http://schemas.openxmlformats.org/officeDocument/2006/relationships/image" Target="../media/image88.svg"/><Relationship Id="rId14" Type="http://schemas.openxmlformats.org/officeDocument/2006/relationships/image" Target="../media/image9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sv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sv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99.svg"/><Relationship Id="rId7" Type="http://schemas.openxmlformats.org/officeDocument/2006/relationships/image" Target="../media/image103.sv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png"/><Relationship Id="rId11" Type="http://schemas.openxmlformats.org/officeDocument/2006/relationships/image" Target="../media/image38.svg"/><Relationship Id="rId5" Type="http://schemas.openxmlformats.org/officeDocument/2006/relationships/image" Target="../media/image101.svg"/><Relationship Id="rId10" Type="http://schemas.openxmlformats.org/officeDocument/2006/relationships/image" Target="../media/image37.png"/><Relationship Id="rId4" Type="http://schemas.openxmlformats.org/officeDocument/2006/relationships/image" Target="../media/image100.png"/><Relationship Id="rId9" Type="http://schemas.openxmlformats.org/officeDocument/2006/relationships/image" Target="../media/image10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sv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2.png"/><Relationship Id="rId4" Type="http://schemas.openxmlformats.org/officeDocument/2006/relationships/image" Target="../media/image111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sv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116.svg"/><Relationship Id="rId4" Type="http://schemas.openxmlformats.org/officeDocument/2006/relationships/image" Target="../media/image11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sv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png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2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svg"/><Relationship Id="rId3" Type="http://schemas.openxmlformats.org/officeDocument/2006/relationships/image" Target="../media/image14.svg"/><Relationship Id="rId21" Type="http://schemas.openxmlformats.org/officeDocument/2006/relationships/image" Target="../media/image32.png"/><Relationship Id="rId7" Type="http://schemas.openxmlformats.org/officeDocument/2006/relationships/image" Target="../media/image18.svg"/><Relationship Id="rId12" Type="http://schemas.openxmlformats.org/officeDocument/2006/relationships/image" Target="../media/image23.svg"/><Relationship Id="rId17" Type="http://schemas.openxmlformats.org/officeDocument/2006/relationships/image" Target="../media/image28.png"/><Relationship Id="rId2" Type="http://schemas.openxmlformats.org/officeDocument/2006/relationships/image" Target="../media/image13.png"/><Relationship Id="rId16" Type="http://schemas.openxmlformats.org/officeDocument/2006/relationships/image" Target="../media/image27.svg"/><Relationship Id="rId20" Type="http://schemas.openxmlformats.org/officeDocument/2006/relationships/image" Target="../media/image3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svg"/><Relationship Id="rId15" Type="http://schemas.openxmlformats.org/officeDocument/2006/relationships/image" Target="../media/image26.png"/><Relationship Id="rId10" Type="http://schemas.openxmlformats.org/officeDocument/2006/relationships/image" Target="../media/image21.svg"/><Relationship Id="rId19" Type="http://schemas.openxmlformats.org/officeDocument/2006/relationships/image" Target="../media/image30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svg"/><Relationship Id="rId22" Type="http://schemas.openxmlformats.org/officeDocument/2006/relationships/image" Target="../media/image3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1.png"/><Relationship Id="rId7" Type="http://schemas.openxmlformats.org/officeDocument/2006/relationships/image" Target="../media/image3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6.png"/><Relationship Id="rId18" Type="http://schemas.openxmlformats.org/officeDocument/2006/relationships/image" Target="../media/image31.svg"/><Relationship Id="rId3" Type="http://schemas.openxmlformats.org/officeDocument/2006/relationships/image" Target="../media/image16.sv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17" Type="http://schemas.openxmlformats.org/officeDocument/2006/relationships/image" Target="../media/image30.png"/><Relationship Id="rId2" Type="http://schemas.openxmlformats.org/officeDocument/2006/relationships/image" Target="../media/image15.png"/><Relationship Id="rId16" Type="http://schemas.openxmlformats.org/officeDocument/2006/relationships/image" Target="../media/image29.svg"/><Relationship Id="rId20" Type="http://schemas.openxmlformats.org/officeDocument/2006/relationships/image" Target="../media/image3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svg"/><Relationship Id="rId15" Type="http://schemas.openxmlformats.org/officeDocument/2006/relationships/image" Target="../media/image28.png"/><Relationship Id="rId10" Type="http://schemas.openxmlformats.org/officeDocument/2006/relationships/image" Target="../media/image23.svg"/><Relationship Id="rId19" Type="http://schemas.openxmlformats.org/officeDocument/2006/relationships/image" Target="../media/image32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3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18" Type="http://schemas.openxmlformats.org/officeDocument/2006/relationships/image" Target="../media/image55.svg"/><Relationship Id="rId3" Type="http://schemas.openxmlformats.org/officeDocument/2006/relationships/image" Target="../media/image44.svg"/><Relationship Id="rId7" Type="http://schemas.openxmlformats.org/officeDocument/2006/relationships/image" Target="../media/image18.svg"/><Relationship Id="rId12" Type="http://schemas.openxmlformats.org/officeDocument/2006/relationships/image" Target="../media/image49.svg"/><Relationship Id="rId17" Type="http://schemas.openxmlformats.org/officeDocument/2006/relationships/image" Target="../media/image54.png"/><Relationship Id="rId2" Type="http://schemas.openxmlformats.org/officeDocument/2006/relationships/image" Target="../media/image43.png"/><Relationship Id="rId16" Type="http://schemas.openxmlformats.org/officeDocument/2006/relationships/image" Target="../media/image53.svg"/><Relationship Id="rId20" Type="http://schemas.openxmlformats.org/officeDocument/2006/relationships/image" Target="../media/image5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48.png"/><Relationship Id="rId5" Type="http://schemas.openxmlformats.org/officeDocument/2006/relationships/image" Target="../media/image16.svg"/><Relationship Id="rId15" Type="http://schemas.openxmlformats.org/officeDocument/2006/relationships/image" Target="../media/image52.png"/><Relationship Id="rId10" Type="http://schemas.openxmlformats.org/officeDocument/2006/relationships/image" Target="../media/image47.svg"/><Relationship Id="rId19" Type="http://schemas.openxmlformats.org/officeDocument/2006/relationships/image" Target="../media/image56.png"/><Relationship Id="rId4" Type="http://schemas.openxmlformats.org/officeDocument/2006/relationships/image" Target="../media/image15.png"/><Relationship Id="rId9" Type="http://schemas.openxmlformats.org/officeDocument/2006/relationships/image" Target="../media/image46.png"/><Relationship Id="rId14" Type="http://schemas.openxmlformats.org/officeDocument/2006/relationships/image" Target="../media/image51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image" Target="../media/image59.sv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svg"/><Relationship Id="rId10" Type="http://schemas.openxmlformats.org/officeDocument/2006/relationships/image" Target="../media/image66.sv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9D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552963"/>
            <a:ext cx="16230600" cy="8400841"/>
            <a:chOff x="0" y="0"/>
            <a:chExt cx="4274726" cy="22125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212567"/>
            </a:xfrm>
            <a:custGeom>
              <a:avLst/>
              <a:gdLst/>
              <a:ahLst/>
              <a:cxnLst/>
              <a:rect l="l" t="t" r="r" b="b"/>
              <a:pathLst>
                <a:path w="4274726" h="22125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88240"/>
                  </a:lnTo>
                  <a:cubicBezTo>
                    <a:pt x="4274726" y="2194692"/>
                    <a:pt x="4272163" y="2200880"/>
                    <a:pt x="4267601" y="2205442"/>
                  </a:cubicBezTo>
                  <a:cubicBezTo>
                    <a:pt x="4263039" y="2210004"/>
                    <a:pt x="4256851" y="2212567"/>
                    <a:pt x="4250399" y="2212567"/>
                  </a:cubicBezTo>
                  <a:lnTo>
                    <a:pt x="24327" y="2212567"/>
                  </a:lnTo>
                  <a:cubicBezTo>
                    <a:pt x="10891" y="2212567"/>
                    <a:pt x="0" y="2201676"/>
                    <a:pt x="0" y="21882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E7EEF0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2506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-4078059" flipH="1">
            <a:off x="14091022" y="-277965"/>
            <a:ext cx="3355801" cy="2613330"/>
          </a:xfrm>
          <a:custGeom>
            <a:avLst/>
            <a:gdLst/>
            <a:ahLst/>
            <a:cxnLst/>
            <a:rect l="l" t="t" r="r" b="b"/>
            <a:pathLst>
              <a:path w="3355801" h="2613330">
                <a:moveTo>
                  <a:pt x="3355801" y="0"/>
                </a:moveTo>
                <a:lnTo>
                  <a:pt x="0" y="0"/>
                </a:lnTo>
                <a:lnTo>
                  <a:pt x="0" y="2613330"/>
                </a:lnTo>
                <a:lnTo>
                  <a:pt x="3355801" y="2613330"/>
                </a:lnTo>
                <a:lnTo>
                  <a:pt x="335580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3723429">
            <a:off x="352944" y="3583505"/>
            <a:ext cx="1207899" cy="2339756"/>
          </a:xfrm>
          <a:custGeom>
            <a:avLst/>
            <a:gdLst/>
            <a:ahLst/>
            <a:cxnLst/>
            <a:rect l="l" t="t" r="r" b="b"/>
            <a:pathLst>
              <a:path w="1207899" h="2339756">
                <a:moveTo>
                  <a:pt x="0" y="0"/>
                </a:moveTo>
                <a:lnTo>
                  <a:pt x="1207900" y="0"/>
                </a:lnTo>
                <a:lnTo>
                  <a:pt x="1207900" y="2339757"/>
                </a:lnTo>
                <a:lnTo>
                  <a:pt x="0" y="233975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1336917">
            <a:off x="8184916" y="666333"/>
            <a:ext cx="808554" cy="1069162"/>
          </a:xfrm>
          <a:custGeom>
            <a:avLst/>
            <a:gdLst/>
            <a:ahLst/>
            <a:cxnLst/>
            <a:rect l="l" t="t" r="r" b="b"/>
            <a:pathLst>
              <a:path w="808554" h="1069162">
                <a:moveTo>
                  <a:pt x="0" y="0"/>
                </a:moveTo>
                <a:lnTo>
                  <a:pt x="808554" y="0"/>
                </a:lnTo>
                <a:lnTo>
                  <a:pt x="808554" y="1069163"/>
                </a:lnTo>
                <a:lnTo>
                  <a:pt x="0" y="106916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141838" y="5748617"/>
            <a:ext cx="10004323" cy="7190607"/>
          </a:xfrm>
          <a:custGeom>
            <a:avLst/>
            <a:gdLst/>
            <a:ahLst/>
            <a:cxnLst/>
            <a:rect l="l" t="t" r="r" b="b"/>
            <a:pathLst>
              <a:path w="10004323" h="7190607">
                <a:moveTo>
                  <a:pt x="0" y="0"/>
                </a:moveTo>
                <a:lnTo>
                  <a:pt x="10004324" y="0"/>
                </a:lnTo>
                <a:lnTo>
                  <a:pt x="10004324" y="7190607"/>
                </a:lnTo>
                <a:lnTo>
                  <a:pt x="0" y="719060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225020" y="1587961"/>
            <a:ext cx="15881914" cy="3962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15"/>
              </a:lnSpc>
            </a:pPr>
            <a:r>
              <a:rPr lang="en-US" sz="6215" spc="609" dirty="0">
                <a:solidFill>
                  <a:srgbClr val="342219"/>
                </a:solidFill>
                <a:latin typeface="Fredoka"/>
              </a:rPr>
              <a:t>SOSIALISASI SPMB </a:t>
            </a:r>
          </a:p>
          <a:p>
            <a:pPr algn="ctr">
              <a:lnSpc>
                <a:spcPts val="6215"/>
              </a:lnSpc>
            </a:pPr>
            <a:r>
              <a:rPr lang="en-US" sz="6215" spc="609" dirty="0">
                <a:solidFill>
                  <a:srgbClr val="342219"/>
                </a:solidFill>
                <a:latin typeface="Fredoka"/>
              </a:rPr>
              <a:t>PADA JENJANG </a:t>
            </a:r>
          </a:p>
          <a:p>
            <a:pPr algn="ctr">
              <a:lnSpc>
                <a:spcPts val="6215"/>
              </a:lnSpc>
            </a:pPr>
            <a:r>
              <a:rPr lang="en-US" sz="6215" spc="609" dirty="0">
                <a:solidFill>
                  <a:srgbClr val="342219"/>
                </a:solidFill>
                <a:latin typeface="Fredoka"/>
              </a:rPr>
              <a:t>PAUD NON FORMAL DAN PENDIDIKAN NON FORMAL </a:t>
            </a:r>
          </a:p>
          <a:p>
            <a:pPr algn="ctr">
              <a:lnSpc>
                <a:spcPts val="6215"/>
              </a:lnSpc>
            </a:pPr>
            <a:r>
              <a:rPr lang="en-US" sz="6215" spc="609" dirty="0">
                <a:solidFill>
                  <a:srgbClr val="342219"/>
                </a:solidFill>
                <a:latin typeface="Fredoka"/>
              </a:rPr>
              <a:t>TAHUN AJARAN 2025/2026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64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0869" y="400112"/>
            <a:ext cx="17009528" cy="9228610"/>
            <a:chOff x="0" y="0"/>
            <a:chExt cx="4479876" cy="24305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79876" cy="2430581"/>
            </a:xfrm>
            <a:custGeom>
              <a:avLst/>
              <a:gdLst/>
              <a:ahLst/>
              <a:cxnLst/>
              <a:rect l="l" t="t" r="r" b="b"/>
              <a:pathLst>
                <a:path w="4479876" h="2430581">
                  <a:moveTo>
                    <a:pt x="23213" y="0"/>
                  </a:moveTo>
                  <a:lnTo>
                    <a:pt x="4456663" y="0"/>
                  </a:lnTo>
                  <a:cubicBezTo>
                    <a:pt x="4469483" y="0"/>
                    <a:pt x="4479876" y="10393"/>
                    <a:pt x="4479876" y="23213"/>
                  </a:cubicBezTo>
                  <a:lnTo>
                    <a:pt x="4479876" y="2407368"/>
                  </a:lnTo>
                  <a:cubicBezTo>
                    <a:pt x="4479876" y="2420188"/>
                    <a:pt x="4469483" y="2430581"/>
                    <a:pt x="4456663" y="2430581"/>
                  </a:cubicBezTo>
                  <a:lnTo>
                    <a:pt x="23213" y="2430581"/>
                  </a:lnTo>
                  <a:cubicBezTo>
                    <a:pt x="10393" y="2430581"/>
                    <a:pt x="0" y="2420188"/>
                    <a:pt x="0" y="2407368"/>
                  </a:cubicBezTo>
                  <a:lnTo>
                    <a:pt x="0" y="23213"/>
                  </a:lnTo>
                  <a:cubicBezTo>
                    <a:pt x="0" y="10393"/>
                    <a:pt x="10393" y="0"/>
                    <a:pt x="23213" y="0"/>
                  </a:cubicBezTo>
                  <a:close/>
                </a:path>
              </a:pathLst>
            </a:custGeom>
            <a:solidFill>
              <a:srgbClr val="8FFFA2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79876" cy="24686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flipH="1">
            <a:off x="587640" y="4700539"/>
            <a:ext cx="4950296" cy="7826555"/>
          </a:xfrm>
          <a:custGeom>
            <a:avLst/>
            <a:gdLst/>
            <a:ahLst/>
            <a:cxnLst/>
            <a:rect l="l" t="t" r="r" b="b"/>
            <a:pathLst>
              <a:path w="4950296" h="7826555">
                <a:moveTo>
                  <a:pt x="4950296" y="0"/>
                </a:moveTo>
                <a:lnTo>
                  <a:pt x="0" y="0"/>
                </a:lnTo>
                <a:lnTo>
                  <a:pt x="0" y="7826555"/>
                </a:lnTo>
                <a:lnTo>
                  <a:pt x="4950296" y="7826555"/>
                </a:lnTo>
                <a:lnTo>
                  <a:pt x="4950296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3061085" flipH="1">
            <a:off x="15310978" y="-442480"/>
            <a:ext cx="3355801" cy="2613330"/>
          </a:xfrm>
          <a:custGeom>
            <a:avLst/>
            <a:gdLst/>
            <a:ahLst/>
            <a:cxnLst/>
            <a:rect l="l" t="t" r="r" b="b"/>
            <a:pathLst>
              <a:path w="3355801" h="2613330">
                <a:moveTo>
                  <a:pt x="3355801" y="0"/>
                </a:moveTo>
                <a:lnTo>
                  <a:pt x="0" y="0"/>
                </a:lnTo>
                <a:lnTo>
                  <a:pt x="0" y="2613330"/>
                </a:lnTo>
                <a:lnTo>
                  <a:pt x="3355801" y="2613330"/>
                </a:lnTo>
                <a:lnTo>
                  <a:pt x="3355801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3723429">
            <a:off x="11087629" y="8458844"/>
            <a:ext cx="1207899" cy="2339756"/>
          </a:xfrm>
          <a:custGeom>
            <a:avLst/>
            <a:gdLst/>
            <a:ahLst/>
            <a:cxnLst/>
            <a:rect l="l" t="t" r="r" b="b"/>
            <a:pathLst>
              <a:path w="1207899" h="2339756">
                <a:moveTo>
                  <a:pt x="0" y="0"/>
                </a:moveTo>
                <a:lnTo>
                  <a:pt x="1207899" y="0"/>
                </a:lnTo>
                <a:lnTo>
                  <a:pt x="1207899" y="2339757"/>
                </a:lnTo>
                <a:lnTo>
                  <a:pt x="0" y="233975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185882" y="864185"/>
            <a:ext cx="961119" cy="964737"/>
          </a:xfrm>
          <a:custGeom>
            <a:avLst/>
            <a:gdLst/>
            <a:ahLst/>
            <a:cxnLst/>
            <a:rect l="l" t="t" r="r" b="b"/>
            <a:pathLst>
              <a:path w="961119" h="964737">
                <a:moveTo>
                  <a:pt x="0" y="0"/>
                </a:moveTo>
                <a:lnTo>
                  <a:pt x="961119" y="0"/>
                </a:lnTo>
                <a:lnTo>
                  <a:pt x="961119" y="964737"/>
                </a:lnTo>
                <a:lnTo>
                  <a:pt x="0" y="96473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814161" y="3626435"/>
            <a:ext cx="556817" cy="890908"/>
          </a:xfrm>
          <a:custGeom>
            <a:avLst/>
            <a:gdLst/>
            <a:ahLst/>
            <a:cxnLst/>
            <a:rect l="l" t="t" r="r" b="b"/>
            <a:pathLst>
              <a:path w="556817" h="890908">
                <a:moveTo>
                  <a:pt x="0" y="0"/>
                </a:moveTo>
                <a:lnTo>
                  <a:pt x="556817" y="0"/>
                </a:lnTo>
                <a:lnTo>
                  <a:pt x="556817" y="890908"/>
                </a:lnTo>
                <a:lnTo>
                  <a:pt x="0" y="89090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780407" y="685589"/>
            <a:ext cx="13988515" cy="1426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4"/>
              </a:lnSpc>
            </a:pPr>
            <a:r>
              <a:rPr lang="en-US" sz="5544">
                <a:solidFill>
                  <a:srgbClr val="000000"/>
                </a:solidFill>
                <a:latin typeface="Fredoka"/>
              </a:rPr>
              <a:t>Proses Seleksi </a:t>
            </a:r>
          </a:p>
          <a:p>
            <a:pPr algn="ctr">
              <a:lnSpc>
                <a:spcPts val="5544"/>
              </a:lnSpc>
            </a:pPr>
            <a:r>
              <a:rPr lang="en-US" sz="5544">
                <a:solidFill>
                  <a:srgbClr val="000000"/>
                </a:solidFill>
                <a:latin typeface="Fredoka"/>
              </a:rPr>
              <a:t>Jenjang PAUD Nonformal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26531" y="2532014"/>
            <a:ext cx="16613867" cy="1539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9"/>
              </a:lnSpc>
            </a:pPr>
            <a:r>
              <a:rPr lang="en-US" sz="3999">
                <a:solidFill>
                  <a:srgbClr val="15110F"/>
                </a:solidFill>
                <a:latin typeface="DM Sans"/>
              </a:rPr>
              <a:t>Seleksi calon peserta didik baru jenjang PAUD NF mempertimbangkan kriteria dengan urutan :</a:t>
            </a:r>
          </a:p>
          <a:p>
            <a:pPr algn="ctr">
              <a:lnSpc>
                <a:spcPts val="3999"/>
              </a:lnSpc>
            </a:pPr>
            <a:endParaRPr lang="en-US" sz="3999">
              <a:solidFill>
                <a:srgbClr val="15110F"/>
              </a:solidFill>
              <a:latin typeface="DM San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645732" y="3885831"/>
            <a:ext cx="11191951" cy="5276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96"/>
              </a:lnSpc>
            </a:pPr>
            <a:r>
              <a:rPr lang="en-US" sz="4096" dirty="0" err="1">
                <a:solidFill>
                  <a:srgbClr val="15110F"/>
                </a:solidFill>
                <a:latin typeface="DM Sans"/>
              </a:rPr>
              <a:t>kelengkapan</a:t>
            </a:r>
            <a:r>
              <a:rPr lang="en-US" sz="4096" dirty="0">
                <a:solidFill>
                  <a:srgbClr val="15110F"/>
                </a:solidFill>
                <a:latin typeface="DM Sans"/>
              </a:rPr>
              <a:t> dan </a:t>
            </a:r>
            <a:r>
              <a:rPr lang="en-US" sz="4096" dirty="0" err="1">
                <a:solidFill>
                  <a:srgbClr val="15110F"/>
                </a:solidFill>
                <a:latin typeface="DM Sans"/>
              </a:rPr>
              <a:t>hasil</a:t>
            </a:r>
            <a:r>
              <a:rPr lang="en-US" sz="409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4096" dirty="0" err="1">
                <a:solidFill>
                  <a:srgbClr val="15110F"/>
                </a:solidFill>
                <a:latin typeface="DM Sans"/>
              </a:rPr>
              <a:t>verifikasi</a:t>
            </a:r>
            <a:r>
              <a:rPr lang="en-US" sz="409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4096" dirty="0" err="1">
                <a:solidFill>
                  <a:srgbClr val="15110F"/>
                </a:solidFill>
                <a:latin typeface="DM Sans"/>
              </a:rPr>
              <a:t>persyaratan</a:t>
            </a:r>
            <a:r>
              <a:rPr lang="en-US" sz="4096" dirty="0">
                <a:solidFill>
                  <a:srgbClr val="15110F"/>
                </a:solidFill>
                <a:latin typeface="DM Sans"/>
              </a:rPr>
              <a:t>;</a:t>
            </a:r>
          </a:p>
          <a:p>
            <a:pPr algn="l">
              <a:lnSpc>
                <a:spcPts val="4096"/>
              </a:lnSpc>
            </a:pPr>
            <a:endParaRPr lang="en-US" sz="4096" dirty="0">
              <a:solidFill>
                <a:srgbClr val="15110F"/>
              </a:solidFill>
              <a:latin typeface="DM Sans"/>
            </a:endParaRPr>
          </a:p>
          <a:p>
            <a:pPr algn="l">
              <a:lnSpc>
                <a:spcPts val="4096"/>
              </a:lnSpc>
            </a:pPr>
            <a:r>
              <a:rPr lang="en-US" sz="4096" dirty="0" err="1">
                <a:solidFill>
                  <a:srgbClr val="15110F"/>
                </a:solidFill>
                <a:latin typeface="DM Sans"/>
              </a:rPr>
              <a:t>Usia</a:t>
            </a:r>
            <a:r>
              <a:rPr lang="en-US" sz="4096" dirty="0">
                <a:solidFill>
                  <a:srgbClr val="15110F"/>
                </a:solidFill>
                <a:latin typeface="DM Sans"/>
              </a:rPr>
              <a:t> yang </a:t>
            </a:r>
            <a:r>
              <a:rPr lang="en-US" sz="4096" dirty="0" err="1">
                <a:solidFill>
                  <a:srgbClr val="15110F"/>
                </a:solidFill>
                <a:latin typeface="DM Sans"/>
              </a:rPr>
              <a:t>lebih</a:t>
            </a:r>
            <a:r>
              <a:rPr lang="en-US" sz="409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4096" dirty="0" err="1">
                <a:solidFill>
                  <a:srgbClr val="15110F"/>
                </a:solidFill>
                <a:latin typeface="DM Sans"/>
              </a:rPr>
              <a:t>tua</a:t>
            </a:r>
            <a:r>
              <a:rPr lang="en-US" sz="409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4096" dirty="0" err="1">
                <a:solidFill>
                  <a:srgbClr val="15110F"/>
                </a:solidFill>
                <a:latin typeface="DM Sans"/>
              </a:rPr>
              <a:t>diprioritaskan</a:t>
            </a:r>
            <a:r>
              <a:rPr lang="en-US" sz="4096" dirty="0">
                <a:solidFill>
                  <a:srgbClr val="15110F"/>
                </a:solidFill>
                <a:latin typeface="DM Sans"/>
              </a:rPr>
              <a:t>;</a:t>
            </a:r>
          </a:p>
          <a:p>
            <a:pPr algn="l">
              <a:lnSpc>
                <a:spcPts val="4096"/>
              </a:lnSpc>
            </a:pPr>
            <a:endParaRPr lang="en-US" sz="4096" dirty="0">
              <a:solidFill>
                <a:srgbClr val="15110F"/>
              </a:solidFill>
              <a:latin typeface="DM Sans"/>
            </a:endParaRPr>
          </a:p>
          <a:p>
            <a:pPr algn="l">
              <a:lnSpc>
                <a:spcPts val="4096"/>
              </a:lnSpc>
            </a:pPr>
            <a:r>
              <a:rPr lang="en-US" sz="4096" dirty="0" err="1">
                <a:solidFill>
                  <a:srgbClr val="15110F"/>
                </a:solidFill>
                <a:latin typeface="DM Sans"/>
              </a:rPr>
              <a:t>lokasi</a:t>
            </a:r>
            <a:r>
              <a:rPr lang="en-US" sz="409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4096" dirty="0" err="1">
                <a:solidFill>
                  <a:srgbClr val="15110F"/>
                </a:solidFill>
                <a:latin typeface="DM Sans"/>
              </a:rPr>
              <a:t>domisili</a:t>
            </a:r>
            <a:r>
              <a:rPr lang="en-US" sz="4096" dirty="0">
                <a:solidFill>
                  <a:srgbClr val="15110F"/>
                </a:solidFill>
                <a:latin typeface="DM Sans"/>
              </a:rPr>
              <a:t> yang </a:t>
            </a:r>
            <a:r>
              <a:rPr lang="en-US" sz="4096" dirty="0" err="1">
                <a:solidFill>
                  <a:srgbClr val="15110F"/>
                </a:solidFill>
                <a:latin typeface="DM Sans"/>
              </a:rPr>
              <a:t>lebih</a:t>
            </a:r>
            <a:r>
              <a:rPr lang="en-US" sz="409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4096" dirty="0" err="1">
                <a:solidFill>
                  <a:srgbClr val="15110F"/>
                </a:solidFill>
                <a:latin typeface="DM Sans"/>
              </a:rPr>
              <a:t>dekat</a:t>
            </a:r>
            <a:r>
              <a:rPr lang="en-US" sz="409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4096" dirty="0" err="1">
                <a:solidFill>
                  <a:srgbClr val="15110F"/>
                </a:solidFill>
                <a:latin typeface="DM Sans"/>
              </a:rPr>
              <a:t>dengan</a:t>
            </a:r>
            <a:r>
              <a:rPr lang="en-US" sz="409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4096" dirty="0" err="1">
                <a:solidFill>
                  <a:srgbClr val="15110F"/>
                </a:solidFill>
                <a:latin typeface="DM Sans"/>
              </a:rPr>
              <a:t>sekolah</a:t>
            </a:r>
            <a:r>
              <a:rPr lang="en-US" sz="409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4096" dirty="0" err="1">
                <a:solidFill>
                  <a:srgbClr val="15110F"/>
                </a:solidFill>
                <a:latin typeface="DM Sans"/>
              </a:rPr>
              <a:t>diprioritaskan</a:t>
            </a:r>
            <a:r>
              <a:rPr lang="en-US" sz="4096" dirty="0">
                <a:solidFill>
                  <a:srgbClr val="15110F"/>
                </a:solidFill>
                <a:latin typeface="DM Sans"/>
              </a:rPr>
              <a:t>; </a:t>
            </a:r>
          </a:p>
          <a:p>
            <a:pPr algn="l">
              <a:lnSpc>
                <a:spcPts val="4096"/>
              </a:lnSpc>
            </a:pPr>
            <a:endParaRPr lang="en-US" sz="4096" dirty="0">
              <a:solidFill>
                <a:srgbClr val="15110F"/>
              </a:solidFill>
              <a:latin typeface="DM Sans"/>
            </a:endParaRPr>
          </a:p>
          <a:p>
            <a:pPr algn="l">
              <a:lnSpc>
                <a:spcPts val="4096"/>
              </a:lnSpc>
            </a:pPr>
            <a:r>
              <a:rPr lang="en-US" sz="4096" dirty="0" err="1">
                <a:solidFill>
                  <a:srgbClr val="15110F"/>
                </a:solidFill>
                <a:latin typeface="DM Sans"/>
              </a:rPr>
              <a:t>waktu</a:t>
            </a:r>
            <a:r>
              <a:rPr lang="en-US" sz="409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4096" dirty="0" err="1">
                <a:solidFill>
                  <a:srgbClr val="15110F"/>
                </a:solidFill>
                <a:latin typeface="DM Sans"/>
              </a:rPr>
              <a:t>mendaftar</a:t>
            </a:r>
            <a:r>
              <a:rPr lang="en-US" sz="4096" dirty="0">
                <a:solidFill>
                  <a:srgbClr val="15110F"/>
                </a:solidFill>
                <a:latin typeface="DM Sans"/>
              </a:rPr>
              <a:t> yang </a:t>
            </a:r>
            <a:r>
              <a:rPr lang="en-US" sz="4096" dirty="0" err="1">
                <a:solidFill>
                  <a:srgbClr val="15110F"/>
                </a:solidFill>
                <a:latin typeface="DM Sans"/>
              </a:rPr>
              <a:t>lebih</a:t>
            </a:r>
            <a:r>
              <a:rPr lang="en-US" sz="409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4096" dirty="0" err="1">
                <a:solidFill>
                  <a:srgbClr val="15110F"/>
                </a:solidFill>
                <a:latin typeface="DM Sans"/>
              </a:rPr>
              <a:t>dulu</a:t>
            </a:r>
            <a:r>
              <a:rPr lang="en-US" sz="409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4096" dirty="0" err="1">
                <a:solidFill>
                  <a:srgbClr val="15110F"/>
                </a:solidFill>
                <a:latin typeface="DM Sans"/>
              </a:rPr>
              <a:t>diprioritaskan</a:t>
            </a:r>
            <a:r>
              <a:rPr lang="en-US" sz="4096" dirty="0">
                <a:solidFill>
                  <a:srgbClr val="15110F"/>
                </a:solidFill>
                <a:latin typeface="DM Sans"/>
              </a:rPr>
              <a:t>.</a:t>
            </a:r>
          </a:p>
          <a:p>
            <a:pPr algn="ctr">
              <a:lnSpc>
                <a:spcPts val="4096"/>
              </a:lnSpc>
            </a:pPr>
            <a:endParaRPr lang="en-US" sz="4096" dirty="0">
              <a:solidFill>
                <a:srgbClr val="15110F"/>
              </a:solidFill>
              <a:latin typeface="DM Sans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5814161" y="4698046"/>
            <a:ext cx="556817" cy="890908"/>
          </a:xfrm>
          <a:custGeom>
            <a:avLst/>
            <a:gdLst/>
            <a:ahLst/>
            <a:cxnLst/>
            <a:rect l="l" t="t" r="r" b="b"/>
            <a:pathLst>
              <a:path w="556817" h="890908">
                <a:moveTo>
                  <a:pt x="0" y="0"/>
                </a:moveTo>
                <a:lnTo>
                  <a:pt x="556817" y="0"/>
                </a:lnTo>
                <a:lnTo>
                  <a:pt x="556817" y="890908"/>
                </a:lnTo>
                <a:lnTo>
                  <a:pt x="0" y="89090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814161" y="5931854"/>
            <a:ext cx="556817" cy="890908"/>
          </a:xfrm>
          <a:custGeom>
            <a:avLst/>
            <a:gdLst/>
            <a:ahLst/>
            <a:cxnLst/>
            <a:rect l="l" t="t" r="r" b="b"/>
            <a:pathLst>
              <a:path w="556817" h="890908">
                <a:moveTo>
                  <a:pt x="0" y="0"/>
                </a:moveTo>
                <a:lnTo>
                  <a:pt x="556817" y="0"/>
                </a:lnTo>
                <a:lnTo>
                  <a:pt x="556817" y="890908"/>
                </a:lnTo>
                <a:lnTo>
                  <a:pt x="0" y="89090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5814161" y="7451412"/>
            <a:ext cx="556817" cy="890908"/>
          </a:xfrm>
          <a:custGeom>
            <a:avLst/>
            <a:gdLst/>
            <a:ahLst/>
            <a:cxnLst/>
            <a:rect l="l" t="t" r="r" b="b"/>
            <a:pathLst>
              <a:path w="556817" h="890908">
                <a:moveTo>
                  <a:pt x="0" y="0"/>
                </a:moveTo>
                <a:lnTo>
                  <a:pt x="556817" y="0"/>
                </a:lnTo>
                <a:lnTo>
                  <a:pt x="556817" y="890907"/>
                </a:lnTo>
                <a:lnTo>
                  <a:pt x="0" y="89090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7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0869" y="400112"/>
            <a:ext cx="17009528" cy="9228610"/>
            <a:chOff x="0" y="0"/>
            <a:chExt cx="4479876" cy="24305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79876" cy="2430581"/>
            </a:xfrm>
            <a:custGeom>
              <a:avLst/>
              <a:gdLst/>
              <a:ahLst/>
              <a:cxnLst/>
              <a:rect l="l" t="t" r="r" b="b"/>
              <a:pathLst>
                <a:path w="4479876" h="2430581">
                  <a:moveTo>
                    <a:pt x="23213" y="0"/>
                  </a:moveTo>
                  <a:lnTo>
                    <a:pt x="4456663" y="0"/>
                  </a:lnTo>
                  <a:cubicBezTo>
                    <a:pt x="4469483" y="0"/>
                    <a:pt x="4479876" y="10393"/>
                    <a:pt x="4479876" y="23213"/>
                  </a:cubicBezTo>
                  <a:lnTo>
                    <a:pt x="4479876" y="2407368"/>
                  </a:lnTo>
                  <a:cubicBezTo>
                    <a:pt x="4479876" y="2420188"/>
                    <a:pt x="4469483" y="2430581"/>
                    <a:pt x="4456663" y="2430581"/>
                  </a:cubicBezTo>
                  <a:lnTo>
                    <a:pt x="23213" y="2430581"/>
                  </a:lnTo>
                  <a:cubicBezTo>
                    <a:pt x="10393" y="2430581"/>
                    <a:pt x="0" y="2420188"/>
                    <a:pt x="0" y="2407368"/>
                  </a:cubicBezTo>
                  <a:lnTo>
                    <a:pt x="0" y="23213"/>
                  </a:lnTo>
                  <a:cubicBezTo>
                    <a:pt x="0" y="10393"/>
                    <a:pt x="10393" y="0"/>
                    <a:pt x="23213" y="0"/>
                  </a:cubicBezTo>
                  <a:close/>
                </a:path>
              </a:pathLst>
            </a:custGeom>
            <a:solidFill>
              <a:srgbClr val="5CE1E6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79876" cy="24686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-1901516" y="4777672"/>
            <a:ext cx="5087399" cy="6065453"/>
          </a:xfrm>
          <a:custGeom>
            <a:avLst/>
            <a:gdLst/>
            <a:ahLst/>
            <a:cxnLst/>
            <a:rect l="l" t="t" r="r" b="b"/>
            <a:pathLst>
              <a:path w="5087399" h="6065453">
                <a:moveTo>
                  <a:pt x="0" y="0"/>
                </a:moveTo>
                <a:lnTo>
                  <a:pt x="5087398" y="0"/>
                </a:lnTo>
                <a:lnTo>
                  <a:pt x="5087398" y="6065453"/>
                </a:lnTo>
                <a:lnTo>
                  <a:pt x="0" y="60654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3061085" flipH="1">
            <a:off x="15310978" y="-442480"/>
            <a:ext cx="3355801" cy="2613330"/>
          </a:xfrm>
          <a:custGeom>
            <a:avLst/>
            <a:gdLst/>
            <a:ahLst/>
            <a:cxnLst/>
            <a:rect l="l" t="t" r="r" b="b"/>
            <a:pathLst>
              <a:path w="3355801" h="2613330">
                <a:moveTo>
                  <a:pt x="3355801" y="0"/>
                </a:moveTo>
                <a:lnTo>
                  <a:pt x="0" y="0"/>
                </a:lnTo>
                <a:lnTo>
                  <a:pt x="0" y="2613330"/>
                </a:lnTo>
                <a:lnTo>
                  <a:pt x="3355801" y="2613330"/>
                </a:lnTo>
                <a:lnTo>
                  <a:pt x="3355801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185882" y="864185"/>
            <a:ext cx="961119" cy="964737"/>
          </a:xfrm>
          <a:custGeom>
            <a:avLst/>
            <a:gdLst/>
            <a:ahLst/>
            <a:cxnLst/>
            <a:rect l="l" t="t" r="r" b="b"/>
            <a:pathLst>
              <a:path w="961119" h="964737">
                <a:moveTo>
                  <a:pt x="0" y="0"/>
                </a:moveTo>
                <a:lnTo>
                  <a:pt x="961119" y="0"/>
                </a:lnTo>
                <a:lnTo>
                  <a:pt x="961119" y="964737"/>
                </a:lnTo>
                <a:lnTo>
                  <a:pt x="0" y="9647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310237" y="2253658"/>
            <a:ext cx="13949063" cy="7801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8"/>
              </a:lnSpc>
            </a:pPr>
            <a:r>
              <a:rPr lang="en-US" sz="3436" dirty="0" err="1">
                <a:solidFill>
                  <a:srgbClr val="15110F"/>
                </a:solidFill>
                <a:latin typeface="DM Sans"/>
              </a:rPr>
              <a:t>Pendaftaran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SPMB pada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jenjang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PNF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dilaksanakan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secara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online oleh orang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tua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/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wali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/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calon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peserta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didik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yang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bersangkutan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(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untuk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pendaftar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Paket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A, B, dan C yang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berusia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di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atas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24 (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dua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puluh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empat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)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tahun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).</a:t>
            </a:r>
          </a:p>
          <a:p>
            <a:pPr algn="l">
              <a:lnSpc>
                <a:spcPts val="3848"/>
              </a:lnSpc>
            </a:pPr>
            <a:endParaRPr lang="en-US" sz="3436" dirty="0">
              <a:solidFill>
                <a:srgbClr val="15110F"/>
              </a:solidFill>
              <a:latin typeface="DM Sans"/>
            </a:endParaRPr>
          </a:p>
          <a:p>
            <a:pPr algn="l">
              <a:lnSpc>
                <a:spcPts val="3848"/>
              </a:lnSpc>
            </a:pPr>
            <a:r>
              <a:rPr lang="en-US" sz="3436" dirty="0" err="1">
                <a:solidFill>
                  <a:srgbClr val="15110F"/>
                </a:solidFill>
                <a:latin typeface="DM Sans"/>
              </a:rPr>
              <a:t>Sekolah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yang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diselenggarakan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oleh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Pemerintah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Daerah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dilarang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membuka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jalur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pendaftaran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penerimaan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peserta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didik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baru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selain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yang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diatur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dalam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keputusan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ini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.</a:t>
            </a:r>
          </a:p>
          <a:p>
            <a:pPr algn="l">
              <a:lnSpc>
                <a:spcPts val="3848"/>
              </a:lnSpc>
            </a:pPr>
            <a:endParaRPr lang="en-US" sz="3436" dirty="0">
              <a:solidFill>
                <a:srgbClr val="15110F"/>
              </a:solidFill>
              <a:latin typeface="DM Sans"/>
            </a:endParaRPr>
          </a:p>
          <a:p>
            <a:pPr algn="l">
              <a:lnSpc>
                <a:spcPts val="3848"/>
              </a:lnSpc>
            </a:pPr>
            <a:r>
              <a:rPr lang="en-US" sz="3436" dirty="0" err="1">
                <a:solidFill>
                  <a:srgbClr val="15110F"/>
                </a:solidFill>
                <a:latin typeface="DM Sans"/>
              </a:rPr>
              <a:t>Calon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peserta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didik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memiliki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Kartu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Keluarga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dan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Kartu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Identitas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diri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.</a:t>
            </a:r>
          </a:p>
          <a:p>
            <a:pPr algn="l">
              <a:lnSpc>
                <a:spcPts val="3848"/>
              </a:lnSpc>
            </a:pPr>
            <a:endParaRPr lang="en-US" sz="3436" dirty="0">
              <a:solidFill>
                <a:srgbClr val="15110F"/>
              </a:solidFill>
              <a:latin typeface="DM Sans"/>
            </a:endParaRPr>
          </a:p>
          <a:p>
            <a:pPr algn="l">
              <a:lnSpc>
                <a:spcPts val="3848"/>
              </a:lnSpc>
            </a:pPr>
            <a:r>
              <a:rPr lang="en-US" sz="3436" dirty="0" err="1">
                <a:solidFill>
                  <a:srgbClr val="15110F"/>
                </a:solidFill>
                <a:latin typeface="DM Sans"/>
              </a:rPr>
              <a:t>Dalam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hal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Kartu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Keluarga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tidak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dimiliki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oleh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calon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peserta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didik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karena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keadaan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tertentu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disebabkan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karena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bencana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alam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dan/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atau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bencana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sosial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,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maka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dapat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diganti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dengan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surat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keterangan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domisili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dari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rukun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tetangga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atau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rukun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436" dirty="0" err="1">
                <a:solidFill>
                  <a:srgbClr val="15110F"/>
                </a:solidFill>
                <a:latin typeface="DM Sans"/>
              </a:rPr>
              <a:t>warga</a:t>
            </a:r>
            <a:r>
              <a:rPr lang="en-US" sz="3436" dirty="0">
                <a:solidFill>
                  <a:srgbClr val="15110F"/>
                </a:solidFill>
                <a:latin typeface="DM Sans"/>
              </a:rPr>
              <a:t>. </a:t>
            </a:r>
          </a:p>
          <a:p>
            <a:pPr algn="l">
              <a:lnSpc>
                <a:spcPts val="3848"/>
              </a:lnSpc>
            </a:pPr>
            <a:endParaRPr lang="en-US" sz="3436" dirty="0">
              <a:solidFill>
                <a:srgbClr val="15110F"/>
              </a:solidFill>
              <a:latin typeface="DM Sans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2510561" y="2294092"/>
            <a:ext cx="764307" cy="661125"/>
          </a:xfrm>
          <a:custGeom>
            <a:avLst/>
            <a:gdLst/>
            <a:ahLst/>
            <a:cxnLst/>
            <a:rect l="l" t="t" r="r" b="b"/>
            <a:pathLst>
              <a:path w="764307" h="661125">
                <a:moveTo>
                  <a:pt x="0" y="0"/>
                </a:moveTo>
                <a:lnTo>
                  <a:pt x="764307" y="0"/>
                </a:lnTo>
                <a:lnTo>
                  <a:pt x="764307" y="661125"/>
                </a:lnTo>
                <a:lnTo>
                  <a:pt x="0" y="66112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2510561" y="4558575"/>
            <a:ext cx="764307" cy="661125"/>
          </a:xfrm>
          <a:custGeom>
            <a:avLst/>
            <a:gdLst/>
            <a:ahLst/>
            <a:cxnLst/>
            <a:rect l="l" t="t" r="r" b="b"/>
            <a:pathLst>
              <a:path w="764307" h="661125">
                <a:moveTo>
                  <a:pt x="0" y="0"/>
                </a:moveTo>
                <a:lnTo>
                  <a:pt x="764307" y="0"/>
                </a:lnTo>
                <a:lnTo>
                  <a:pt x="764307" y="661125"/>
                </a:lnTo>
                <a:lnTo>
                  <a:pt x="0" y="66112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510561" y="6494986"/>
            <a:ext cx="764307" cy="661125"/>
          </a:xfrm>
          <a:custGeom>
            <a:avLst/>
            <a:gdLst/>
            <a:ahLst/>
            <a:cxnLst/>
            <a:rect l="l" t="t" r="r" b="b"/>
            <a:pathLst>
              <a:path w="764307" h="661125">
                <a:moveTo>
                  <a:pt x="0" y="0"/>
                </a:moveTo>
                <a:lnTo>
                  <a:pt x="764307" y="0"/>
                </a:lnTo>
                <a:lnTo>
                  <a:pt x="764307" y="661126"/>
                </a:lnTo>
                <a:lnTo>
                  <a:pt x="0" y="66112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2510561" y="7539699"/>
            <a:ext cx="764307" cy="661125"/>
          </a:xfrm>
          <a:custGeom>
            <a:avLst/>
            <a:gdLst/>
            <a:ahLst/>
            <a:cxnLst/>
            <a:rect l="l" t="t" r="r" b="b"/>
            <a:pathLst>
              <a:path w="764307" h="661125">
                <a:moveTo>
                  <a:pt x="0" y="0"/>
                </a:moveTo>
                <a:lnTo>
                  <a:pt x="764307" y="0"/>
                </a:lnTo>
                <a:lnTo>
                  <a:pt x="764307" y="661125"/>
                </a:lnTo>
                <a:lnTo>
                  <a:pt x="0" y="66112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1536004">
            <a:off x="17054946" y="6819811"/>
            <a:ext cx="1570903" cy="2762027"/>
          </a:xfrm>
          <a:custGeom>
            <a:avLst/>
            <a:gdLst/>
            <a:ahLst/>
            <a:cxnLst/>
            <a:rect l="l" t="t" r="r" b="b"/>
            <a:pathLst>
              <a:path w="1570903" h="2762027">
                <a:moveTo>
                  <a:pt x="0" y="0"/>
                </a:moveTo>
                <a:lnTo>
                  <a:pt x="1570903" y="0"/>
                </a:lnTo>
                <a:lnTo>
                  <a:pt x="1570903" y="2762027"/>
                </a:lnTo>
                <a:lnTo>
                  <a:pt x="0" y="2762027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2799542" y="677849"/>
            <a:ext cx="12688916" cy="1303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29"/>
              </a:lnSpc>
            </a:pPr>
            <a:r>
              <a:rPr lang="en-US" sz="5029" dirty="0" err="1">
                <a:solidFill>
                  <a:srgbClr val="000000"/>
                </a:solidFill>
                <a:latin typeface="Fredoka"/>
              </a:rPr>
              <a:t>Ketentuan</a:t>
            </a:r>
            <a:r>
              <a:rPr lang="en-US" sz="5029" dirty="0">
                <a:solidFill>
                  <a:srgbClr val="000000"/>
                </a:solidFill>
                <a:latin typeface="Fredoka"/>
              </a:rPr>
              <a:t> </a:t>
            </a:r>
            <a:r>
              <a:rPr lang="en-US" sz="5029" dirty="0" err="1">
                <a:solidFill>
                  <a:srgbClr val="000000"/>
                </a:solidFill>
                <a:latin typeface="Fredoka"/>
              </a:rPr>
              <a:t>Pendaftaran</a:t>
            </a:r>
            <a:endParaRPr lang="en-US" sz="5029" dirty="0">
              <a:solidFill>
                <a:srgbClr val="000000"/>
              </a:solidFill>
              <a:latin typeface="Fredoka"/>
            </a:endParaRPr>
          </a:p>
          <a:p>
            <a:pPr algn="ctr">
              <a:lnSpc>
                <a:spcPts val="5029"/>
              </a:lnSpc>
            </a:pPr>
            <a:r>
              <a:rPr lang="en-US" sz="5029" dirty="0" err="1">
                <a:solidFill>
                  <a:srgbClr val="000000"/>
                </a:solidFill>
                <a:latin typeface="Fredoka"/>
              </a:rPr>
              <a:t>Jenjang</a:t>
            </a:r>
            <a:r>
              <a:rPr lang="en-US" sz="5029" dirty="0">
                <a:solidFill>
                  <a:srgbClr val="000000"/>
                </a:solidFill>
                <a:latin typeface="Fredoka"/>
              </a:rPr>
              <a:t> </a:t>
            </a:r>
            <a:r>
              <a:rPr lang="en-US" sz="5029" dirty="0" err="1">
                <a:solidFill>
                  <a:srgbClr val="000000"/>
                </a:solidFill>
                <a:latin typeface="Fredoka"/>
              </a:rPr>
              <a:t>Kesetaraan</a:t>
            </a:r>
            <a:endParaRPr lang="en-US" sz="5029" dirty="0">
              <a:solidFill>
                <a:srgbClr val="000000"/>
              </a:solidFill>
              <a:latin typeface="Fredok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F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0869" y="400112"/>
            <a:ext cx="17009528" cy="9228610"/>
            <a:chOff x="0" y="0"/>
            <a:chExt cx="4479876" cy="24305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79876" cy="2430581"/>
            </a:xfrm>
            <a:custGeom>
              <a:avLst/>
              <a:gdLst/>
              <a:ahLst/>
              <a:cxnLst/>
              <a:rect l="l" t="t" r="r" b="b"/>
              <a:pathLst>
                <a:path w="4479876" h="2430581">
                  <a:moveTo>
                    <a:pt x="23213" y="0"/>
                  </a:moveTo>
                  <a:lnTo>
                    <a:pt x="4456663" y="0"/>
                  </a:lnTo>
                  <a:cubicBezTo>
                    <a:pt x="4469483" y="0"/>
                    <a:pt x="4479876" y="10393"/>
                    <a:pt x="4479876" y="23213"/>
                  </a:cubicBezTo>
                  <a:lnTo>
                    <a:pt x="4479876" y="2407368"/>
                  </a:lnTo>
                  <a:cubicBezTo>
                    <a:pt x="4479876" y="2420188"/>
                    <a:pt x="4469483" y="2430581"/>
                    <a:pt x="4456663" y="2430581"/>
                  </a:cubicBezTo>
                  <a:lnTo>
                    <a:pt x="23213" y="2430581"/>
                  </a:lnTo>
                  <a:cubicBezTo>
                    <a:pt x="10393" y="2430581"/>
                    <a:pt x="0" y="2420188"/>
                    <a:pt x="0" y="2407368"/>
                  </a:cubicBezTo>
                  <a:lnTo>
                    <a:pt x="0" y="23213"/>
                  </a:lnTo>
                  <a:cubicBezTo>
                    <a:pt x="0" y="10393"/>
                    <a:pt x="10393" y="0"/>
                    <a:pt x="23213" y="0"/>
                  </a:cubicBezTo>
                  <a:close/>
                </a:path>
              </a:pathLst>
            </a:custGeom>
            <a:solidFill>
              <a:srgbClr val="D0FAE6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79876" cy="24686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310237" y="2263183"/>
            <a:ext cx="13949063" cy="377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56"/>
              </a:lnSpc>
            </a:pPr>
            <a:r>
              <a:rPr lang="en-US" sz="4336" dirty="0" err="1">
                <a:solidFill>
                  <a:srgbClr val="15110F"/>
                </a:solidFill>
                <a:latin typeface="DM Sans"/>
              </a:rPr>
              <a:t>Pendaftar</a:t>
            </a:r>
            <a:r>
              <a:rPr lang="en-US" sz="43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4336" dirty="0" err="1">
                <a:solidFill>
                  <a:srgbClr val="15110F"/>
                </a:solidFill>
                <a:latin typeface="DM Sans"/>
              </a:rPr>
              <a:t>mengakses</a:t>
            </a:r>
            <a:r>
              <a:rPr lang="en-US" sz="43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4336" dirty="0" err="1">
                <a:solidFill>
                  <a:srgbClr val="15110F"/>
                </a:solidFill>
                <a:latin typeface="DM Sans"/>
              </a:rPr>
              <a:t>laman</a:t>
            </a:r>
            <a:r>
              <a:rPr lang="en-US" sz="4336" dirty="0">
                <a:solidFill>
                  <a:srgbClr val="15110F"/>
                </a:solidFill>
                <a:latin typeface="DM Sans"/>
              </a:rPr>
              <a:t> SPMB yang </a:t>
            </a:r>
            <a:r>
              <a:rPr lang="en-US" sz="4336" dirty="0" err="1">
                <a:solidFill>
                  <a:srgbClr val="15110F"/>
                </a:solidFill>
                <a:latin typeface="DM Sans"/>
              </a:rPr>
              <a:t>telah</a:t>
            </a:r>
            <a:r>
              <a:rPr lang="en-US" sz="43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4336" dirty="0" err="1">
                <a:solidFill>
                  <a:srgbClr val="15110F"/>
                </a:solidFill>
                <a:latin typeface="DM Sans"/>
              </a:rPr>
              <a:t>disediakan</a:t>
            </a:r>
            <a:r>
              <a:rPr lang="en-US" sz="4336" dirty="0">
                <a:solidFill>
                  <a:srgbClr val="15110F"/>
                </a:solidFill>
                <a:latin typeface="DM Sans"/>
              </a:rPr>
              <a:t>.</a:t>
            </a:r>
          </a:p>
          <a:p>
            <a:pPr algn="l">
              <a:lnSpc>
                <a:spcPts val="4856"/>
              </a:lnSpc>
            </a:pPr>
            <a:endParaRPr lang="en-US" sz="4336" dirty="0">
              <a:solidFill>
                <a:srgbClr val="15110F"/>
              </a:solidFill>
              <a:latin typeface="DM Sans"/>
            </a:endParaRPr>
          </a:p>
          <a:p>
            <a:pPr algn="l">
              <a:lnSpc>
                <a:spcPts val="4856"/>
              </a:lnSpc>
            </a:pPr>
            <a:r>
              <a:rPr lang="en-US" sz="4336" dirty="0" err="1">
                <a:solidFill>
                  <a:srgbClr val="15110F"/>
                </a:solidFill>
                <a:latin typeface="DM Sans"/>
              </a:rPr>
              <a:t>Pendaftar</a:t>
            </a:r>
            <a:r>
              <a:rPr lang="en-US" sz="4336" dirty="0">
                <a:solidFill>
                  <a:srgbClr val="15110F"/>
                </a:solidFill>
                <a:latin typeface="DM Sans"/>
              </a:rPr>
              <a:t> login </a:t>
            </a:r>
            <a:r>
              <a:rPr lang="en-US" sz="4336" dirty="0" err="1">
                <a:solidFill>
                  <a:srgbClr val="15110F"/>
                </a:solidFill>
                <a:latin typeface="DM Sans"/>
              </a:rPr>
              <a:t>dengan</a:t>
            </a:r>
            <a:r>
              <a:rPr lang="en-US" sz="43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4336" dirty="0" err="1">
                <a:solidFill>
                  <a:srgbClr val="15110F"/>
                </a:solidFill>
                <a:latin typeface="DM Sans"/>
              </a:rPr>
              <a:t>menggunakan</a:t>
            </a:r>
            <a:r>
              <a:rPr lang="en-US" sz="4336" dirty="0">
                <a:solidFill>
                  <a:srgbClr val="15110F"/>
                </a:solidFill>
                <a:latin typeface="DM Sans"/>
              </a:rPr>
              <a:t> Username dan Password yang </a:t>
            </a:r>
            <a:r>
              <a:rPr lang="en-US" sz="4336" dirty="0" err="1">
                <a:solidFill>
                  <a:srgbClr val="15110F"/>
                </a:solidFill>
                <a:latin typeface="DM Sans"/>
              </a:rPr>
              <a:t>telah</a:t>
            </a:r>
            <a:r>
              <a:rPr lang="en-US" sz="4336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4336" dirty="0" err="1">
                <a:solidFill>
                  <a:srgbClr val="15110F"/>
                </a:solidFill>
                <a:latin typeface="DM Sans"/>
              </a:rPr>
              <a:t>diberikan</a:t>
            </a:r>
            <a:r>
              <a:rPr lang="en-US" sz="4336" dirty="0">
                <a:solidFill>
                  <a:srgbClr val="15110F"/>
                </a:solidFill>
                <a:latin typeface="DM Sans"/>
              </a:rPr>
              <a:t> pada </a:t>
            </a:r>
            <a:r>
              <a:rPr lang="en-US" sz="4336" dirty="0" err="1">
                <a:solidFill>
                  <a:srgbClr val="15110F"/>
                </a:solidFill>
                <a:latin typeface="DM Sans"/>
              </a:rPr>
              <a:t>laman</a:t>
            </a:r>
            <a:r>
              <a:rPr lang="en-US" sz="4336" dirty="0">
                <a:solidFill>
                  <a:srgbClr val="15110F"/>
                </a:solidFill>
                <a:latin typeface="DM Sans"/>
              </a:rPr>
              <a:t> PPDB dan </a:t>
            </a:r>
            <a:r>
              <a:rPr lang="en-US" sz="4336" dirty="0" err="1">
                <a:solidFill>
                  <a:srgbClr val="15110F"/>
                </a:solidFill>
                <a:latin typeface="DM Sans"/>
              </a:rPr>
              <a:t>mengisi</a:t>
            </a:r>
            <a:r>
              <a:rPr lang="en-US" sz="4336" dirty="0">
                <a:solidFill>
                  <a:srgbClr val="15110F"/>
                </a:solidFill>
                <a:latin typeface="DM Sans"/>
              </a:rPr>
              <a:t> menu yang </a:t>
            </a:r>
            <a:r>
              <a:rPr lang="en-US" sz="4336" dirty="0" err="1">
                <a:solidFill>
                  <a:srgbClr val="15110F"/>
                </a:solidFill>
                <a:latin typeface="DM Sans"/>
              </a:rPr>
              <a:t>disediakan</a:t>
            </a:r>
            <a:r>
              <a:rPr lang="en-US" sz="4336" dirty="0">
                <a:solidFill>
                  <a:srgbClr val="15110F"/>
                </a:solidFill>
                <a:latin typeface="DM Sans"/>
              </a:rPr>
              <a:t>.</a:t>
            </a:r>
          </a:p>
        </p:txBody>
      </p:sp>
      <p:sp>
        <p:nvSpPr>
          <p:cNvPr id="6" name="Freeform 6"/>
          <p:cNvSpPr/>
          <p:nvPr/>
        </p:nvSpPr>
        <p:spPr>
          <a:xfrm rot="-9409446">
            <a:off x="15276713" y="-2054616"/>
            <a:ext cx="5127370" cy="4909457"/>
          </a:xfrm>
          <a:custGeom>
            <a:avLst/>
            <a:gdLst/>
            <a:ahLst/>
            <a:cxnLst/>
            <a:rect l="l" t="t" r="r" b="b"/>
            <a:pathLst>
              <a:path w="5127370" h="4909457">
                <a:moveTo>
                  <a:pt x="0" y="0"/>
                </a:moveTo>
                <a:lnTo>
                  <a:pt x="5127370" y="0"/>
                </a:lnTo>
                <a:lnTo>
                  <a:pt x="5127370" y="4909457"/>
                </a:lnTo>
                <a:lnTo>
                  <a:pt x="0" y="49094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231991" y="400112"/>
            <a:ext cx="1808318" cy="3265586"/>
          </a:xfrm>
          <a:custGeom>
            <a:avLst/>
            <a:gdLst/>
            <a:ahLst/>
            <a:cxnLst/>
            <a:rect l="l" t="t" r="r" b="b"/>
            <a:pathLst>
              <a:path w="1808318" h="3265586">
                <a:moveTo>
                  <a:pt x="1808318" y="0"/>
                </a:moveTo>
                <a:lnTo>
                  <a:pt x="0" y="0"/>
                </a:lnTo>
                <a:lnTo>
                  <a:pt x="0" y="3265586"/>
                </a:lnTo>
                <a:lnTo>
                  <a:pt x="1808318" y="3265586"/>
                </a:lnTo>
                <a:lnTo>
                  <a:pt x="1808318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826861" y="5279954"/>
            <a:ext cx="4487565" cy="5007046"/>
          </a:xfrm>
          <a:custGeom>
            <a:avLst/>
            <a:gdLst/>
            <a:ahLst/>
            <a:cxnLst/>
            <a:rect l="l" t="t" r="r" b="b"/>
            <a:pathLst>
              <a:path w="4487565" h="5007046">
                <a:moveTo>
                  <a:pt x="0" y="0"/>
                </a:moveTo>
                <a:lnTo>
                  <a:pt x="4487565" y="0"/>
                </a:lnTo>
                <a:lnTo>
                  <a:pt x="4487565" y="5007046"/>
                </a:lnTo>
                <a:lnTo>
                  <a:pt x="0" y="500704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2509565">
            <a:off x="2156739" y="2523640"/>
            <a:ext cx="1037067" cy="370752"/>
          </a:xfrm>
          <a:custGeom>
            <a:avLst/>
            <a:gdLst/>
            <a:ahLst/>
            <a:cxnLst/>
            <a:rect l="l" t="t" r="r" b="b"/>
            <a:pathLst>
              <a:path w="1037067" h="370752">
                <a:moveTo>
                  <a:pt x="0" y="0"/>
                </a:moveTo>
                <a:lnTo>
                  <a:pt x="1037068" y="0"/>
                </a:lnTo>
                <a:lnTo>
                  <a:pt x="1037068" y="370752"/>
                </a:lnTo>
                <a:lnTo>
                  <a:pt x="0" y="37075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2509565">
            <a:off x="2156739" y="4474192"/>
            <a:ext cx="1037067" cy="370752"/>
          </a:xfrm>
          <a:custGeom>
            <a:avLst/>
            <a:gdLst/>
            <a:ahLst/>
            <a:cxnLst/>
            <a:rect l="l" t="t" r="r" b="b"/>
            <a:pathLst>
              <a:path w="1037067" h="370752">
                <a:moveTo>
                  <a:pt x="0" y="0"/>
                </a:moveTo>
                <a:lnTo>
                  <a:pt x="1037068" y="0"/>
                </a:lnTo>
                <a:lnTo>
                  <a:pt x="1037068" y="370751"/>
                </a:lnTo>
                <a:lnTo>
                  <a:pt x="0" y="3707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2509565">
            <a:off x="3895865" y="6568519"/>
            <a:ext cx="1037067" cy="370752"/>
          </a:xfrm>
          <a:custGeom>
            <a:avLst/>
            <a:gdLst/>
            <a:ahLst/>
            <a:cxnLst/>
            <a:rect l="l" t="t" r="r" b="b"/>
            <a:pathLst>
              <a:path w="1037067" h="370752">
                <a:moveTo>
                  <a:pt x="0" y="0"/>
                </a:moveTo>
                <a:lnTo>
                  <a:pt x="1037067" y="0"/>
                </a:lnTo>
                <a:lnTo>
                  <a:pt x="1037067" y="370751"/>
                </a:lnTo>
                <a:lnTo>
                  <a:pt x="0" y="37075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2509565">
            <a:off x="3895865" y="8177284"/>
            <a:ext cx="1037067" cy="370752"/>
          </a:xfrm>
          <a:custGeom>
            <a:avLst/>
            <a:gdLst/>
            <a:ahLst/>
            <a:cxnLst/>
            <a:rect l="l" t="t" r="r" b="b"/>
            <a:pathLst>
              <a:path w="1037067" h="370752">
                <a:moveTo>
                  <a:pt x="0" y="0"/>
                </a:moveTo>
                <a:lnTo>
                  <a:pt x="1037067" y="0"/>
                </a:lnTo>
                <a:lnTo>
                  <a:pt x="1037067" y="370751"/>
                </a:lnTo>
                <a:lnTo>
                  <a:pt x="0" y="37075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6102667">
            <a:off x="14580031" y="8229600"/>
            <a:ext cx="4214904" cy="4114800"/>
          </a:xfrm>
          <a:custGeom>
            <a:avLst/>
            <a:gdLst/>
            <a:ahLst/>
            <a:cxnLst/>
            <a:rect l="l" t="t" r="r" b="b"/>
            <a:pathLst>
              <a:path w="4214904" h="4114800">
                <a:moveTo>
                  <a:pt x="0" y="0"/>
                </a:moveTo>
                <a:lnTo>
                  <a:pt x="4214904" y="0"/>
                </a:lnTo>
                <a:lnTo>
                  <a:pt x="42149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3660704" y="708095"/>
            <a:ext cx="12688916" cy="1303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29"/>
              </a:lnSpc>
            </a:pPr>
            <a:r>
              <a:rPr lang="en-US" sz="5029">
                <a:solidFill>
                  <a:srgbClr val="000000"/>
                </a:solidFill>
                <a:latin typeface="Fredoka"/>
              </a:rPr>
              <a:t>Prosedur dan Proses Pendaftaran </a:t>
            </a:r>
          </a:p>
          <a:p>
            <a:pPr algn="ctr">
              <a:lnSpc>
                <a:spcPts val="5029"/>
              </a:lnSpc>
            </a:pPr>
            <a:r>
              <a:rPr lang="en-US" sz="5029">
                <a:solidFill>
                  <a:srgbClr val="000000"/>
                </a:solidFill>
                <a:latin typeface="Fredoka"/>
              </a:rPr>
              <a:t>Jenjang PNF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034755" y="6355687"/>
            <a:ext cx="12056272" cy="2739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4340" dirty="0" err="1">
                <a:solidFill>
                  <a:srgbClr val="000000"/>
                </a:solidFill>
                <a:latin typeface="DM Sans"/>
              </a:rPr>
              <a:t>Pendaftar</a:t>
            </a:r>
            <a:r>
              <a:rPr lang="en-US" sz="434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340" dirty="0" err="1">
                <a:solidFill>
                  <a:srgbClr val="000000"/>
                </a:solidFill>
                <a:latin typeface="DM Sans"/>
              </a:rPr>
              <a:t>mencetak</a:t>
            </a:r>
            <a:r>
              <a:rPr lang="en-US" sz="434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340" dirty="0" err="1">
                <a:solidFill>
                  <a:srgbClr val="000000"/>
                </a:solidFill>
                <a:latin typeface="DM Sans"/>
              </a:rPr>
              <a:t>formulir</a:t>
            </a:r>
            <a:r>
              <a:rPr lang="en-US" sz="434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340" dirty="0" err="1">
                <a:solidFill>
                  <a:srgbClr val="000000"/>
                </a:solidFill>
                <a:latin typeface="DM Sans"/>
              </a:rPr>
              <a:t>bukti</a:t>
            </a:r>
            <a:r>
              <a:rPr lang="en-US" sz="434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340" dirty="0" err="1">
                <a:solidFill>
                  <a:srgbClr val="000000"/>
                </a:solidFill>
                <a:latin typeface="DM Sans"/>
              </a:rPr>
              <a:t>pendaftaran</a:t>
            </a:r>
            <a:r>
              <a:rPr lang="en-US" sz="4340" dirty="0">
                <a:solidFill>
                  <a:srgbClr val="000000"/>
                </a:solidFill>
                <a:latin typeface="DM Sans"/>
              </a:rPr>
              <a:t>.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endParaRPr lang="en-US" sz="4340" dirty="0">
              <a:solidFill>
                <a:srgbClr val="000000"/>
              </a:solidFill>
              <a:latin typeface="DM Sans"/>
            </a:endParaRPr>
          </a:p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4340" dirty="0" err="1">
                <a:solidFill>
                  <a:srgbClr val="000000"/>
                </a:solidFill>
                <a:latin typeface="DM Sans"/>
              </a:rPr>
              <a:t>Pendaftar</a:t>
            </a:r>
            <a:r>
              <a:rPr lang="en-US" sz="434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340" dirty="0" err="1">
                <a:solidFill>
                  <a:srgbClr val="000000"/>
                </a:solidFill>
                <a:latin typeface="DM Sans"/>
              </a:rPr>
              <a:t>mengunggah</a:t>
            </a:r>
            <a:r>
              <a:rPr lang="en-US" sz="434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340" dirty="0" err="1">
                <a:solidFill>
                  <a:srgbClr val="000000"/>
                </a:solidFill>
                <a:latin typeface="DM Sans"/>
              </a:rPr>
              <a:t>berkas</a:t>
            </a:r>
            <a:r>
              <a:rPr lang="en-US" sz="4340" dirty="0">
                <a:solidFill>
                  <a:srgbClr val="000000"/>
                </a:solidFill>
                <a:latin typeface="DM Sans"/>
              </a:rPr>
              <a:t> yang </a:t>
            </a:r>
            <a:r>
              <a:rPr lang="en-US" sz="4340" dirty="0" err="1">
                <a:solidFill>
                  <a:srgbClr val="000000"/>
                </a:solidFill>
                <a:latin typeface="DM Sans"/>
              </a:rPr>
              <a:t>dipersyaratkan</a:t>
            </a:r>
            <a:r>
              <a:rPr lang="en-US" sz="4340" dirty="0">
                <a:solidFill>
                  <a:srgbClr val="000000"/>
                </a:solidFill>
                <a:latin typeface="DM Sans"/>
              </a:rPr>
              <a:t>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B6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0869" y="400112"/>
            <a:ext cx="17009528" cy="9228610"/>
            <a:chOff x="0" y="0"/>
            <a:chExt cx="4479876" cy="24305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79876" cy="2430581"/>
            </a:xfrm>
            <a:custGeom>
              <a:avLst/>
              <a:gdLst/>
              <a:ahLst/>
              <a:cxnLst/>
              <a:rect l="l" t="t" r="r" b="b"/>
              <a:pathLst>
                <a:path w="4479876" h="2430581">
                  <a:moveTo>
                    <a:pt x="23213" y="0"/>
                  </a:moveTo>
                  <a:lnTo>
                    <a:pt x="4456663" y="0"/>
                  </a:lnTo>
                  <a:cubicBezTo>
                    <a:pt x="4469483" y="0"/>
                    <a:pt x="4479876" y="10393"/>
                    <a:pt x="4479876" y="23213"/>
                  </a:cubicBezTo>
                  <a:lnTo>
                    <a:pt x="4479876" y="2407368"/>
                  </a:lnTo>
                  <a:cubicBezTo>
                    <a:pt x="4479876" y="2420188"/>
                    <a:pt x="4469483" y="2430581"/>
                    <a:pt x="4456663" y="2430581"/>
                  </a:cubicBezTo>
                  <a:lnTo>
                    <a:pt x="23213" y="2430581"/>
                  </a:lnTo>
                  <a:cubicBezTo>
                    <a:pt x="10393" y="2430581"/>
                    <a:pt x="0" y="2420188"/>
                    <a:pt x="0" y="2407368"/>
                  </a:cubicBezTo>
                  <a:lnTo>
                    <a:pt x="0" y="23213"/>
                  </a:lnTo>
                  <a:cubicBezTo>
                    <a:pt x="0" y="10393"/>
                    <a:pt x="10393" y="0"/>
                    <a:pt x="23213" y="0"/>
                  </a:cubicBezTo>
                  <a:close/>
                </a:path>
              </a:pathLst>
            </a:custGeom>
            <a:solidFill>
              <a:srgbClr val="EFD5F6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79876" cy="24686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02382" y="1798025"/>
            <a:ext cx="5919312" cy="2298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8"/>
              </a:lnSpc>
            </a:pPr>
            <a:r>
              <a:rPr lang="en-US" sz="6008">
                <a:solidFill>
                  <a:srgbClr val="000000"/>
                </a:solidFill>
                <a:latin typeface="Fredoka"/>
              </a:rPr>
              <a:t>BERKAS YANG </a:t>
            </a:r>
          </a:p>
          <a:p>
            <a:pPr algn="ctr">
              <a:lnSpc>
                <a:spcPts val="6008"/>
              </a:lnSpc>
            </a:pPr>
            <a:r>
              <a:rPr lang="en-US" sz="6008">
                <a:solidFill>
                  <a:srgbClr val="000000"/>
                </a:solidFill>
                <a:latin typeface="Fredoka"/>
              </a:rPr>
              <a:t>HARUS DISIAPKAN 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7320125" y="2296517"/>
            <a:ext cx="9923297" cy="4301766"/>
            <a:chOff x="-2092" y="1256679"/>
            <a:chExt cx="13231061" cy="5735688"/>
          </a:xfrm>
        </p:grpSpPr>
        <p:sp>
          <p:nvSpPr>
            <p:cNvPr id="7" name="Freeform 7"/>
            <p:cNvSpPr/>
            <p:nvPr/>
          </p:nvSpPr>
          <p:spPr>
            <a:xfrm>
              <a:off x="32887" y="2790241"/>
              <a:ext cx="886733" cy="795843"/>
            </a:xfrm>
            <a:custGeom>
              <a:avLst/>
              <a:gdLst/>
              <a:ahLst/>
              <a:cxnLst/>
              <a:rect l="l" t="t" r="r" b="b"/>
              <a:pathLst>
                <a:path w="886733" h="795843">
                  <a:moveTo>
                    <a:pt x="0" y="0"/>
                  </a:moveTo>
                  <a:lnTo>
                    <a:pt x="886733" y="0"/>
                  </a:lnTo>
                  <a:lnTo>
                    <a:pt x="886733" y="795843"/>
                  </a:lnTo>
                  <a:lnTo>
                    <a:pt x="0" y="7958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>
              <a:off x="1302357" y="1362144"/>
              <a:ext cx="11626575" cy="8415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656"/>
                </a:lnSpc>
              </a:pPr>
              <a:r>
                <a:rPr lang="en-US" sz="4656" dirty="0">
                  <a:solidFill>
                    <a:srgbClr val="472900"/>
                  </a:solidFill>
                  <a:latin typeface="Dekko"/>
                </a:rPr>
                <a:t>scan </a:t>
              </a:r>
              <a:r>
                <a:rPr lang="en-US" sz="4656" dirty="0" err="1">
                  <a:solidFill>
                    <a:srgbClr val="472900"/>
                  </a:solidFill>
                  <a:latin typeface="Dekko"/>
                </a:rPr>
                <a:t>buti</a:t>
              </a:r>
              <a:r>
                <a:rPr lang="en-US" sz="4656" dirty="0">
                  <a:solidFill>
                    <a:srgbClr val="472900"/>
                  </a:solidFill>
                  <a:latin typeface="Dekko"/>
                </a:rPr>
                <a:t> </a:t>
              </a:r>
              <a:r>
                <a:rPr lang="en-US" sz="4656" dirty="0" err="1">
                  <a:solidFill>
                    <a:srgbClr val="472900"/>
                  </a:solidFill>
                  <a:latin typeface="Dekko"/>
                </a:rPr>
                <a:t>cetak</a:t>
              </a:r>
              <a:r>
                <a:rPr lang="en-US" sz="4656" dirty="0">
                  <a:solidFill>
                    <a:srgbClr val="472900"/>
                  </a:solidFill>
                  <a:latin typeface="Dekko"/>
                </a:rPr>
                <a:t> </a:t>
              </a:r>
              <a:r>
                <a:rPr lang="en-US" sz="4656" dirty="0" err="1">
                  <a:solidFill>
                    <a:srgbClr val="472900"/>
                  </a:solidFill>
                  <a:latin typeface="Dekko"/>
                </a:rPr>
                <a:t>pendaftaran</a:t>
              </a:r>
              <a:r>
                <a:rPr lang="en-US" sz="4656" dirty="0">
                  <a:solidFill>
                    <a:srgbClr val="472900"/>
                  </a:solidFill>
                  <a:latin typeface="Dekko"/>
                </a:rPr>
                <a:t> online;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302357" y="1291516"/>
              <a:ext cx="11626574" cy="8243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571"/>
                </a:lnSpc>
              </a:pPr>
              <a:endParaRPr lang="en-US" sz="4571" dirty="0">
                <a:solidFill>
                  <a:srgbClr val="472900"/>
                </a:solidFill>
                <a:latin typeface="Dekko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302357" y="5360832"/>
              <a:ext cx="11844557" cy="16315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656"/>
                </a:lnSpc>
              </a:pPr>
              <a:endParaRPr lang="en-US" sz="4656" dirty="0">
                <a:solidFill>
                  <a:srgbClr val="472900"/>
                </a:solidFill>
                <a:latin typeface="Dekko"/>
              </a:endParaRPr>
            </a:p>
            <a:p>
              <a:pPr algn="l">
                <a:lnSpc>
                  <a:spcPts val="4656"/>
                </a:lnSpc>
              </a:pPr>
              <a:endParaRPr lang="en-US" sz="4656" dirty="0">
                <a:solidFill>
                  <a:srgbClr val="472900"/>
                </a:solidFill>
                <a:latin typeface="Dekko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384412" y="2763508"/>
              <a:ext cx="9998613" cy="16451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656"/>
                </a:lnSpc>
              </a:pPr>
              <a:r>
                <a:rPr lang="en-US" sz="4656" dirty="0">
                  <a:solidFill>
                    <a:srgbClr val="472900"/>
                  </a:solidFill>
                  <a:latin typeface="Dekko"/>
                </a:rPr>
                <a:t>scan </a:t>
              </a:r>
              <a:r>
                <a:rPr lang="en-US" sz="4656" dirty="0" err="1">
                  <a:solidFill>
                    <a:srgbClr val="472900"/>
                  </a:solidFill>
                  <a:latin typeface="Dekko"/>
                </a:rPr>
                <a:t>Akta</a:t>
              </a:r>
              <a:r>
                <a:rPr lang="en-US" sz="4656" dirty="0">
                  <a:solidFill>
                    <a:srgbClr val="472900"/>
                  </a:solidFill>
                  <a:latin typeface="Dekko"/>
                </a:rPr>
                <a:t> </a:t>
              </a:r>
              <a:r>
                <a:rPr lang="en-US" sz="4656" dirty="0" err="1">
                  <a:solidFill>
                    <a:srgbClr val="472900"/>
                  </a:solidFill>
                  <a:latin typeface="Dekko"/>
                </a:rPr>
                <a:t>Kelahiran</a:t>
              </a:r>
              <a:r>
                <a:rPr lang="en-US" sz="4656" dirty="0">
                  <a:solidFill>
                    <a:srgbClr val="472900"/>
                  </a:solidFill>
                  <a:latin typeface="Dekko"/>
                </a:rPr>
                <a:t> </a:t>
              </a:r>
              <a:r>
                <a:rPr lang="en-US" sz="4656" dirty="0" err="1">
                  <a:solidFill>
                    <a:srgbClr val="472900"/>
                  </a:solidFill>
                  <a:latin typeface="Dekko"/>
                </a:rPr>
                <a:t>atau</a:t>
              </a:r>
              <a:r>
                <a:rPr lang="en-US" sz="4656" dirty="0">
                  <a:solidFill>
                    <a:srgbClr val="472900"/>
                  </a:solidFill>
                  <a:latin typeface="Dekko"/>
                </a:rPr>
                <a:t> </a:t>
              </a:r>
              <a:r>
                <a:rPr lang="en-US" sz="4656" dirty="0" err="1">
                  <a:solidFill>
                    <a:srgbClr val="472900"/>
                  </a:solidFill>
                  <a:latin typeface="Dekko"/>
                </a:rPr>
                <a:t>surat</a:t>
              </a:r>
              <a:r>
                <a:rPr lang="en-US" sz="4656" dirty="0">
                  <a:solidFill>
                    <a:srgbClr val="472900"/>
                  </a:solidFill>
                  <a:latin typeface="Dekko"/>
                </a:rPr>
                <a:t> </a:t>
              </a:r>
              <a:r>
                <a:rPr lang="en-US" sz="4656" dirty="0" err="1">
                  <a:solidFill>
                    <a:srgbClr val="472900"/>
                  </a:solidFill>
                  <a:latin typeface="Dekko"/>
                </a:rPr>
                <a:t>keterangan</a:t>
              </a:r>
              <a:r>
                <a:rPr lang="en-US" sz="4656" dirty="0">
                  <a:solidFill>
                    <a:srgbClr val="472900"/>
                  </a:solidFill>
                  <a:latin typeface="Dekko"/>
                </a:rPr>
                <a:t> </a:t>
              </a:r>
              <a:r>
                <a:rPr lang="en-US" sz="4656" dirty="0" err="1">
                  <a:solidFill>
                    <a:srgbClr val="472900"/>
                  </a:solidFill>
                  <a:latin typeface="Dekko"/>
                </a:rPr>
                <a:t>lahir</a:t>
              </a:r>
              <a:r>
                <a:rPr lang="en-US" sz="4656" dirty="0">
                  <a:solidFill>
                    <a:srgbClr val="472900"/>
                  </a:solidFill>
                  <a:latin typeface="Dekko"/>
                </a:rPr>
                <a:t>;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384412" y="4713168"/>
              <a:ext cx="11844557" cy="16315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656"/>
                </a:lnSpc>
              </a:pPr>
              <a:r>
                <a:rPr lang="en-US" sz="4656" dirty="0">
                  <a:solidFill>
                    <a:srgbClr val="472900"/>
                  </a:solidFill>
                  <a:latin typeface="Dekko"/>
                </a:rPr>
                <a:t>scan </a:t>
              </a:r>
              <a:r>
                <a:rPr lang="en-US" sz="4656" dirty="0" err="1">
                  <a:solidFill>
                    <a:srgbClr val="472900"/>
                  </a:solidFill>
                  <a:latin typeface="Dekko"/>
                </a:rPr>
                <a:t>Kartu</a:t>
              </a:r>
              <a:r>
                <a:rPr lang="en-US" sz="4656" dirty="0">
                  <a:solidFill>
                    <a:srgbClr val="472900"/>
                  </a:solidFill>
                  <a:latin typeface="Dekko"/>
                </a:rPr>
                <a:t> </a:t>
              </a:r>
              <a:r>
                <a:rPr lang="en-US" sz="4656" dirty="0" err="1">
                  <a:solidFill>
                    <a:srgbClr val="472900"/>
                  </a:solidFill>
                  <a:latin typeface="Dekko"/>
                </a:rPr>
                <a:t>Keluarga</a:t>
              </a:r>
              <a:r>
                <a:rPr lang="en-US" sz="4656" dirty="0">
                  <a:solidFill>
                    <a:srgbClr val="472900"/>
                  </a:solidFill>
                  <a:latin typeface="Dekko"/>
                </a:rPr>
                <a:t> </a:t>
              </a:r>
              <a:r>
                <a:rPr lang="en-US" sz="4656" dirty="0" err="1">
                  <a:solidFill>
                    <a:srgbClr val="472900"/>
                  </a:solidFill>
                  <a:latin typeface="Dekko"/>
                </a:rPr>
                <a:t>atau</a:t>
              </a:r>
              <a:r>
                <a:rPr lang="en-US" sz="4656" dirty="0">
                  <a:solidFill>
                    <a:srgbClr val="472900"/>
                  </a:solidFill>
                  <a:latin typeface="Dekko"/>
                </a:rPr>
                <a:t> Surat </a:t>
              </a:r>
              <a:r>
                <a:rPr lang="en-US" sz="4656" dirty="0" err="1">
                  <a:solidFill>
                    <a:srgbClr val="472900"/>
                  </a:solidFill>
                  <a:latin typeface="Dekko"/>
                </a:rPr>
                <a:t>Keterangan</a:t>
              </a:r>
              <a:r>
                <a:rPr lang="en-US" sz="4656" dirty="0">
                  <a:solidFill>
                    <a:srgbClr val="472900"/>
                  </a:solidFill>
                  <a:latin typeface="Dekko"/>
                </a:rPr>
                <a:t> </a:t>
              </a:r>
              <a:r>
                <a:rPr lang="en-US" sz="4656" dirty="0" err="1">
                  <a:solidFill>
                    <a:srgbClr val="472900"/>
                  </a:solidFill>
                  <a:latin typeface="Dekko"/>
                </a:rPr>
                <a:t>Domisili</a:t>
              </a:r>
              <a:r>
                <a:rPr lang="en-US" sz="4656" dirty="0">
                  <a:solidFill>
                    <a:srgbClr val="472900"/>
                  </a:solidFill>
                  <a:latin typeface="Dekko"/>
                </a:rPr>
                <a:t>;</a:t>
              </a:r>
            </a:p>
          </p:txBody>
        </p:sp>
        <p:sp>
          <p:nvSpPr>
            <p:cNvPr id="14" name="Freeform 14"/>
            <p:cNvSpPr/>
            <p:nvPr/>
          </p:nvSpPr>
          <p:spPr>
            <a:xfrm>
              <a:off x="-2092" y="4721726"/>
              <a:ext cx="956691" cy="858631"/>
            </a:xfrm>
            <a:custGeom>
              <a:avLst/>
              <a:gdLst/>
              <a:ahLst/>
              <a:cxnLst/>
              <a:rect l="l" t="t" r="r" b="b"/>
              <a:pathLst>
                <a:path w="956691" h="858630">
                  <a:moveTo>
                    <a:pt x="0" y="0"/>
                  </a:moveTo>
                  <a:lnTo>
                    <a:pt x="956691" y="0"/>
                  </a:lnTo>
                  <a:lnTo>
                    <a:pt x="956691" y="858630"/>
                  </a:lnTo>
                  <a:lnTo>
                    <a:pt x="0" y="858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8696" y="1256679"/>
              <a:ext cx="886733" cy="795843"/>
            </a:xfrm>
            <a:custGeom>
              <a:avLst/>
              <a:gdLst/>
              <a:ahLst/>
              <a:cxnLst/>
              <a:rect l="l" t="t" r="r" b="b"/>
              <a:pathLst>
                <a:path w="886733" h="795843">
                  <a:moveTo>
                    <a:pt x="0" y="0"/>
                  </a:moveTo>
                  <a:lnTo>
                    <a:pt x="886733" y="0"/>
                  </a:lnTo>
                  <a:lnTo>
                    <a:pt x="886733" y="795843"/>
                  </a:lnTo>
                  <a:lnTo>
                    <a:pt x="0" y="7958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Freeform 17"/>
          <p:cNvSpPr/>
          <p:nvPr/>
        </p:nvSpPr>
        <p:spPr>
          <a:xfrm>
            <a:off x="1402382" y="4784777"/>
            <a:ext cx="5333560" cy="4473523"/>
          </a:xfrm>
          <a:custGeom>
            <a:avLst/>
            <a:gdLst/>
            <a:ahLst/>
            <a:cxnLst/>
            <a:rect l="l" t="t" r="r" b="b"/>
            <a:pathLst>
              <a:path w="5333560" h="4473523">
                <a:moveTo>
                  <a:pt x="0" y="0"/>
                </a:moveTo>
                <a:lnTo>
                  <a:pt x="5333560" y="0"/>
                </a:lnTo>
                <a:lnTo>
                  <a:pt x="5333560" y="4473523"/>
                </a:lnTo>
                <a:lnTo>
                  <a:pt x="0" y="447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400278" y="6698791"/>
            <a:ext cx="1563202" cy="3182090"/>
          </a:xfrm>
          <a:custGeom>
            <a:avLst/>
            <a:gdLst/>
            <a:ahLst/>
            <a:cxnLst/>
            <a:rect l="l" t="t" r="r" b="b"/>
            <a:pathLst>
              <a:path w="1563202" h="3182090">
                <a:moveTo>
                  <a:pt x="0" y="0"/>
                </a:moveTo>
                <a:lnTo>
                  <a:pt x="1563202" y="0"/>
                </a:lnTo>
                <a:lnTo>
                  <a:pt x="1563202" y="3182091"/>
                </a:lnTo>
                <a:lnTo>
                  <a:pt x="0" y="318209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6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0869" y="400112"/>
            <a:ext cx="17009528" cy="9228610"/>
            <a:chOff x="0" y="0"/>
            <a:chExt cx="4479876" cy="24305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79876" cy="2430581"/>
            </a:xfrm>
            <a:custGeom>
              <a:avLst/>
              <a:gdLst/>
              <a:ahLst/>
              <a:cxnLst/>
              <a:rect l="l" t="t" r="r" b="b"/>
              <a:pathLst>
                <a:path w="4479876" h="2430581">
                  <a:moveTo>
                    <a:pt x="23213" y="0"/>
                  </a:moveTo>
                  <a:lnTo>
                    <a:pt x="4456663" y="0"/>
                  </a:lnTo>
                  <a:cubicBezTo>
                    <a:pt x="4469483" y="0"/>
                    <a:pt x="4479876" y="10393"/>
                    <a:pt x="4479876" y="23213"/>
                  </a:cubicBezTo>
                  <a:lnTo>
                    <a:pt x="4479876" y="2407368"/>
                  </a:lnTo>
                  <a:cubicBezTo>
                    <a:pt x="4479876" y="2420188"/>
                    <a:pt x="4469483" y="2430581"/>
                    <a:pt x="4456663" y="2430581"/>
                  </a:cubicBezTo>
                  <a:lnTo>
                    <a:pt x="23213" y="2430581"/>
                  </a:lnTo>
                  <a:cubicBezTo>
                    <a:pt x="10393" y="2430581"/>
                    <a:pt x="0" y="2420188"/>
                    <a:pt x="0" y="2407368"/>
                  </a:cubicBezTo>
                  <a:lnTo>
                    <a:pt x="0" y="23213"/>
                  </a:lnTo>
                  <a:cubicBezTo>
                    <a:pt x="0" y="10393"/>
                    <a:pt x="10393" y="0"/>
                    <a:pt x="23213" y="0"/>
                  </a:cubicBezTo>
                  <a:close/>
                </a:path>
              </a:pathLst>
            </a:custGeom>
            <a:solidFill>
              <a:srgbClr val="FAE1D5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79876" cy="24686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flipH="1">
            <a:off x="231991" y="400112"/>
            <a:ext cx="1808318" cy="3265586"/>
          </a:xfrm>
          <a:custGeom>
            <a:avLst/>
            <a:gdLst/>
            <a:ahLst/>
            <a:cxnLst/>
            <a:rect l="l" t="t" r="r" b="b"/>
            <a:pathLst>
              <a:path w="1808318" h="3265586">
                <a:moveTo>
                  <a:pt x="1808318" y="0"/>
                </a:moveTo>
                <a:lnTo>
                  <a:pt x="0" y="0"/>
                </a:lnTo>
                <a:lnTo>
                  <a:pt x="0" y="3265586"/>
                </a:lnTo>
                <a:lnTo>
                  <a:pt x="1808318" y="3265586"/>
                </a:lnTo>
                <a:lnTo>
                  <a:pt x="180831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4810809" y="2886208"/>
            <a:ext cx="13029589" cy="4946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82"/>
              </a:lnSpc>
            </a:pPr>
            <a:r>
              <a:rPr lang="en-US" sz="6482">
                <a:solidFill>
                  <a:srgbClr val="000000"/>
                </a:solidFill>
                <a:latin typeface="DM Sans"/>
              </a:rPr>
              <a:t>Kelengkapan dan hasil verifikasi persyaratan;</a:t>
            </a:r>
          </a:p>
          <a:p>
            <a:pPr algn="l">
              <a:lnSpc>
                <a:spcPts val="6482"/>
              </a:lnSpc>
            </a:pPr>
            <a:endParaRPr lang="en-US" sz="6482">
              <a:solidFill>
                <a:srgbClr val="000000"/>
              </a:solidFill>
              <a:latin typeface="DM Sans"/>
            </a:endParaRPr>
          </a:p>
          <a:p>
            <a:pPr algn="l">
              <a:lnSpc>
                <a:spcPts val="6482"/>
              </a:lnSpc>
            </a:pPr>
            <a:r>
              <a:rPr lang="en-US" sz="6482">
                <a:solidFill>
                  <a:srgbClr val="000000"/>
                </a:solidFill>
                <a:latin typeface="DM Sans"/>
              </a:rPr>
              <a:t>Waktu mendaftar, yakni yang lebih dulu diprioritaskan.</a:t>
            </a:r>
          </a:p>
          <a:p>
            <a:pPr algn="l">
              <a:lnSpc>
                <a:spcPts val="6482"/>
              </a:lnSpc>
            </a:pPr>
            <a:endParaRPr lang="en-US" sz="6482">
              <a:solidFill>
                <a:srgbClr val="000000"/>
              </a:solidFill>
              <a:latin typeface="DM Sans"/>
            </a:endParaRPr>
          </a:p>
        </p:txBody>
      </p:sp>
      <p:sp>
        <p:nvSpPr>
          <p:cNvPr id="7" name="Freeform 7"/>
          <p:cNvSpPr/>
          <p:nvPr/>
        </p:nvSpPr>
        <p:spPr>
          <a:xfrm flipH="1">
            <a:off x="3660704" y="2910147"/>
            <a:ext cx="888901" cy="888901"/>
          </a:xfrm>
          <a:custGeom>
            <a:avLst/>
            <a:gdLst/>
            <a:ahLst/>
            <a:cxnLst/>
            <a:rect l="l" t="t" r="r" b="b"/>
            <a:pathLst>
              <a:path w="888901" h="888901">
                <a:moveTo>
                  <a:pt x="888901" y="0"/>
                </a:moveTo>
                <a:lnTo>
                  <a:pt x="0" y="0"/>
                </a:lnTo>
                <a:lnTo>
                  <a:pt x="0" y="888901"/>
                </a:lnTo>
                <a:lnTo>
                  <a:pt x="888901" y="888901"/>
                </a:lnTo>
                <a:lnTo>
                  <a:pt x="88890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flipH="1">
            <a:off x="3660704" y="5378365"/>
            <a:ext cx="888901" cy="888901"/>
          </a:xfrm>
          <a:custGeom>
            <a:avLst/>
            <a:gdLst/>
            <a:ahLst/>
            <a:cxnLst/>
            <a:rect l="l" t="t" r="r" b="b"/>
            <a:pathLst>
              <a:path w="888901" h="888901">
                <a:moveTo>
                  <a:pt x="888901" y="0"/>
                </a:moveTo>
                <a:lnTo>
                  <a:pt x="0" y="0"/>
                </a:lnTo>
                <a:lnTo>
                  <a:pt x="0" y="888901"/>
                </a:lnTo>
                <a:lnTo>
                  <a:pt x="888901" y="888901"/>
                </a:lnTo>
                <a:lnTo>
                  <a:pt x="88890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31991" y="6267266"/>
            <a:ext cx="6008013" cy="3670349"/>
          </a:xfrm>
          <a:custGeom>
            <a:avLst/>
            <a:gdLst/>
            <a:ahLst/>
            <a:cxnLst/>
            <a:rect l="l" t="t" r="r" b="b"/>
            <a:pathLst>
              <a:path w="6008013" h="3670349">
                <a:moveTo>
                  <a:pt x="0" y="0"/>
                </a:moveTo>
                <a:lnTo>
                  <a:pt x="6008012" y="0"/>
                </a:lnTo>
                <a:lnTo>
                  <a:pt x="6008012" y="3670350"/>
                </a:lnTo>
                <a:lnTo>
                  <a:pt x="0" y="36703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13703470" y="7668087"/>
            <a:ext cx="4584530" cy="2618913"/>
          </a:xfrm>
          <a:custGeom>
            <a:avLst/>
            <a:gdLst/>
            <a:ahLst/>
            <a:cxnLst/>
            <a:rect l="l" t="t" r="r" b="b"/>
            <a:pathLst>
              <a:path w="4584530" h="2618913">
                <a:moveTo>
                  <a:pt x="4584530" y="0"/>
                </a:moveTo>
                <a:lnTo>
                  <a:pt x="0" y="0"/>
                </a:lnTo>
                <a:lnTo>
                  <a:pt x="0" y="2618913"/>
                </a:lnTo>
                <a:lnTo>
                  <a:pt x="4584530" y="2618913"/>
                </a:lnTo>
                <a:lnTo>
                  <a:pt x="458453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3660704" y="746195"/>
            <a:ext cx="11902496" cy="894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9"/>
              </a:lnSpc>
            </a:pPr>
            <a:r>
              <a:rPr lang="en-US" sz="6729">
                <a:solidFill>
                  <a:srgbClr val="000000"/>
                </a:solidFill>
                <a:latin typeface="Fredoka"/>
              </a:rPr>
              <a:t> Seleksi Jenjang PNF</a:t>
            </a:r>
          </a:p>
        </p:txBody>
      </p:sp>
      <p:sp>
        <p:nvSpPr>
          <p:cNvPr id="12" name="Freeform 12"/>
          <p:cNvSpPr/>
          <p:nvPr/>
        </p:nvSpPr>
        <p:spPr>
          <a:xfrm>
            <a:off x="16245400" y="622370"/>
            <a:ext cx="1594998" cy="1640101"/>
          </a:xfrm>
          <a:custGeom>
            <a:avLst/>
            <a:gdLst/>
            <a:ahLst/>
            <a:cxnLst/>
            <a:rect l="l" t="t" r="r" b="b"/>
            <a:pathLst>
              <a:path w="1594998" h="1640101">
                <a:moveTo>
                  <a:pt x="0" y="0"/>
                </a:moveTo>
                <a:lnTo>
                  <a:pt x="1594998" y="0"/>
                </a:lnTo>
                <a:lnTo>
                  <a:pt x="1594998" y="1640101"/>
                </a:lnTo>
                <a:lnTo>
                  <a:pt x="0" y="164010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7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1351301" y="-1480571"/>
            <a:ext cx="8808259" cy="12421903"/>
          </a:xfrm>
          <a:custGeom>
            <a:avLst/>
            <a:gdLst/>
            <a:ahLst/>
            <a:cxnLst/>
            <a:rect l="l" t="t" r="r" b="b"/>
            <a:pathLst>
              <a:path w="8808259" h="12421903">
                <a:moveTo>
                  <a:pt x="0" y="0"/>
                </a:moveTo>
                <a:lnTo>
                  <a:pt x="8808259" y="0"/>
                </a:lnTo>
                <a:lnTo>
                  <a:pt x="8808259" y="12421903"/>
                </a:lnTo>
                <a:lnTo>
                  <a:pt x="0" y="124219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5400000" flipH="1" flipV="1">
            <a:off x="8128440" y="-654332"/>
            <a:ext cx="8808259" cy="12421903"/>
          </a:xfrm>
          <a:custGeom>
            <a:avLst/>
            <a:gdLst/>
            <a:ahLst/>
            <a:cxnLst/>
            <a:rect l="l" t="t" r="r" b="b"/>
            <a:pathLst>
              <a:path w="8808259" h="12421903">
                <a:moveTo>
                  <a:pt x="8808259" y="12421903"/>
                </a:moveTo>
                <a:lnTo>
                  <a:pt x="0" y="12421903"/>
                </a:lnTo>
                <a:lnTo>
                  <a:pt x="0" y="0"/>
                </a:lnTo>
                <a:lnTo>
                  <a:pt x="8808259" y="0"/>
                </a:lnTo>
                <a:lnTo>
                  <a:pt x="8808259" y="1242190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532569" y="5392937"/>
            <a:ext cx="5111224" cy="3865363"/>
          </a:xfrm>
          <a:custGeom>
            <a:avLst/>
            <a:gdLst/>
            <a:ahLst/>
            <a:cxnLst/>
            <a:rect l="l" t="t" r="r" b="b"/>
            <a:pathLst>
              <a:path w="5111224" h="3865363">
                <a:moveTo>
                  <a:pt x="0" y="0"/>
                </a:moveTo>
                <a:lnTo>
                  <a:pt x="5111224" y="0"/>
                </a:lnTo>
                <a:lnTo>
                  <a:pt x="5111224" y="3865363"/>
                </a:lnTo>
                <a:lnTo>
                  <a:pt x="0" y="38653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812305" y="1521514"/>
            <a:ext cx="6831488" cy="3063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84"/>
              </a:lnSpc>
            </a:pPr>
            <a:r>
              <a:rPr lang="en-US" sz="8128">
                <a:solidFill>
                  <a:srgbClr val="472900"/>
                </a:solidFill>
                <a:latin typeface="Bobby Jones"/>
              </a:rPr>
              <a:t>VERIFIKASI BERKAS PENDAFTARAN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48683" y="1378639"/>
            <a:ext cx="10368126" cy="33342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1550" lvl="1" indent="-485775" algn="l">
              <a:lnSpc>
                <a:spcPts val="5220"/>
              </a:lnSpc>
              <a:buFont typeface="Arial"/>
              <a:buChar char="•"/>
            </a:pPr>
            <a:r>
              <a:rPr lang="en-US" sz="4500" dirty="0" err="1">
                <a:solidFill>
                  <a:srgbClr val="000000"/>
                </a:solidFill>
                <a:latin typeface="DM Sans"/>
              </a:rPr>
              <a:t>Panitia</a:t>
            </a:r>
            <a:r>
              <a:rPr lang="en-US" sz="4500" dirty="0">
                <a:solidFill>
                  <a:srgbClr val="000000"/>
                </a:solidFill>
                <a:latin typeface="DM Sans"/>
              </a:rPr>
              <a:t> SPMB </a:t>
            </a:r>
            <a:r>
              <a:rPr lang="en-US" sz="4500" dirty="0" err="1">
                <a:solidFill>
                  <a:srgbClr val="000000"/>
                </a:solidFill>
                <a:latin typeface="DM Sans"/>
              </a:rPr>
              <a:t>sekolah</a:t>
            </a:r>
            <a:r>
              <a:rPr lang="en-US" sz="45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DM Sans"/>
              </a:rPr>
              <a:t>membentuk</a:t>
            </a:r>
            <a:r>
              <a:rPr lang="en-US" sz="45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DM Sans"/>
              </a:rPr>
              <a:t>tim</a:t>
            </a:r>
            <a:r>
              <a:rPr lang="en-US" sz="45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DM Sans"/>
              </a:rPr>
              <a:t>verifikasi</a:t>
            </a:r>
            <a:r>
              <a:rPr lang="en-US" sz="4500" dirty="0">
                <a:solidFill>
                  <a:srgbClr val="000000"/>
                </a:solidFill>
                <a:latin typeface="DM Sans"/>
              </a:rPr>
              <a:t> yang </a:t>
            </a:r>
            <a:r>
              <a:rPr lang="en-US" sz="4500" dirty="0" err="1">
                <a:solidFill>
                  <a:srgbClr val="000000"/>
                </a:solidFill>
                <a:latin typeface="DM Sans"/>
              </a:rPr>
              <a:t>bertugas</a:t>
            </a:r>
            <a:r>
              <a:rPr lang="en-US" sz="45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DM Sans"/>
              </a:rPr>
              <a:t>memeriksa</a:t>
            </a:r>
            <a:r>
              <a:rPr lang="en-US" sz="45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DM Sans"/>
              </a:rPr>
              <a:t>kelengkapan</a:t>
            </a:r>
            <a:r>
              <a:rPr lang="en-US" sz="4500" dirty="0">
                <a:solidFill>
                  <a:srgbClr val="000000"/>
                </a:solidFill>
                <a:latin typeface="DM Sans"/>
              </a:rPr>
              <a:t> dan </a:t>
            </a:r>
            <a:r>
              <a:rPr lang="en-US" sz="4500" dirty="0" err="1">
                <a:solidFill>
                  <a:srgbClr val="000000"/>
                </a:solidFill>
                <a:latin typeface="DM Sans"/>
              </a:rPr>
              <a:t>keabsahan</a:t>
            </a:r>
            <a:r>
              <a:rPr lang="en-US" sz="45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DM Sans"/>
              </a:rPr>
              <a:t>berkas</a:t>
            </a:r>
            <a:r>
              <a:rPr lang="en-US" sz="45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DM Sans"/>
              </a:rPr>
              <a:t>pendaftaran</a:t>
            </a:r>
            <a:r>
              <a:rPr lang="en-US" sz="45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DM Sans"/>
              </a:rPr>
              <a:t>calon</a:t>
            </a:r>
            <a:r>
              <a:rPr lang="en-US" sz="45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DM Sans"/>
              </a:rPr>
              <a:t>peserta</a:t>
            </a:r>
            <a:r>
              <a:rPr lang="en-US" sz="45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DM Sans"/>
              </a:rPr>
              <a:t>didik</a:t>
            </a:r>
            <a:r>
              <a:rPr lang="en-US" sz="4500" dirty="0">
                <a:solidFill>
                  <a:srgbClr val="000000"/>
                </a:solidFill>
                <a:latin typeface="DM Sans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48683" y="4976317"/>
            <a:ext cx="11862829" cy="4001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1548" lvl="1" indent="-485774" algn="l">
              <a:lnSpc>
                <a:spcPts val="5219"/>
              </a:lnSpc>
              <a:buFont typeface="Arial"/>
              <a:buChar char="•"/>
            </a:pPr>
            <a:r>
              <a:rPr lang="en-US" sz="4499" dirty="0" err="1">
                <a:solidFill>
                  <a:srgbClr val="000000"/>
                </a:solidFill>
                <a:latin typeface="DM Sans"/>
              </a:rPr>
              <a:t>Prosedur</a:t>
            </a:r>
            <a:r>
              <a:rPr lang="en-US" sz="4499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DM Sans"/>
              </a:rPr>
              <a:t>verifikasi</a:t>
            </a:r>
            <a:r>
              <a:rPr lang="en-US" sz="4499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DM Sans"/>
              </a:rPr>
              <a:t>berkas</a:t>
            </a:r>
            <a:r>
              <a:rPr lang="en-US" sz="4499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DM Sans"/>
              </a:rPr>
              <a:t>dilakukan</a:t>
            </a:r>
            <a:r>
              <a:rPr lang="en-US" sz="4499" dirty="0">
                <a:solidFill>
                  <a:srgbClr val="000000"/>
                </a:solidFill>
                <a:latin typeface="DM Sans"/>
              </a:rPr>
              <a:t> oleh </a:t>
            </a:r>
            <a:r>
              <a:rPr lang="en-US" sz="4499" dirty="0" err="1">
                <a:solidFill>
                  <a:srgbClr val="000000"/>
                </a:solidFill>
                <a:latin typeface="DM Sans"/>
              </a:rPr>
              <a:t>panitia</a:t>
            </a:r>
            <a:r>
              <a:rPr lang="en-US" sz="4499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DM Sans"/>
              </a:rPr>
              <a:t>dengan</a:t>
            </a:r>
            <a:r>
              <a:rPr lang="en-US" sz="4499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DM Sans"/>
              </a:rPr>
              <a:t>memeriksa</a:t>
            </a:r>
            <a:r>
              <a:rPr lang="en-US" sz="4499" dirty="0">
                <a:solidFill>
                  <a:srgbClr val="000000"/>
                </a:solidFill>
                <a:latin typeface="DM Sans"/>
              </a:rPr>
              <a:t>/</a:t>
            </a:r>
            <a:r>
              <a:rPr lang="en-US" sz="4499" dirty="0" err="1">
                <a:solidFill>
                  <a:srgbClr val="000000"/>
                </a:solidFill>
                <a:latin typeface="DM Sans"/>
              </a:rPr>
              <a:t>meneliti</a:t>
            </a:r>
            <a:r>
              <a:rPr lang="en-US" sz="4499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DM Sans"/>
              </a:rPr>
              <a:t>berkas</a:t>
            </a:r>
            <a:r>
              <a:rPr lang="en-US" sz="4499" dirty="0">
                <a:solidFill>
                  <a:srgbClr val="000000"/>
                </a:solidFill>
                <a:latin typeface="DM Sans"/>
              </a:rPr>
              <a:t> yang </a:t>
            </a:r>
            <a:r>
              <a:rPr lang="en-US" sz="4499" dirty="0" err="1">
                <a:solidFill>
                  <a:srgbClr val="000000"/>
                </a:solidFill>
                <a:latin typeface="DM Sans"/>
              </a:rPr>
              <a:t>diberikan</a:t>
            </a:r>
            <a:r>
              <a:rPr lang="en-US" sz="4499" dirty="0">
                <a:solidFill>
                  <a:srgbClr val="000000"/>
                </a:solidFill>
                <a:latin typeface="DM Sans"/>
              </a:rPr>
              <a:t> oleh </a:t>
            </a:r>
            <a:r>
              <a:rPr lang="en-US" sz="4499" dirty="0" err="1">
                <a:solidFill>
                  <a:srgbClr val="000000"/>
                </a:solidFill>
                <a:latin typeface="DM Sans"/>
              </a:rPr>
              <a:t>pendaftar</a:t>
            </a:r>
            <a:r>
              <a:rPr lang="en-US" sz="4499" dirty="0">
                <a:solidFill>
                  <a:srgbClr val="000000"/>
                </a:solidFill>
                <a:latin typeface="DM Sans"/>
              </a:rPr>
              <a:t> dan </a:t>
            </a:r>
            <a:r>
              <a:rPr lang="en-US" sz="4499" dirty="0" err="1">
                <a:solidFill>
                  <a:srgbClr val="000000"/>
                </a:solidFill>
                <a:latin typeface="DM Sans"/>
              </a:rPr>
              <a:t>melakukan</a:t>
            </a:r>
            <a:r>
              <a:rPr lang="en-US" sz="4499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DM Sans"/>
              </a:rPr>
              <a:t>ceklist</a:t>
            </a:r>
            <a:r>
              <a:rPr lang="en-US" sz="4499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DM Sans"/>
              </a:rPr>
              <a:t>kelengkapan</a:t>
            </a:r>
            <a:r>
              <a:rPr lang="en-US" sz="4499" dirty="0">
                <a:solidFill>
                  <a:srgbClr val="000000"/>
                </a:solidFill>
                <a:latin typeface="DM Sans"/>
              </a:rPr>
              <a:t> di </a:t>
            </a:r>
            <a:r>
              <a:rPr lang="en-US" sz="4499" dirty="0" err="1">
                <a:solidFill>
                  <a:srgbClr val="000000"/>
                </a:solidFill>
                <a:latin typeface="DM Sans"/>
              </a:rPr>
              <a:t>aplikasi</a:t>
            </a:r>
            <a:r>
              <a:rPr lang="en-US" sz="4499" dirty="0">
                <a:solidFill>
                  <a:srgbClr val="000000"/>
                </a:solidFill>
                <a:latin typeface="DM Sans"/>
              </a:rPr>
              <a:t> SPMB online </a:t>
            </a:r>
            <a:r>
              <a:rPr lang="en-US" sz="4499" dirty="0" err="1">
                <a:solidFill>
                  <a:srgbClr val="000000"/>
                </a:solidFill>
                <a:latin typeface="DM Sans"/>
              </a:rPr>
              <a:t>dengan</a:t>
            </a:r>
            <a:r>
              <a:rPr lang="en-US" sz="4499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DM Sans"/>
              </a:rPr>
              <a:t>menggunakan</a:t>
            </a:r>
            <a:r>
              <a:rPr lang="en-US" sz="4499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DM Sans"/>
              </a:rPr>
              <a:t>akun</a:t>
            </a:r>
            <a:r>
              <a:rPr lang="en-US" sz="4499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DM Sans"/>
              </a:rPr>
              <a:t>Dapodik</a:t>
            </a:r>
            <a:r>
              <a:rPr lang="en-US" sz="4499" dirty="0">
                <a:solidFill>
                  <a:srgbClr val="000000"/>
                </a:solidFill>
                <a:latin typeface="DM Sans"/>
              </a:rPr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F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201703" y="2028602"/>
            <a:ext cx="11830586" cy="6393633"/>
          </a:xfrm>
          <a:custGeom>
            <a:avLst/>
            <a:gdLst/>
            <a:ahLst/>
            <a:cxnLst/>
            <a:rect l="l" t="t" r="r" b="b"/>
            <a:pathLst>
              <a:path w="11830586" h="6393633">
                <a:moveTo>
                  <a:pt x="0" y="0"/>
                </a:moveTo>
                <a:lnTo>
                  <a:pt x="11830586" y="0"/>
                </a:lnTo>
                <a:lnTo>
                  <a:pt x="11830586" y="6393633"/>
                </a:lnTo>
                <a:lnTo>
                  <a:pt x="0" y="63936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799" r="-22397"/>
            </a:stretch>
          </a:blipFill>
        </p:spPr>
      </p:sp>
      <p:sp>
        <p:nvSpPr>
          <p:cNvPr id="3" name="Freeform 3"/>
          <p:cNvSpPr/>
          <p:nvPr/>
        </p:nvSpPr>
        <p:spPr>
          <a:xfrm flipH="1" flipV="1">
            <a:off x="6201703" y="5234944"/>
            <a:ext cx="11830586" cy="4603174"/>
          </a:xfrm>
          <a:custGeom>
            <a:avLst/>
            <a:gdLst/>
            <a:ahLst/>
            <a:cxnLst/>
            <a:rect l="l" t="t" r="r" b="b"/>
            <a:pathLst>
              <a:path w="11830586" h="4603174">
                <a:moveTo>
                  <a:pt x="11830586" y="4603173"/>
                </a:moveTo>
                <a:lnTo>
                  <a:pt x="0" y="4603173"/>
                </a:lnTo>
                <a:lnTo>
                  <a:pt x="0" y="0"/>
                </a:lnTo>
                <a:lnTo>
                  <a:pt x="11830586" y="0"/>
                </a:lnTo>
                <a:lnTo>
                  <a:pt x="11830586" y="4603173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201703" y="169199"/>
            <a:ext cx="11830586" cy="4603174"/>
          </a:xfrm>
          <a:custGeom>
            <a:avLst/>
            <a:gdLst/>
            <a:ahLst/>
            <a:cxnLst/>
            <a:rect l="l" t="t" r="r" b="b"/>
            <a:pathLst>
              <a:path w="11830586" h="4603174">
                <a:moveTo>
                  <a:pt x="0" y="0"/>
                </a:moveTo>
                <a:lnTo>
                  <a:pt x="11830586" y="0"/>
                </a:lnTo>
                <a:lnTo>
                  <a:pt x="11830586" y="4603174"/>
                </a:lnTo>
                <a:lnTo>
                  <a:pt x="0" y="46031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6431075" y="1344481"/>
            <a:ext cx="11371842" cy="7194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601" lvl="1" indent="-431801" algn="l">
              <a:lnSpc>
                <a:spcPts val="4880"/>
              </a:lnSpc>
              <a:buFont typeface="Arial"/>
              <a:buChar char="•"/>
            </a:pPr>
            <a:r>
              <a:rPr lang="en-US" sz="4000" dirty="0" err="1">
                <a:solidFill>
                  <a:srgbClr val="000000"/>
                </a:solidFill>
                <a:latin typeface="DM Sans"/>
              </a:rPr>
              <a:t>Pengumuman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hasil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seleksi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calon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murid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baru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dilakukan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oleh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satuan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pendidikan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yang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melaksanakan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SPMB.</a:t>
            </a:r>
          </a:p>
          <a:p>
            <a:pPr algn="l">
              <a:lnSpc>
                <a:spcPts val="4640"/>
              </a:lnSpc>
            </a:pPr>
            <a:endParaRPr lang="en-US" sz="4000" dirty="0">
              <a:solidFill>
                <a:srgbClr val="000000"/>
              </a:solidFill>
              <a:latin typeface="DM Sans"/>
            </a:endParaRPr>
          </a:p>
          <a:p>
            <a:pPr marL="863601" lvl="1" indent="-431801" algn="l">
              <a:lnSpc>
                <a:spcPts val="4640"/>
              </a:lnSpc>
              <a:buFont typeface="Arial"/>
              <a:buChar char="•"/>
            </a:pPr>
            <a:r>
              <a:rPr lang="en-US" sz="4000" dirty="0" err="1">
                <a:solidFill>
                  <a:srgbClr val="000000"/>
                </a:solidFill>
                <a:latin typeface="DM Sans"/>
              </a:rPr>
              <a:t>Satuan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pendidikan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yang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belum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terpenuhi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daya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tampungnya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masih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dapat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menerima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peserta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didik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baru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sampai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dengan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satu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hari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kerja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sebelum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hari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pertama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masuk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sekolah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setelah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melakukan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koordinasi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dengan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Dinas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.</a:t>
            </a:r>
          </a:p>
          <a:p>
            <a:pPr algn="l">
              <a:lnSpc>
                <a:spcPts val="4640"/>
              </a:lnSpc>
            </a:pPr>
            <a:endParaRPr lang="en-US" sz="4000" dirty="0">
              <a:solidFill>
                <a:srgbClr val="000000"/>
              </a:solidFill>
              <a:latin typeface="DM Sans"/>
            </a:endParaRPr>
          </a:p>
          <a:p>
            <a:pPr marL="863601" lvl="1" indent="-431801" algn="l">
              <a:lnSpc>
                <a:spcPts val="4640"/>
              </a:lnSpc>
              <a:buFont typeface="Arial"/>
              <a:buChar char="•"/>
            </a:pPr>
            <a:r>
              <a:rPr lang="en-US" sz="4000" dirty="0" err="1">
                <a:solidFill>
                  <a:srgbClr val="000000"/>
                </a:solidFill>
                <a:latin typeface="DM Sans"/>
              </a:rPr>
              <a:t>Satuan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pendidikan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dilarang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menutup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SPMB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sebelum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tanggal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akhir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pendaftaran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DM Sans"/>
              </a:rPr>
              <a:t>selesai</a:t>
            </a:r>
            <a:r>
              <a:rPr lang="en-US" sz="4000" dirty="0">
                <a:solidFill>
                  <a:srgbClr val="000000"/>
                </a:solidFill>
                <a:latin typeface="DM Sans"/>
              </a:rPr>
              <a:t>.</a:t>
            </a:r>
          </a:p>
        </p:txBody>
      </p:sp>
      <p:sp>
        <p:nvSpPr>
          <p:cNvPr id="6" name="Freeform 6"/>
          <p:cNvSpPr/>
          <p:nvPr/>
        </p:nvSpPr>
        <p:spPr>
          <a:xfrm>
            <a:off x="0" y="5461184"/>
            <a:ext cx="6758068" cy="4122422"/>
          </a:xfrm>
          <a:custGeom>
            <a:avLst/>
            <a:gdLst/>
            <a:ahLst/>
            <a:cxnLst/>
            <a:rect l="l" t="t" r="r" b="b"/>
            <a:pathLst>
              <a:path w="6758068" h="4122422">
                <a:moveTo>
                  <a:pt x="0" y="0"/>
                </a:moveTo>
                <a:lnTo>
                  <a:pt x="6758068" y="0"/>
                </a:lnTo>
                <a:lnTo>
                  <a:pt x="6758068" y="4122422"/>
                </a:lnTo>
                <a:lnTo>
                  <a:pt x="0" y="41224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-157365" y="722356"/>
            <a:ext cx="6463842" cy="2293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50"/>
              </a:lnSpc>
            </a:pPr>
            <a:r>
              <a:rPr lang="en-US" sz="8838" spc="-486">
                <a:solidFill>
                  <a:srgbClr val="FFDE59"/>
                </a:solidFill>
                <a:latin typeface="Bobby Jones"/>
              </a:rPr>
              <a:t>pengumuman hasil seleksi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96894" y="125828"/>
            <a:ext cx="17303298" cy="9906138"/>
          </a:xfrm>
          <a:custGeom>
            <a:avLst/>
            <a:gdLst/>
            <a:ahLst/>
            <a:cxnLst/>
            <a:rect l="l" t="t" r="r" b="b"/>
            <a:pathLst>
              <a:path w="17303298" h="9906138">
                <a:moveTo>
                  <a:pt x="0" y="0"/>
                </a:moveTo>
                <a:lnTo>
                  <a:pt x="17303298" y="0"/>
                </a:lnTo>
                <a:lnTo>
                  <a:pt x="17303298" y="9906138"/>
                </a:lnTo>
                <a:lnTo>
                  <a:pt x="0" y="99061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2141281">
            <a:off x="4619115" y="1363462"/>
            <a:ext cx="8411767" cy="7560075"/>
          </a:xfrm>
          <a:custGeom>
            <a:avLst/>
            <a:gdLst/>
            <a:ahLst/>
            <a:cxnLst/>
            <a:rect l="l" t="t" r="r" b="b"/>
            <a:pathLst>
              <a:path w="8411767" h="7560075">
                <a:moveTo>
                  <a:pt x="0" y="0"/>
                </a:moveTo>
                <a:lnTo>
                  <a:pt x="8411766" y="0"/>
                </a:lnTo>
                <a:lnTo>
                  <a:pt x="8411766" y="7560076"/>
                </a:lnTo>
                <a:lnTo>
                  <a:pt x="0" y="75600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0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904875"/>
            <a:ext cx="4330973" cy="3980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05"/>
              </a:lnSpc>
            </a:pPr>
            <a:r>
              <a:rPr lang="en-US" sz="5646">
                <a:solidFill>
                  <a:srgbClr val="472900"/>
                </a:solidFill>
                <a:latin typeface="Bobby Jones"/>
              </a:rPr>
              <a:t>pendaftaran </a:t>
            </a:r>
          </a:p>
          <a:p>
            <a:pPr algn="ctr">
              <a:lnSpc>
                <a:spcPts val="7905"/>
              </a:lnSpc>
            </a:pPr>
            <a:r>
              <a:rPr lang="en-US" sz="5646">
                <a:solidFill>
                  <a:srgbClr val="472900"/>
                </a:solidFill>
                <a:latin typeface="Bobby Jones"/>
              </a:rPr>
              <a:t>dan </a:t>
            </a:r>
          </a:p>
          <a:p>
            <a:pPr algn="ctr">
              <a:lnSpc>
                <a:spcPts val="7905"/>
              </a:lnSpc>
            </a:pPr>
            <a:r>
              <a:rPr lang="en-US" sz="5646">
                <a:solidFill>
                  <a:srgbClr val="472900"/>
                </a:solidFill>
                <a:latin typeface="Bobby Jones"/>
              </a:rPr>
              <a:t>pendataan </a:t>
            </a:r>
          </a:p>
          <a:p>
            <a:pPr algn="ctr">
              <a:lnSpc>
                <a:spcPts val="7905"/>
              </a:lnSpc>
            </a:pPr>
            <a:r>
              <a:rPr lang="en-US" sz="5646">
                <a:solidFill>
                  <a:srgbClr val="472900"/>
                </a:solidFill>
                <a:latin typeface="Bobby Jones"/>
              </a:rPr>
              <a:t>ulang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878892" y="693630"/>
            <a:ext cx="10380408" cy="4302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3346" lvl="1" indent="-376673" algn="l">
              <a:lnSpc>
                <a:spcPts val="4152"/>
              </a:lnSpc>
              <a:buFont typeface="Arial"/>
              <a:buChar char="•"/>
            </a:pPr>
            <a:r>
              <a:rPr lang="en-US" sz="3489" dirty="0" err="1">
                <a:solidFill>
                  <a:srgbClr val="000000"/>
                </a:solidFill>
                <a:latin typeface="DM Sans"/>
              </a:rPr>
              <a:t>Pendaftaran</a:t>
            </a:r>
            <a:r>
              <a:rPr lang="en-US" sz="3489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489" dirty="0" err="1">
                <a:solidFill>
                  <a:srgbClr val="000000"/>
                </a:solidFill>
                <a:latin typeface="DM Sans"/>
              </a:rPr>
              <a:t>ulang</a:t>
            </a:r>
            <a:r>
              <a:rPr lang="en-US" sz="3489" dirty="0">
                <a:solidFill>
                  <a:srgbClr val="000000"/>
                </a:solidFill>
                <a:latin typeface="DM Sans"/>
              </a:rPr>
              <a:t> murid </a:t>
            </a:r>
            <a:r>
              <a:rPr lang="en-US" sz="3489" dirty="0" err="1">
                <a:solidFill>
                  <a:srgbClr val="000000"/>
                </a:solidFill>
                <a:latin typeface="DM Sans"/>
              </a:rPr>
              <a:t>didik</a:t>
            </a:r>
            <a:r>
              <a:rPr lang="en-US" sz="3489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489" dirty="0" err="1">
                <a:solidFill>
                  <a:srgbClr val="000000"/>
                </a:solidFill>
                <a:latin typeface="DM Sans"/>
              </a:rPr>
              <a:t>baru</a:t>
            </a:r>
            <a:r>
              <a:rPr lang="en-US" sz="3489" dirty="0">
                <a:solidFill>
                  <a:srgbClr val="000000"/>
                </a:solidFill>
                <a:latin typeface="DM Sans"/>
              </a:rPr>
              <a:t> yang </a:t>
            </a:r>
            <a:r>
              <a:rPr lang="en-US" sz="3489" dirty="0" err="1">
                <a:solidFill>
                  <a:srgbClr val="000000"/>
                </a:solidFill>
                <a:latin typeface="DM Sans"/>
              </a:rPr>
              <a:t>telah</a:t>
            </a:r>
            <a:r>
              <a:rPr lang="en-US" sz="3489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489" dirty="0" err="1">
                <a:solidFill>
                  <a:srgbClr val="000000"/>
                </a:solidFill>
                <a:latin typeface="DM Sans"/>
              </a:rPr>
              <a:t>dinyatakan</a:t>
            </a:r>
            <a:r>
              <a:rPr lang="en-US" sz="3489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489" dirty="0" err="1">
                <a:solidFill>
                  <a:srgbClr val="000000"/>
                </a:solidFill>
                <a:latin typeface="DM Sans"/>
              </a:rPr>
              <a:t>diterima</a:t>
            </a:r>
            <a:r>
              <a:rPr lang="en-US" sz="3489" dirty="0">
                <a:solidFill>
                  <a:srgbClr val="000000"/>
                </a:solidFill>
                <a:latin typeface="DM Sans"/>
              </a:rPr>
              <a:t>, </a:t>
            </a:r>
            <a:r>
              <a:rPr lang="en-US" sz="3489" dirty="0" err="1">
                <a:solidFill>
                  <a:srgbClr val="000000"/>
                </a:solidFill>
                <a:latin typeface="DM Sans"/>
              </a:rPr>
              <a:t>dilaksanakan</a:t>
            </a:r>
            <a:r>
              <a:rPr lang="en-US" sz="3489" dirty="0">
                <a:solidFill>
                  <a:srgbClr val="000000"/>
                </a:solidFill>
                <a:latin typeface="DM Sans"/>
              </a:rPr>
              <a:t> di </a:t>
            </a:r>
            <a:r>
              <a:rPr lang="en-US" sz="3489" dirty="0" err="1">
                <a:solidFill>
                  <a:srgbClr val="000000"/>
                </a:solidFill>
                <a:latin typeface="DM Sans"/>
              </a:rPr>
              <a:t>satuan</a:t>
            </a:r>
            <a:r>
              <a:rPr lang="en-US" sz="3489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489" dirty="0" err="1">
                <a:solidFill>
                  <a:srgbClr val="000000"/>
                </a:solidFill>
                <a:latin typeface="DM Sans"/>
              </a:rPr>
              <a:t>pendidikan</a:t>
            </a:r>
            <a:r>
              <a:rPr lang="en-US" sz="3489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489" dirty="0" err="1">
                <a:solidFill>
                  <a:srgbClr val="000000"/>
                </a:solidFill>
                <a:latin typeface="DM Sans"/>
              </a:rPr>
              <a:t>penerima</a:t>
            </a:r>
            <a:r>
              <a:rPr lang="en-US" sz="3489" dirty="0">
                <a:solidFill>
                  <a:srgbClr val="000000"/>
                </a:solidFill>
                <a:latin typeface="DM Sans"/>
              </a:rPr>
              <a:t>.</a:t>
            </a:r>
          </a:p>
          <a:p>
            <a:pPr algn="l">
              <a:lnSpc>
                <a:spcPts val="4152"/>
              </a:lnSpc>
            </a:pPr>
            <a:endParaRPr lang="en-US" sz="3489" dirty="0">
              <a:solidFill>
                <a:srgbClr val="000000"/>
              </a:solidFill>
              <a:latin typeface="DM Sans"/>
            </a:endParaRPr>
          </a:p>
          <a:p>
            <a:pPr marL="753346" lvl="1" indent="-376673" algn="l">
              <a:lnSpc>
                <a:spcPts val="4152"/>
              </a:lnSpc>
              <a:buFont typeface="Arial"/>
              <a:buChar char="•"/>
            </a:pPr>
            <a:r>
              <a:rPr lang="en-US" sz="3489" dirty="0">
                <a:solidFill>
                  <a:srgbClr val="000000"/>
                </a:solidFill>
                <a:latin typeface="DM Sans"/>
              </a:rPr>
              <a:t>Murid </a:t>
            </a:r>
            <a:r>
              <a:rPr lang="en-US" sz="3489" dirty="0" err="1">
                <a:solidFill>
                  <a:srgbClr val="000000"/>
                </a:solidFill>
                <a:latin typeface="DM Sans"/>
              </a:rPr>
              <a:t>baru</a:t>
            </a:r>
            <a:r>
              <a:rPr lang="en-US" sz="3489" dirty="0">
                <a:solidFill>
                  <a:srgbClr val="000000"/>
                </a:solidFill>
                <a:latin typeface="DM Sans"/>
              </a:rPr>
              <a:t> dan/</a:t>
            </a:r>
            <a:r>
              <a:rPr lang="en-US" sz="3489" dirty="0" err="1">
                <a:solidFill>
                  <a:srgbClr val="000000"/>
                </a:solidFill>
                <a:latin typeface="DM Sans"/>
              </a:rPr>
              <a:t>atau</a:t>
            </a:r>
            <a:r>
              <a:rPr lang="en-US" sz="3489" dirty="0">
                <a:solidFill>
                  <a:srgbClr val="000000"/>
                </a:solidFill>
                <a:latin typeface="DM Sans"/>
              </a:rPr>
              <a:t> orang </a:t>
            </a:r>
            <a:r>
              <a:rPr lang="en-US" sz="3489" dirty="0" err="1">
                <a:solidFill>
                  <a:srgbClr val="000000"/>
                </a:solidFill>
                <a:latin typeface="DM Sans"/>
              </a:rPr>
              <a:t>tua</a:t>
            </a:r>
            <a:r>
              <a:rPr lang="en-US" sz="3489" dirty="0">
                <a:solidFill>
                  <a:srgbClr val="000000"/>
                </a:solidFill>
                <a:latin typeface="DM Sans"/>
              </a:rPr>
              <a:t>/</a:t>
            </a:r>
            <a:r>
              <a:rPr lang="en-US" sz="3489" dirty="0" err="1">
                <a:solidFill>
                  <a:srgbClr val="000000"/>
                </a:solidFill>
                <a:latin typeface="DM Sans"/>
              </a:rPr>
              <a:t>wali</a:t>
            </a:r>
            <a:r>
              <a:rPr lang="en-US" sz="3489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489" dirty="0" err="1">
                <a:solidFill>
                  <a:srgbClr val="000000"/>
                </a:solidFill>
                <a:latin typeface="DM Sans"/>
              </a:rPr>
              <a:t>calon</a:t>
            </a:r>
            <a:r>
              <a:rPr lang="en-US" sz="3489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489" dirty="0" err="1">
                <a:solidFill>
                  <a:srgbClr val="000000"/>
                </a:solidFill>
                <a:latin typeface="DM Sans"/>
              </a:rPr>
              <a:t>peserta</a:t>
            </a:r>
            <a:r>
              <a:rPr lang="en-US" sz="3489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489" dirty="0" err="1">
                <a:solidFill>
                  <a:srgbClr val="000000"/>
                </a:solidFill>
                <a:latin typeface="DM Sans"/>
              </a:rPr>
              <a:t>didik</a:t>
            </a:r>
            <a:r>
              <a:rPr lang="en-US" sz="3489" dirty="0">
                <a:solidFill>
                  <a:srgbClr val="000000"/>
                </a:solidFill>
                <a:latin typeface="DM Sans"/>
              </a:rPr>
              <a:t> yang </a:t>
            </a:r>
            <a:r>
              <a:rPr lang="en-US" sz="3489" dirty="0" err="1">
                <a:solidFill>
                  <a:srgbClr val="000000"/>
                </a:solidFill>
                <a:latin typeface="DM Sans"/>
              </a:rPr>
              <a:t>melakukan</a:t>
            </a:r>
            <a:r>
              <a:rPr lang="en-US" sz="3489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489" dirty="0" err="1">
                <a:solidFill>
                  <a:srgbClr val="000000"/>
                </a:solidFill>
                <a:latin typeface="DM Sans"/>
              </a:rPr>
              <a:t>pendaftaran</a:t>
            </a:r>
            <a:r>
              <a:rPr lang="en-US" sz="3489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489" dirty="0" err="1">
                <a:solidFill>
                  <a:srgbClr val="000000"/>
                </a:solidFill>
                <a:latin typeface="DM Sans"/>
              </a:rPr>
              <a:t>ulang</a:t>
            </a:r>
            <a:r>
              <a:rPr lang="en-US" sz="3489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489" dirty="0" err="1">
                <a:solidFill>
                  <a:srgbClr val="000000"/>
                </a:solidFill>
                <a:latin typeface="DM Sans"/>
              </a:rPr>
              <a:t>membawa</a:t>
            </a:r>
            <a:r>
              <a:rPr lang="en-US" sz="3489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489" dirty="0" err="1">
                <a:solidFill>
                  <a:srgbClr val="000000"/>
                </a:solidFill>
                <a:latin typeface="DM Sans"/>
              </a:rPr>
              <a:t>bukti</a:t>
            </a:r>
            <a:r>
              <a:rPr lang="en-US" sz="3489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489" dirty="0" err="1">
                <a:solidFill>
                  <a:srgbClr val="000000"/>
                </a:solidFill>
                <a:latin typeface="DM Sans"/>
              </a:rPr>
              <a:t>pendaftaran</a:t>
            </a:r>
            <a:r>
              <a:rPr lang="en-US" sz="3489" dirty="0">
                <a:solidFill>
                  <a:srgbClr val="000000"/>
                </a:solidFill>
                <a:latin typeface="DM Sans"/>
              </a:rPr>
              <a:t> dan </a:t>
            </a:r>
            <a:r>
              <a:rPr lang="en-US" sz="3489" dirty="0" err="1">
                <a:solidFill>
                  <a:srgbClr val="000000"/>
                </a:solidFill>
                <a:latin typeface="DM Sans"/>
              </a:rPr>
              <a:t>verifikasi</a:t>
            </a:r>
            <a:r>
              <a:rPr lang="en-US" sz="3489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489" dirty="0" err="1">
                <a:solidFill>
                  <a:srgbClr val="000000"/>
                </a:solidFill>
                <a:latin typeface="DM Sans"/>
              </a:rPr>
              <a:t>berkas</a:t>
            </a:r>
            <a:r>
              <a:rPr lang="en-US" sz="3489" dirty="0">
                <a:solidFill>
                  <a:srgbClr val="000000"/>
                </a:solidFill>
                <a:latin typeface="DM Sans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5480714"/>
            <a:ext cx="12909903" cy="3680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8471" lvl="1" indent="-369236" algn="l">
              <a:lnSpc>
                <a:spcPts val="4070"/>
              </a:lnSpc>
              <a:buFont typeface="Arial"/>
              <a:buChar char="•"/>
            </a:pPr>
            <a:r>
              <a:rPr lang="en-US" sz="3420" dirty="0" err="1">
                <a:solidFill>
                  <a:srgbClr val="000000"/>
                </a:solidFill>
                <a:latin typeface="DM Sans"/>
              </a:rPr>
              <a:t>Pendataan</a:t>
            </a:r>
            <a:r>
              <a:rPr lang="en-US" sz="342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420" dirty="0" err="1">
                <a:solidFill>
                  <a:srgbClr val="000000"/>
                </a:solidFill>
                <a:latin typeface="DM Sans"/>
              </a:rPr>
              <a:t>ulang</a:t>
            </a:r>
            <a:r>
              <a:rPr lang="en-US" sz="342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420" dirty="0" err="1">
                <a:solidFill>
                  <a:srgbClr val="000000"/>
                </a:solidFill>
                <a:latin typeface="DM Sans"/>
              </a:rPr>
              <a:t>dilakukan</a:t>
            </a:r>
            <a:r>
              <a:rPr lang="en-US" sz="3420" dirty="0">
                <a:solidFill>
                  <a:srgbClr val="000000"/>
                </a:solidFill>
                <a:latin typeface="DM Sans"/>
              </a:rPr>
              <a:t> oleh </a:t>
            </a:r>
            <a:r>
              <a:rPr lang="en-US" sz="3420" dirty="0" err="1">
                <a:solidFill>
                  <a:srgbClr val="000000"/>
                </a:solidFill>
                <a:latin typeface="DM Sans"/>
              </a:rPr>
              <a:t>satuan</a:t>
            </a:r>
            <a:r>
              <a:rPr lang="en-US" sz="342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420" dirty="0" err="1">
                <a:solidFill>
                  <a:srgbClr val="000000"/>
                </a:solidFill>
                <a:latin typeface="DM Sans"/>
              </a:rPr>
              <a:t>pendidikan</a:t>
            </a:r>
            <a:r>
              <a:rPr lang="en-US" sz="342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420" dirty="0" err="1">
                <a:solidFill>
                  <a:srgbClr val="000000"/>
                </a:solidFill>
                <a:latin typeface="DM Sans"/>
              </a:rPr>
              <a:t>untuk</a:t>
            </a:r>
            <a:r>
              <a:rPr lang="en-US" sz="342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420" dirty="0" err="1">
                <a:solidFill>
                  <a:srgbClr val="000000"/>
                </a:solidFill>
                <a:latin typeface="DM Sans"/>
              </a:rPr>
              <a:t>memastikan</a:t>
            </a:r>
            <a:r>
              <a:rPr lang="en-US" sz="3420" dirty="0">
                <a:solidFill>
                  <a:srgbClr val="000000"/>
                </a:solidFill>
                <a:latin typeface="DM Sans"/>
              </a:rPr>
              <a:t> status murid lama pada </a:t>
            </a:r>
            <a:r>
              <a:rPr lang="en-US" sz="3420" dirty="0" err="1">
                <a:solidFill>
                  <a:srgbClr val="000000"/>
                </a:solidFill>
                <a:latin typeface="DM Sans"/>
              </a:rPr>
              <a:t>sekolah</a:t>
            </a:r>
            <a:r>
              <a:rPr lang="en-US" sz="3420" dirty="0">
                <a:solidFill>
                  <a:srgbClr val="000000"/>
                </a:solidFill>
                <a:latin typeface="DM Sans"/>
              </a:rPr>
              <a:t> yang </a:t>
            </a:r>
            <a:r>
              <a:rPr lang="en-US" sz="3420" dirty="0" err="1">
                <a:solidFill>
                  <a:srgbClr val="000000"/>
                </a:solidFill>
                <a:latin typeface="DM Sans"/>
              </a:rPr>
              <a:t>bersangkutan</a:t>
            </a:r>
            <a:r>
              <a:rPr lang="en-US" sz="3420" dirty="0">
                <a:solidFill>
                  <a:srgbClr val="000000"/>
                </a:solidFill>
                <a:latin typeface="DM Sans"/>
              </a:rPr>
              <a:t>.</a:t>
            </a:r>
          </a:p>
          <a:p>
            <a:pPr algn="l">
              <a:lnSpc>
                <a:spcPts val="4070"/>
              </a:lnSpc>
            </a:pPr>
            <a:endParaRPr lang="en-US" sz="3420" dirty="0">
              <a:solidFill>
                <a:srgbClr val="000000"/>
              </a:solidFill>
              <a:latin typeface="DM Sans"/>
            </a:endParaRPr>
          </a:p>
          <a:p>
            <a:pPr marL="738471" lvl="1" indent="-369236" algn="l">
              <a:lnSpc>
                <a:spcPts val="4070"/>
              </a:lnSpc>
              <a:buFont typeface="Arial"/>
              <a:buChar char="•"/>
            </a:pPr>
            <a:r>
              <a:rPr lang="en-US" sz="3420" dirty="0" err="1">
                <a:solidFill>
                  <a:srgbClr val="000000"/>
                </a:solidFill>
                <a:latin typeface="DM Sans"/>
              </a:rPr>
              <a:t>Satuan</a:t>
            </a:r>
            <a:r>
              <a:rPr lang="en-US" sz="342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420" dirty="0" err="1">
                <a:solidFill>
                  <a:srgbClr val="000000"/>
                </a:solidFill>
                <a:latin typeface="DM Sans"/>
              </a:rPr>
              <a:t>pendidikan</a:t>
            </a:r>
            <a:r>
              <a:rPr lang="en-US" sz="342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420" dirty="0" err="1">
                <a:solidFill>
                  <a:srgbClr val="000000"/>
                </a:solidFill>
                <a:latin typeface="DM Sans"/>
              </a:rPr>
              <a:t>wajib</a:t>
            </a:r>
            <a:r>
              <a:rPr lang="en-US" sz="342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420" dirty="0" err="1">
                <a:solidFill>
                  <a:srgbClr val="000000"/>
                </a:solidFill>
                <a:latin typeface="DM Sans"/>
              </a:rPr>
              <a:t>melakukan</a:t>
            </a:r>
            <a:r>
              <a:rPr lang="en-US" sz="342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420" dirty="0" err="1">
                <a:solidFill>
                  <a:srgbClr val="000000"/>
                </a:solidFill>
                <a:latin typeface="DM Sans"/>
              </a:rPr>
              <a:t>pengisian</a:t>
            </a:r>
            <a:r>
              <a:rPr lang="en-US" sz="3420" dirty="0">
                <a:solidFill>
                  <a:srgbClr val="000000"/>
                </a:solidFill>
                <a:latin typeface="DM Sans"/>
              </a:rPr>
              <a:t>, </a:t>
            </a:r>
            <a:r>
              <a:rPr lang="en-US" sz="3420" dirty="0" err="1">
                <a:solidFill>
                  <a:srgbClr val="000000"/>
                </a:solidFill>
                <a:latin typeface="DM Sans"/>
              </a:rPr>
              <a:t>pengiriman</a:t>
            </a:r>
            <a:r>
              <a:rPr lang="en-US" sz="3420" dirty="0">
                <a:solidFill>
                  <a:srgbClr val="000000"/>
                </a:solidFill>
                <a:latin typeface="DM Sans"/>
              </a:rPr>
              <a:t>, dan </a:t>
            </a:r>
            <a:r>
              <a:rPr lang="en-US" sz="3420" dirty="0" err="1">
                <a:solidFill>
                  <a:srgbClr val="000000"/>
                </a:solidFill>
                <a:latin typeface="DM Sans"/>
              </a:rPr>
              <a:t>pemutakhiran</a:t>
            </a:r>
            <a:r>
              <a:rPr lang="en-US" sz="3420" dirty="0">
                <a:solidFill>
                  <a:srgbClr val="000000"/>
                </a:solidFill>
                <a:latin typeface="DM Sans"/>
              </a:rPr>
              <a:t> data murid dan </a:t>
            </a:r>
            <a:r>
              <a:rPr lang="en-US" sz="3420" dirty="0" err="1">
                <a:solidFill>
                  <a:srgbClr val="000000"/>
                </a:solidFill>
                <a:latin typeface="DM Sans"/>
              </a:rPr>
              <a:t>Rombongan</a:t>
            </a:r>
            <a:r>
              <a:rPr lang="en-US" sz="342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420" dirty="0" err="1">
                <a:solidFill>
                  <a:srgbClr val="000000"/>
                </a:solidFill>
                <a:latin typeface="DM Sans"/>
              </a:rPr>
              <a:t>Belajar</a:t>
            </a:r>
            <a:r>
              <a:rPr lang="en-US" sz="342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420" dirty="0" err="1">
                <a:solidFill>
                  <a:srgbClr val="000000"/>
                </a:solidFill>
                <a:latin typeface="DM Sans"/>
              </a:rPr>
              <a:t>dalam</a:t>
            </a:r>
            <a:r>
              <a:rPr lang="en-US" sz="342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420" dirty="0" err="1">
                <a:solidFill>
                  <a:srgbClr val="000000"/>
                </a:solidFill>
                <a:latin typeface="DM Sans"/>
              </a:rPr>
              <a:t>Dapodik</a:t>
            </a:r>
            <a:r>
              <a:rPr lang="en-US" sz="342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420" dirty="0" err="1">
                <a:solidFill>
                  <a:srgbClr val="000000"/>
                </a:solidFill>
                <a:latin typeface="DM Sans"/>
              </a:rPr>
              <a:t>secara</a:t>
            </a:r>
            <a:r>
              <a:rPr lang="en-US" sz="342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420" dirty="0" err="1">
                <a:solidFill>
                  <a:srgbClr val="000000"/>
                </a:solidFill>
                <a:latin typeface="DM Sans"/>
              </a:rPr>
              <a:t>berkala</a:t>
            </a:r>
            <a:r>
              <a:rPr lang="en-US" sz="342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420" dirty="0" err="1">
                <a:solidFill>
                  <a:srgbClr val="000000"/>
                </a:solidFill>
                <a:latin typeface="DM Sans"/>
              </a:rPr>
              <a:t>sesuai</a:t>
            </a:r>
            <a:r>
              <a:rPr lang="en-US" sz="342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420" dirty="0" err="1">
                <a:solidFill>
                  <a:srgbClr val="000000"/>
                </a:solidFill>
                <a:latin typeface="DM Sans"/>
              </a:rPr>
              <a:t>ketentuan</a:t>
            </a:r>
            <a:r>
              <a:rPr lang="en-US" sz="3420" dirty="0">
                <a:solidFill>
                  <a:srgbClr val="000000"/>
                </a:solidFill>
                <a:latin typeface="DM Sans"/>
              </a:rPr>
              <a:t> yang </a:t>
            </a:r>
            <a:r>
              <a:rPr lang="en-US" sz="3420" dirty="0" err="1">
                <a:solidFill>
                  <a:srgbClr val="000000"/>
                </a:solidFill>
                <a:latin typeface="DM Sans"/>
              </a:rPr>
              <a:t>berlaku</a:t>
            </a:r>
            <a:r>
              <a:rPr lang="en-US" sz="3420" dirty="0">
                <a:solidFill>
                  <a:srgbClr val="000000"/>
                </a:solidFill>
                <a:latin typeface="DM Sans"/>
              </a:rPr>
              <a:t>.</a:t>
            </a:r>
          </a:p>
        </p:txBody>
      </p:sp>
      <p:sp>
        <p:nvSpPr>
          <p:cNvPr id="7" name="Freeform 7"/>
          <p:cNvSpPr/>
          <p:nvPr/>
        </p:nvSpPr>
        <p:spPr>
          <a:xfrm>
            <a:off x="13742011" y="5480714"/>
            <a:ext cx="5061647" cy="5218193"/>
          </a:xfrm>
          <a:custGeom>
            <a:avLst/>
            <a:gdLst/>
            <a:ahLst/>
            <a:cxnLst/>
            <a:rect l="l" t="t" r="r" b="b"/>
            <a:pathLst>
              <a:path w="5061647" h="5218193">
                <a:moveTo>
                  <a:pt x="0" y="0"/>
                </a:moveTo>
                <a:lnTo>
                  <a:pt x="5061647" y="0"/>
                </a:lnTo>
                <a:lnTo>
                  <a:pt x="5061647" y="5218193"/>
                </a:lnTo>
                <a:lnTo>
                  <a:pt x="0" y="521819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39236" y="529195"/>
            <a:ext cx="17009528" cy="9228610"/>
            <a:chOff x="0" y="0"/>
            <a:chExt cx="4479876" cy="24305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79876" cy="2430581"/>
            </a:xfrm>
            <a:custGeom>
              <a:avLst/>
              <a:gdLst/>
              <a:ahLst/>
              <a:cxnLst/>
              <a:rect l="l" t="t" r="r" b="b"/>
              <a:pathLst>
                <a:path w="4479876" h="2430581">
                  <a:moveTo>
                    <a:pt x="23213" y="0"/>
                  </a:moveTo>
                  <a:lnTo>
                    <a:pt x="4456663" y="0"/>
                  </a:lnTo>
                  <a:cubicBezTo>
                    <a:pt x="4469483" y="0"/>
                    <a:pt x="4479876" y="10393"/>
                    <a:pt x="4479876" y="23213"/>
                  </a:cubicBezTo>
                  <a:lnTo>
                    <a:pt x="4479876" y="2407368"/>
                  </a:lnTo>
                  <a:cubicBezTo>
                    <a:pt x="4479876" y="2420188"/>
                    <a:pt x="4469483" y="2430581"/>
                    <a:pt x="4456663" y="2430581"/>
                  </a:cubicBezTo>
                  <a:lnTo>
                    <a:pt x="23213" y="2430581"/>
                  </a:lnTo>
                  <a:cubicBezTo>
                    <a:pt x="10393" y="2430581"/>
                    <a:pt x="0" y="2420188"/>
                    <a:pt x="0" y="2407368"/>
                  </a:cubicBezTo>
                  <a:lnTo>
                    <a:pt x="0" y="23213"/>
                  </a:lnTo>
                  <a:cubicBezTo>
                    <a:pt x="0" y="10393"/>
                    <a:pt x="10393" y="0"/>
                    <a:pt x="23213" y="0"/>
                  </a:cubicBezTo>
                  <a:close/>
                </a:path>
              </a:pathLst>
            </a:custGeom>
            <a:solidFill>
              <a:srgbClr val="FAE1D5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79876" cy="24686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059357" y="1594762"/>
            <a:ext cx="11199943" cy="7828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54"/>
              </a:lnSpc>
            </a:pPr>
            <a:endParaRPr dirty="0"/>
          </a:p>
          <a:p>
            <a:pPr marL="844425" lvl="1" indent="-422213" algn="l">
              <a:lnSpc>
                <a:spcPts val="4654"/>
              </a:lnSpc>
              <a:buFont typeface="Arial"/>
              <a:buChar char="•"/>
            </a:pPr>
            <a:r>
              <a:rPr lang="en-US" sz="3911" dirty="0" err="1">
                <a:solidFill>
                  <a:srgbClr val="000000"/>
                </a:solidFill>
                <a:latin typeface="DM Sans"/>
              </a:rPr>
              <a:t>Dalam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pelaksanaan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SPMB,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satuan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pendidikan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dilarang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menambah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ruang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kelas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baru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,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jumlah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rombongan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belajar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, dan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jumlah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murid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dalam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rombongan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belajar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. </a:t>
            </a:r>
          </a:p>
          <a:p>
            <a:pPr algn="l">
              <a:lnSpc>
                <a:spcPts val="4654"/>
              </a:lnSpc>
            </a:pPr>
            <a:endParaRPr lang="en-US" sz="3911" dirty="0">
              <a:solidFill>
                <a:srgbClr val="000000"/>
              </a:solidFill>
              <a:latin typeface="DM Sans"/>
            </a:endParaRPr>
          </a:p>
          <a:p>
            <a:pPr marL="844425" lvl="1" indent="-422213" algn="l">
              <a:lnSpc>
                <a:spcPts val="4654"/>
              </a:lnSpc>
              <a:buFont typeface="Arial"/>
              <a:buChar char="•"/>
            </a:pPr>
            <a:r>
              <a:rPr lang="en-US" sz="3911" dirty="0" err="1">
                <a:solidFill>
                  <a:srgbClr val="000000"/>
                </a:solidFill>
                <a:latin typeface="DM Sans"/>
              </a:rPr>
              <a:t>Apabila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berdasarkan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hasil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seleksi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SPMB,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satuan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pendidikan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memiliki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jumlah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calon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murid yang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melebihi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daya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tampung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,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maka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sekolah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wajib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melaporkan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kelebihan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calon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murid agar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Dinas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dapat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menyalurkan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kelebihan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calon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murid pada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satuan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pendidikan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sejenis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 lain </a:t>
            </a:r>
            <a:r>
              <a:rPr lang="en-US" sz="3911" dirty="0" err="1">
                <a:solidFill>
                  <a:srgbClr val="000000"/>
                </a:solidFill>
                <a:latin typeface="DM Sans"/>
              </a:rPr>
              <a:t>terdekat</a:t>
            </a:r>
            <a:r>
              <a:rPr lang="en-US" sz="3911" dirty="0">
                <a:solidFill>
                  <a:srgbClr val="000000"/>
                </a:solidFill>
                <a:latin typeface="DM Sans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706251" y="967903"/>
            <a:ext cx="11902496" cy="894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9"/>
              </a:lnSpc>
            </a:pPr>
            <a:r>
              <a:rPr lang="en-US" sz="6729">
                <a:solidFill>
                  <a:srgbClr val="000000"/>
                </a:solidFill>
                <a:latin typeface="Fredoka"/>
              </a:rPr>
              <a:t>Rombongan Belajar</a:t>
            </a:r>
          </a:p>
        </p:txBody>
      </p:sp>
      <p:sp>
        <p:nvSpPr>
          <p:cNvPr id="7" name="Freeform 7"/>
          <p:cNvSpPr/>
          <p:nvPr/>
        </p:nvSpPr>
        <p:spPr>
          <a:xfrm>
            <a:off x="226640" y="4839889"/>
            <a:ext cx="6222181" cy="4917916"/>
          </a:xfrm>
          <a:custGeom>
            <a:avLst/>
            <a:gdLst/>
            <a:ahLst/>
            <a:cxnLst/>
            <a:rect l="l" t="t" r="r" b="b"/>
            <a:pathLst>
              <a:path w="6222181" h="4917916">
                <a:moveTo>
                  <a:pt x="0" y="0"/>
                </a:moveTo>
                <a:lnTo>
                  <a:pt x="6222181" y="0"/>
                </a:lnTo>
                <a:lnTo>
                  <a:pt x="6222181" y="4917916"/>
                </a:lnTo>
                <a:lnTo>
                  <a:pt x="0" y="49179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7224"/>
            </a:stretch>
          </a:blipFill>
        </p:spPr>
      </p:sp>
      <p:sp>
        <p:nvSpPr>
          <p:cNvPr id="8" name="Freeform 8"/>
          <p:cNvSpPr/>
          <p:nvPr/>
        </p:nvSpPr>
        <p:spPr>
          <a:xfrm rot="-3723429">
            <a:off x="4897265" y="3091640"/>
            <a:ext cx="1207899" cy="2339756"/>
          </a:xfrm>
          <a:custGeom>
            <a:avLst/>
            <a:gdLst/>
            <a:ahLst/>
            <a:cxnLst/>
            <a:rect l="l" t="t" r="r" b="b"/>
            <a:pathLst>
              <a:path w="1207899" h="2339756">
                <a:moveTo>
                  <a:pt x="0" y="0"/>
                </a:moveTo>
                <a:lnTo>
                  <a:pt x="1207899" y="0"/>
                </a:lnTo>
                <a:lnTo>
                  <a:pt x="1207899" y="2339756"/>
                </a:lnTo>
                <a:lnTo>
                  <a:pt x="0" y="23397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10428135" flipH="1">
            <a:off x="36135" y="46738"/>
            <a:ext cx="3355801" cy="2613330"/>
          </a:xfrm>
          <a:custGeom>
            <a:avLst/>
            <a:gdLst/>
            <a:ahLst/>
            <a:cxnLst/>
            <a:rect l="l" t="t" r="r" b="b"/>
            <a:pathLst>
              <a:path w="3355801" h="2613330">
                <a:moveTo>
                  <a:pt x="3355801" y="0"/>
                </a:moveTo>
                <a:lnTo>
                  <a:pt x="0" y="0"/>
                </a:lnTo>
                <a:lnTo>
                  <a:pt x="0" y="2613330"/>
                </a:lnTo>
                <a:lnTo>
                  <a:pt x="3355801" y="2613330"/>
                </a:lnTo>
                <a:lnTo>
                  <a:pt x="3355801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5791801" y="663743"/>
            <a:ext cx="1098613" cy="1102748"/>
          </a:xfrm>
          <a:custGeom>
            <a:avLst/>
            <a:gdLst/>
            <a:ahLst/>
            <a:cxnLst/>
            <a:rect l="l" t="t" r="r" b="b"/>
            <a:pathLst>
              <a:path w="1098613" h="1102748">
                <a:moveTo>
                  <a:pt x="0" y="0"/>
                </a:moveTo>
                <a:lnTo>
                  <a:pt x="1098612" y="0"/>
                </a:lnTo>
                <a:lnTo>
                  <a:pt x="1098612" y="1102748"/>
                </a:lnTo>
                <a:lnTo>
                  <a:pt x="0" y="110274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D6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1351301" y="-1480571"/>
            <a:ext cx="8808259" cy="12421903"/>
          </a:xfrm>
          <a:custGeom>
            <a:avLst/>
            <a:gdLst/>
            <a:ahLst/>
            <a:cxnLst/>
            <a:rect l="l" t="t" r="r" b="b"/>
            <a:pathLst>
              <a:path w="8808259" h="12421903">
                <a:moveTo>
                  <a:pt x="0" y="0"/>
                </a:moveTo>
                <a:lnTo>
                  <a:pt x="8808259" y="0"/>
                </a:lnTo>
                <a:lnTo>
                  <a:pt x="8808259" y="12421903"/>
                </a:lnTo>
                <a:lnTo>
                  <a:pt x="0" y="124219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5400000" flipH="1" flipV="1">
            <a:off x="8128440" y="-654332"/>
            <a:ext cx="8808259" cy="12421903"/>
          </a:xfrm>
          <a:custGeom>
            <a:avLst/>
            <a:gdLst/>
            <a:ahLst/>
            <a:cxnLst/>
            <a:rect l="l" t="t" r="r" b="b"/>
            <a:pathLst>
              <a:path w="8808259" h="12421903">
                <a:moveTo>
                  <a:pt x="8808259" y="12421903"/>
                </a:moveTo>
                <a:lnTo>
                  <a:pt x="0" y="12421903"/>
                </a:lnTo>
                <a:lnTo>
                  <a:pt x="0" y="0"/>
                </a:lnTo>
                <a:lnTo>
                  <a:pt x="8808259" y="0"/>
                </a:lnTo>
                <a:lnTo>
                  <a:pt x="8808259" y="12421903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148076" y="6421637"/>
            <a:ext cx="5111224" cy="3865363"/>
          </a:xfrm>
          <a:custGeom>
            <a:avLst/>
            <a:gdLst/>
            <a:ahLst/>
            <a:cxnLst/>
            <a:rect l="l" t="t" r="r" b="b"/>
            <a:pathLst>
              <a:path w="5111224" h="3865363">
                <a:moveTo>
                  <a:pt x="0" y="0"/>
                </a:moveTo>
                <a:lnTo>
                  <a:pt x="5111224" y="0"/>
                </a:lnTo>
                <a:lnTo>
                  <a:pt x="5111224" y="3865363"/>
                </a:lnTo>
                <a:lnTo>
                  <a:pt x="0" y="386536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2148076" y="1998345"/>
            <a:ext cx="4523398" cy="4056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84"/>
              </a:lnSpc>
            </a:pPr>
            <a:r>
              <a:rPr lang="en-US" sz="8128">
                <a:solidFill>
                  <a:srgbClr val="472900"/>
                </a:solidFill>
                <a:latin typeface="Bobby Jones"/>
              </a:rPr>
              <a:t>PESERTA DIDIK DALAM ROMBEL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98257" y="1855470"/>
            <a:ext cx="10368126" cy="6001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1550" lvl="1" indent="-485775" algn="l">
              <a:lnSpc>
                <a:spcPts val="5220"/>
              </a:lnSpc>
              <a:buFont typeface="Arial"/>
              <a:buChar char="•"/>
            </a:pPr>
            <a:r>
              <a:rPr lang="en-US" sz="4500" dirty="0">
                <a:solidFill>
                  <a:srgbClr val="000000"/>
                </a:solidFill>
                <a:latin typeface="DM Sans"/>
              </a:rPr>
              <a:t>PAUD NF (KB, TPA, SPS) </a:t>
            </a:r>
            <a:r>
              <a:rPr lang="en-US" sz="4500" dirty="0" err="1">
                <a:solidFill>
                  <a:srgbClr val="000000"/>
                </a:solidFill>
                <a:latin typeface="DM Sans"/>
              </a:rPr>
              <a:t>dalam</a:t>
            </a:r>
            <a:r>
              <a:rPr lang="en-US" sz="45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DM Sans"/>
              </a:rPr>
              <a:t>satu</a:t>
            </a:r>
            <a:r>
              <a:rPr lang="en-US" sz="45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DM Sans"/>
              </a:rPr>
              <a:t>kelas</a:t>
            </a:r>
            <a:r>
              <a:rPr lang="en-US" sz="45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DM Sans"/>
              </a:rPr>
              <a:t>berjumlah</a:t>
            </a:r>
            <a:r>
              <a:rPr lang="en-US" sz="4500" dirty="0">
                <a:solidFill>
                  <a:srgbClr val="000000"/>
                </a:solidFill>
                <a:latin typeface="DM Sans"/>
              </a:rPr>
              <a:t> paling </a:t>
            </a:r>
            <a:r>
              <a:rPr lang="en-US" sz="4500" dirty="0" err="1">
                <a:solidFill>
                  <a:srgbClr val="000000"/>
                </a:solidFill>
                <a:latin typeface="DM Sans"/>
              </a:rPr>
              <a:t>sedikit</a:t>
            </a:r>
            <a:r>
              <a:rPr lang="en-US" sz="4500" dirty="0">
                <a:solidFill>
                  <a:srgbClr val="000000"/>
                </a:solidFill>
                <a:latin typeface="DM Sans"/>
              </a:rPr>
              <a:t> 15 murid dan paling </a:t>
            </a:r>
            <a:r>
              <a:rPr lang="en-US" sz="4500" dirty="0" err="1">
                <a:solidFill>
                  <a:srgbClr val="000000"/>
                </a:solidFill>
                <a:latin typeface="DM Sans"/>
              </a:rPr>
              <a:t>banyak</a:t>
            </a:r>
            <a:r>
              <a:rPr lang="en-US" sz="4500" dirty="0">
                <a:solidFill>
                  <a:srgbClr val="000000"/>
                </a:solidFill>
                <a:latin typeface="DM Sans"/>
              </a:rPr>
              <a:t> 20 murid;</a:t>
            </a:r>
          </a:p>
          <a:p>
            <a:pPr algn="l">
              <a:lnSpc>
                <a:spcPts val="5220"/>
              </a:lnSpc>
            </a:pPr>
            <a:endParaRPr lang="en-US" sz="4500" dirty="0">
              <a:solidFill>
                <a:srgbClr val="000000"/>
              </a:solidFill>
              <a:latin typeface="DM Sans"/>
            </a:endParaRPr>
          </a:p>
          <a:p>
            <a:pPr marL="971550" lvl="1" indent="-485775" algn="l">
              <a:lnSpc>
                <a:spcPts val="5220"/>
              </a:lnSpc>
              <a:buFont typeface="Arial"/>
              <a:buChar char="•"/>
            </a:pPr>
            <a:r>
              <a:rPr lang="en-US" sz="4500" dirty="0">
                <a:solidFill>
                  <a:srgbClr val="000000"/>
                </a:solidFill>
                <a:latin typeface="DM Sans"/>
              </a:rPr>
              <a:t>PNF (SKB, PKBM) </a:t>
            </a:r>
            <a:r>
              <a:rPr lang="en-US" sz="4500" dirty="0" err="1">
                <a:solidFill>
                  <a:srgbClr val="000000"/>
                </a:solidFill>
                <a:latin typeface="DM Sans"/>
              </a:rPr>
              <a:t>dalam</a:t>
            </a:r>
            <a:r>
              <a:rPr lang="en-US" sz="45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DM Sans"/>
              </a:rPr>
              <a:t>satu</a:t>
            </a:r>
            <a:r>
              <a:rPr lang="en-US" sz="45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DM Sans"/>
              </a:rPr>
              <a:t>kelas</a:t>
            </a:r>
            <a:r>
              <a:rPr lang="en-US" sz="45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DM Sans"/>
              </a:rPr>
              <a:t>ditentukan</a:t>
            </a:r>
            <a:r>
              <a:rPr lang="en-US" sz="45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DM Sans"/>
              </a:rPr>
              <a:t>sebagai</a:t>
            </a:r>
            <a:r>
              <a:rPr lang="en-US" sz="4500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DM Sans"/>
              </a:rPr>
              <a:t>berikut</a:t>
            </a:r>
            <a:r>
              <a:rPr lang="en-US" sz="4500" dirty="0">
                <a:solidFill>
                  <a:srgbClr val="000000"/>
                </a:solidFill>
                <a:latin typeface="DM Sans"/>
              </a:rPr>
              <a:t>:</a:t>
            </a:r>
          </a:p>
          <a:p>
            <a:pPr algn="l">
              <a:lnSpc>
                <a:spcPts val="5220"/>
              </a:lnSpc>
            </a:pPr>
            <a:r>
              <a:rPr lang="en-US" sz="4500" dirty="0">
                <a:solidFill>
                  <a:srgbClr val="000000"/>
                </a:solidFill>
                <a:latin typeface="DM Sans"/>
              </a:rPr>
              <a:t>      </a:t>
            </a:r>
            <a:r>
              <a:rPr lang="en-US" sz="4500" dirty="0" err="1">
                <a:solidFill>
                  <a:srgbClr val="000000"/>
                </a:solidFill>
                <a:latin typeface="DM Sans"/>
              </a:rPr>
              <a:t>Paket</a:t>
            </a:r>
            <a:r>
              <a:rPr lang="en-US" sz="4500" dirty="0">
                <a:solidFill>
                  <a:srgbClr val="000000"/>
                </a:solidFill>
                <a:latin typeface="DM Sans"/>
              </a:rPr>
              <a:t> A </a:t>
            </a:r>
            <a:r>
              <a:rPr lang="en-US" sz="4500" dirty="0" err="1">
                <a:solidFill>
                  <a:srgbClr val="000000"/>
                </a:solidFill>
                <a:latin typeface="DM Sans"/>
              </a:rPr>
              <a:t>berjumlah</a:t>
            </a:r>
            <a:r>
              <a:rPr lang="en-US" sz="4500" dirty="0">
                <a:solidFill>
                  <a:srgbClr val="000000"/>
                </a:solidFill>
                <a:latin typeface="DM Sans"/>
              </a:rPr>
              <a:t> 20 murid</a:t>
            </a:r>
          </a:p>
          <a:p>
            <a:pPr algn="l">
              <a:lnSpc>
                <a:spcPts val="5220"/>
              </a:lnSpc>
            </a:pPr>
            <a:r>
              <a:rPr lang="en-US" sz="4500" dirty="0">
                <a:solidFill>
                  <a:srgbClr val="000000"/>
                </a:solidFill>
                <a:latin typeface="DM Sans"/>
              </a:rPr>
              <a:t>      </a:t>
            </a:r>
            <a:r>
              <a:rPr lang="en-US" sz="4500" dirty="0" err="1">
                <a:solidFill>
                  <a:srgbClr val="000000"/>
                </a:solidFill>
                <a:latin typeface="DM Sans"/>
              </a:rPr>
              <a:t>Paket</a:t>
            </a:r>
            <a:r>
              <a:rPr lang="en-US" sz="4500" dirty="0">
                <a:solidFill>
                  <a:srgbClr val="000000"/>
                </a:solidFill>
                <a:latin typeface="DM Sans"/>
              </a:rPr>
              <a:t> B </a:t>
            </a:r>
            <a:r>
              <a:rPr lang="en-US" sz="4500" dirty="0" err="1">
                <a:solidFill>
                  <a:srgbClr val="000000"/>
                </a:solidFill>
                <a:latin typeface="DM Sans"/>
              </a:rPr>
              <a:t>berjumlah</a:t>
            </a:r>
            <a:r>
              <a:rPr lang="en-US" sz="4500" dirty="0">
                <a:solidFill>
                  <a:srgbClr val="000000"/>
                </a:solidFill>
                <a:latin typeface="DM Sans"/>
              </a:rPr>
              <a:t> 25  murid                             </a:t>
            </a:r>
          </a:p>
          <a:p>
            <a:pPr algn="l">
              <a:lnSpc>
                <a:spcPts val="5220"/>
              </a:lnSpc>
            </a:pPr>
            <a:r>
              <a:rPr lang="en-US" sz="4500" dirty="0">
                <a:solidFill>
                  <a:srgbClr val="000000"/>
                </a:solidFill>
                <a:latin typeface="DM Sans"/>
              </a:rPr>
              <a:t>      </a:t>
            </a:r>
            <a:r>
              <a:rPr lang="en-US" sz="4500" dirty="0" err="1">
                <a:solidFill>
                  <a:srgbClr val="000000"/>
                </a:solidFill>
                <a:latin typeface="DM Sans"/>
              </a:rPr>
              <a:t>Paket</a:t>
            </a:r>
            <a:r>
              <a:rPr lang="en-US" sz="4500" dirty="0">
                <a:solidFill>
                  <a:srgbClr val="000000"/>
                </a:solidFill>
                <a:latin typeface="DM Sans"/>
              </a:rPr>
              <a:t> C </a:t>
            </a:r>
            <a:r>
              <a:rPr lang="en-US" sz="4500" dirty="0" err="1">
                <a:solidFill>
                  <a:srgbClr val="000000"/>
                </a:solidFill>
                <a:latin typeface="DM Sans"/>
              </a:rPr>
              <a:t>berjumlah</a:t>
            </a:r>
            <a:r>
              <a:rPr lang="en-US" sz="4500" dirty="0">
                <a:solidFill>
                  <a:srgbClr val="000000"/>
                </a:solidFill>
                <a:latin typeface="DM Sans"/>
              </a:rPr>
              <a:t> 30 murid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94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333406" y="943080"/>
            <a:ext cx="13925894" cy="8431119"/>
            <a:chOff x="0" y="0"/>
            <a:chExt cx="3667725" cy="222054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67725" cy="2220542"/>
            </a:xfrm>
            <a:custGeom>
              <a:avLst/>
              <a:gdLst/>
              <a:ahLst/>
              <a:cxnLst/>
              <a:rect l="l" t="t" r="r" b="b"/>
              <a:pathLst>
                <a:path w="3667725" h="2220542">
                  <a:moveTo>
                    <a:pt x="28353" y="0"/>
                  </a:moveTo>
                  <a:lnTo>
                    <a:pt x="3639372" y="0"/>
                  </a:lnTo>
                  <a:cubicBezTo>
                    <a:pt x="3646892" y="0"/>
                    <a:pt x="3654104" y="2987"/>
                    <a:pt x="3659421" y="8304"/>
                  </a:cubicBezTo>
                  <a:cubicBezTo>
                    <a:pt x="3664738" y="13622"/>
                    <a:pt x="3667725" y="20833"/>
                    <a:pt x="3667725" y="28353"/>
                  </a:cubicBezTo>
                  <a:lnTo>
                    <a:pt x="3667725" y="2192189"/>
                  </a:lnTo>
                  <a:cubicBezTo>
                    <a:pt x="3667725" y="2199708"/>
                    <a:pt x="3664738" y="2206920"/>
                    <a:pt x="3659421" y="2212237"/>
                  </a:cubicBezTo>
                  <a:cubicBezTo>
                    <a:pt x="3654104" y="2217554"/>
                    <a:pt x="3646892" y="2220542"/>
                    <a:pt x="3639372" y="2220542"/>
                  </a:cubicBezTo>
                  <a:lnTo>
                    <a:pt x="28353" y="2220542"/>
                  </a:lnTo>
                  <a:cubicBezTo>
                    <a:pt x="12694" y="2220542"/>
                    <a:pt x="0" y="2207848"/>
                    <a:pt x="0" y="2192189"/>
                  </a:cubicBezTo>
                  <a:lnTo>
                    <a:pt x="0" y="28353"/>
                  </a:lnTo>
                  <a:cubicBezTo>
                    <a:pt x="0" y="20833"/>
                    <a:pt x="2987" y="13622"/>
                    <a:pt x="8304" y="8304"/>
                  </a:cubicBezTo>
                  <a:cubicBezTo>
                    <a:pt x="13622" y="2987"/>
                    <a:pt x="20833" y="0"/>
                    <a:pt x="28353" y="0"/>
                  </a:cubicBezTo>
                  <a:close/>
                </a:path>
              </a:pathLst>
            </a:custGeom>
            <a:solidFill>
              <a:srgbClr val="F9E8D2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667725" cy="22586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flipH="1">
            <a:off x="0" y="3281481"/>
            <a:ext cx="4152637" cy="6565433"/>
          </a:xfrm>
          <a:custGeom>
            <a:avLst/>
            <a:gdLst/>
            <a:ahLst/>
            <a:cxnLst/>
            <a:rect l="l" t="t" r="r" b="b"/>
            <a:pathLst>
              <a:path w="4152637" h="6565433">
                <a:moveTo>
                  <a:pt x="4152637" y="0"/>
                </a:moveTo>
                <a:lnTo>
                  <a:pt x="0" y="0"/>
                </a:lnTo>
                <a:lnTo>
                  <a:pt x="0" y="6565433"/>
                </a:lnTo>
                <a:lnTo>
                  <a:pt x="4152637" y="6565433"/>
                </a:lnTo>
                <a:lnTo>
                  <a:pt x="4152637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4078059" flipH="1">
            <a:off x="15134425" y="-70720"/>
            <a:ext cx="3355801" cy="2613330"/>
          </a:xfrm>
          <a:custGeom>
            <a:avLst/>
            <a:gdLst/>
            <a:ahLst/>
            <a:cxnLst/>
            <a:rect l="l" t="t" r="r" b="b"/>
            <a:pathLst>
              <a:path w="3355801" h="2613330">
                <a:moveTo>
                  <a:pt x="3355801" y="0"/>
                </a:moveTo>
                <a:lnTo>
                  <a:pt x="0" y="0"/>
                </a:lnTo>
                <a:lnTo>
                  <a:pt x="0" y="2613330"/>
                </a:lnTo>
                <a:lnTo>
                  <a:pt x="3355801" y="2613330"/>
                </a:lnTo>
                <a:lnTo>
                  <a:pt x="3355801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3723429">
            <a:off x="10441938" y="8517544"/>
            <a:ext cx="1207899" cy="2339756"/>
          </a:xfrm>
          <a:custGeom>
            <a:avLst/>
            <a:gdLst/>
            <a:ahLst/>
            <a:cxnLst/>
            <a:rect l="l" t="t" r="r" b="b"/>
            <a:pathLst>
              <a:path w="1207899" h="2339756">
                <a:moveTo>
                  <a:pt x="0" y="0"/>
                </a:moveTo>
                <a:lnTo>
                  <a:pt x="1207899" y="0"/>
                </a:lnTo>
                <a:lnTo>
                  <a:pt x="1207899" y="2339756"/>
                </a:lnTo>
                <a:lnTo>
                  <a:pt x="0" y="23397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45816" y="1235945"/>
            <a:ext cx="1576685" cy="1582620"/>
          </a:xfrm>
          <a:custGeom>
            <a:avLst/>
            <a:gdLst/>
            <a:ahLst/>
            <a:cxnLst/>
            <a:rect l="l" t="t" r="r" b="b"/>
            <a:pathLst>
              <a:path w="1576685" h="1582620">
                <a:moveTo>
                  <a:pt x="0" y="0"/>
                </a:moveTo>
                <a:lnTo>
                  <a:pt x="1576686" y="0"/>
                </a:lnTo>
                <a:lnTo>
                  <a:pt x="1576686" y="1582620"/>
                </a:lnTo>
                <a:lnTo>
                  <a:pt x="0" y="158262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817725" y="1321670"/>
            <a:ext cx="12812931" cy="1172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44"/>
              </a:lnSpc>
            </a:pPr>
            <a:r>
              <a:rPr lang="en-US" sz="4544">
                <a:solidFill>
                  <a:srgbClr val="000000"/>
                </a:solidFill>
                <a:latin typeface="Fredoka"/>
              </a:rPr>
              <a:t>Syarat Ketetuan Pendaftaran</a:t>
            </a:r>
          </a:p>
          <a:p>
            <a:pPr algn="l">
              <a:lnSpc>
                <a:spcPts val="4544"/>
              </a:lnSpc>
            </a:pPr>
            <a:r>
              <a:rPr lang="en-US" sz="4544">
                <a:solidFill>
                  <a:srgbClr val="000000"/>
                </a:solidFill>
                <a:latin typeface="Fredoka"/>
              </a:rPr>
              <a:t>Jenjang PAUD Nonformal (KB, TK, SPS)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17725" y="2914376"/>
            <a:ext cx="12812931" cy="6746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85005" lvl="1" indent="-342503" algn="l">
              <a:lnSpc>
                <a:spcPts val="4441"/>
              </a:lnSpc>
              <a:buFont typeface="Arial"/>
              <a:buChar char="•"/>
            </a:pPr>
            <a:r>
              <a:rPr lang="en-US" sz="3172" dirty="0" err="1">
                <a:solidFill>
                  <a:srgbClr val="000000"/>
                </a:solidFill>
                <a:latin typeface="DM Sans"/>
              </a:rPr>
              <a:t>Berusia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2 (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dua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)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tahun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sampai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dengan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4 (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empat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)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tahun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pada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tanggal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1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Juli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tahun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2025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untuk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KB;</a:t>
            </a:r>
          </a:p>
          <a:p>
            <a:pPr marL="685005" lvl="1" indent="-342503" algn="l">
              <a:lnSpc>
                <a:spcPts val="4441"/>
              </a:lnSpc>
              <a:buFont typeface="Arial"/>
              <a:buChar char="•"/>
            </a:pPr>
            <a:r>
              <a:rPr lang="en-US" sz="3172" dirty="0" err="1">
                <a:solidFill>
                  <a:srgbClr val="000000"/>
                </a:solidFill>
                <a:latin typeface="DM Sans"/>
              </a:rPr>
              <a:t>Berusia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0 (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nol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)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tahun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sampai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dengan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4 (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empat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)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tahun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pada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tanggal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1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Juli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tahun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2025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untuk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TPA;</a:t>
            </a:r>
          </a:p>
          <a:p>
            <a:pPr marL="685005" lvl="1" indent="-342503" algn="l">
              <a:lnSpc>
                <a:spcPts val="4441"/>
              </a:lnSpc>
              <a:buFont typeface="Arial"/>
              <a:buChar char="•"/>
            </a:pPr>
            <a:r>
              <a:rPr lang="en-US" sz="3172" dirty="0" err="1">
                <a:solidFill>
                  <a:srgbClr val="000000"/>
                </a:solidFill>
                <a:latin typeface="DM Sans"/>
              </a:rPr>
              <a:t>Berusia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0 (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nol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)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tahun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sampai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dengan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4 (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empat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)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tahun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pada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tanggal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1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Juli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tahun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2025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untuk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SPS;</a:t>
            </a:r>
          </a:p>
          <a:p>
            <a:pPr marL="685005" lvl="1" indent="-342503" algn="l">
              <a:lnSpc>
                <a:spcPts val="4441"/>
              </a:lnSpc>
              <a:buFont typeface="Arial"/>
              <a:buChar char="•"/>
            </a:pPr>
            <a:r>
              <a:rPr lang="en-US" sz="3172" dirty="0" err="1">
                <a:solidFill>
                  <a:srgbClr val="000000"/>
                </a:solidFill>
                <a:latin typeface="DM Sans"/>
              </a:rPr>
              <a:t>Memiliki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Kartu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Keluarga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yang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diterbitkan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paling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singkat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1 (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satu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)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tahun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sebelum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pelaksanaan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SPMB;</a:t>
            </a:r>
          </a:p>
          <a:p>
            <a:pPr marL="685005" lvl="1" indent="-342503" algn="l">
              <a:lnSpc>
                <a:spcPts val="4441"/>
              </a:lnSpc>
              <a:buFont typeface="Arial"/>
              <a:buChar char="•"/>
            </a:pPr>
            <a:r>
              <a:rPr lang="en-US" sz="3172" dirty="0" err="1">
                <a:solidFill>
                  <a:srgbClr val="000000"/>
                </a:solidFill>
                <a:latin typeface="DM Sans"/>
              </a:rPr>
              <a:t>Memiliki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akta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kelahiran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,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apabila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saat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mendaftar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belum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memiliki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maka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orang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tua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/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wali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harus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melampirkan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surat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pernyataan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kesanggupan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3172" dirty="0" err="1">
                <a:solidFill>
                  <a:srgbClr val="000000"/>
                </a:solidFill>
                <a:latin typeface="DM Sans"/>
              </a:rPr>
              <a:t>melengkapi</a:t>
            </a:r>
            <a:r>
              <a:rPr lang="en-US" sz="3172" dirty="0">
                <a:solidFill>
                  <a:srgbClr val="000000"/>
                </a:solidFill>
                <a:latin typeface="DM Sans"/>
              </a:rPr>
              <a:t>.</a:t>
            </a:r>
          </a:p>
          <a:p>
            <a:pPr algn="l">
              <a:lnSpc>
                <a:spcPts val="4441"/>
              </a:lnSpc>
            </a:pPr>
            <a:endParaRPr lang="en-US" sz="3172" dirty="0">
              <a:solidFill>
                <a:srgbClr val="000000"/>
              </a:solidFill>
              <a:latin typeface="DM San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9D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552963"/>
            <a:ext cx="16230600" cy="8400841"/>
            <a:chOff x="0" y="0"/>
            <a:chExt cx="4274726" cy="22125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212567"/>
            </a:xfrm>
            <a:custGeom>
              <a:avLst/>
              <a:gdLst/>
              <a:ahLst/>
              <a:cxnLst/>
              <a:rect l="l" t="t" r="r" b="b"/>
              <a:pathLst>
                <a:path w="4274726" h="22125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88240"/>
                  </a:lnTo>
                  <a:cubicBezTo>
                    <a:pt x="4274726" y="2194692"/>
                    <a:pt x="4272163" y="2200880"/>
                    <a:pt x="4267601" y="2205442"/>
                  </a:cubicBezTo>
                  <a:cubicBezTo>
                    <a:pt x="4263039" y="2210004"/>
                    <a:pt x="4256851" y="2212567"/>
                    <a:pt x="4250399" y="2212567"/>
                  </a:cubicBezTo>
                  <a:lnTo>
                    <a:pt x="24327" y="2212567"/>
                  </a:lnTo>
                  <a:cubicBezTo>
                    <a:pt x="10891" y="2212567"/>
                    <a:pt x="0" y="2201676"/>
                    <a:pt x="0" y="21882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E7EEF0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2506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-4078059" flipH="1">
            <a:off x="14091022" y="-277965"/>
            <a:ext cx="3355801" cy="2613330"/>
          </a:xfrm>
          <a:custGeom>
            <a:avLst/>
            <a:gdLst/>
            <a:ahLst/>
            <a:cxnLst/>
            <a:rect l="l" t="t" r="r" b="b"/>
            <a:pathLst>
              <a:path w="3355801" h="2613330">
                <a:moveTo>
                  <a:pt x="3355801" y="0"/>
                </a:moveTo>
                <a:lnTo>
                  <a:pt x="0" y="0"/>
                </a:lnTo>
                <a:lnTo>
                  <a:pt x="0" y="2613330"/>
                </a:lnTo>
                <a:lnTo>
                  <a:pt x="3355801" y="2613330"/>
                </a:lnTo>
                <a:lnTo>
                  <a:pt x="335580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3723429">
            <a:off x="352944" y="3583505"/>
            <a:ext cx="1207899" cy="2339756"/>
          </a:xfrm>
          <a:custGeom>
            <a:avLst/>
            <a:gdLst/>
            <a:ahLst/>
            <a:cxnLst/>
            <a:rect l="l" t="t" r="r" b="b"/>
            <a:pathLst>
              <a:path w="1207899" h="2339756">
                <a:moveTo>
                  <a:pt x="0" y="0"/>
                </a:moveTo>
                <a:lnTo>
                  <a:pt x="1207900" y="0"/>
                </a:lnTo>
                <a:lnTo>
                  <a:pt x="1207900" y="2339757"/>
                </a:lnTo>
                <a:lnTo>
                  <a:pt x="0" y="233975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1336917">
            <a:off x="8184916" y="666333"/>
            <a:ext cx="808554" cy="1069162"/>
          </a:xfrm>
          <a:custGeom>
            <a:avLst/>
            <a:gdLst/>
            <a:ahLst/>
            <a:cxnLst/>
            <a:rect l="l" t="t" r="r" b="b"/>
            <a:pathLst>
              <a:path w="808554" h="1069162">
                <a:moveTo>
                  <a:pt x="0" y="0"/>
                </a:moveTo>
                <a:lnTo>
                  <a:pt x="808554" y="0"/>
                </a:lnTo>
                <a:lnTo>
                  <a:pt x="808554" y="1069163"/>
                </a:lnTo>
                <a:lnTo>
                  <a:pt x="0" y="106916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141838" y="5748617"/>
            <a:ext cx="10004323" cy="7190607"/>
          </a:xfrm>
          <a:custGeom>
            <a:avLst/>
            <a:gdLst/>
            <a:ahLst/>
            <a:cxnLst/>
            <a:rect l="l" t="t" r="r" b="b"/>
            <a:pathLst>
              <a:path w="10004323" h="7190607">
                <a:moveTo>
                  <a:pt x="0" y="0"/>
                </a:moveTo>
                <a:lnTo>
                  <a:pt x="10004324" y="0"/>
                </a:lnTo>
                <a:lnTo>
                  <a:pt x="10004324" y="7190607"/>
                </a:lnTo>
                <a:lnTo>
                  <a:pt x="0" y="719060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031257" y="3331411"/>
            <a:ext cx="14225486" cy="1846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829"/>
              </a:lnSpc>
            </a:pPr>
            <a:r>
              <a:rPr lang="en-US" sz="13829" spc="1355">
                <a:solidFill>
                  <a:srgbClr val="342219"/>
                </a:solidFill>
                <a:latin typeface="Fredoka"/>
              </a:rPr>
              <a:t>TERIMAKASIH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96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992792" y="5427677"/>
            <a:ext cx="5561254" cy="6813175"/>
          </a:xfrm>
          <a:custGeom>
            <a:avLst/>
            <a:gdLst/>
            <a:ahLst/>
            <a:cxnLst/>
            <a:rect l="l" t="t" r="r" b="b"/>
            <a:pathLst>
              <a:path w="5561254" h="6813175">
                <a:moveTo>
                  <a:pt x="0" y="0"/>
                </a:moveTo>
                <a:lnTo>
                  <a:pt x="5561254" y="0"/>
                </a:lnTo>
                <a:lnTo>
                  <a:pt x="5561254" y="6813175"/>
                </a:lnTo>
                <a:lnTo>
                  <a:pt x="0" y="68131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1805226">
            <a:off x="-2047818" y="-2604659"/>
            <a:ext cx="5561254" cy="6813175"/>
          </a:xfrm>
          <a:custGeom>
            <a:avLst/>
            <a:gdLst/>
            <a:ahLst/>
            <a:cxnLst/>
            <a:rect l="l" t="t" r="r" b="b"/>
            <a:pathLst>
              <a:path w="5561254" h="6813175">
                <a:moveTo>
                  <a:pt x="0" y="0"/>
                </a:moveTo>
                <a:lnTo>
                  <a:pt x="5561254" y="0"/>
                </a:lnTo>
                <a:lnTo>
                  <a:pt x="5561254" y="6813175"/>
                </a:lnTo>
                <a:lnTo>
                  <a:pt x="0" y="68131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732809" y="346647"/>
            <a:ext cx="17182441" cy="9499974"/>
            <a:chOff x="0" y="0"/>
            <a:chExt cx="4525417" cy="250205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525417" cy="2502051"/>
            </a:xfrm>
            <a:custGeom>
              <a:avLst/>
              <a:gdLst/>
              <a:ahLst/>
              <a:cxnLst/>
              <a:rect l="l" t="t" r="r" b="b"/>
              <a:pathLst>
                <a:path w="4525417" h="2502051">
                  <a:moveTo>
                    <a:pt x="22979" y="0"/>
                  </a:moveTo>
                  <a:lnTo>
                    <a:pt x="4502438" y="0"/>
                  </a:lnTo>
                  <a:cubicBezTo>
                    <a:pt x="4515129" y="0"/>
                    <a:pt x="4525417" y="10288"/>
                    <a:pt x="4525417" y="22979"/>
                  </a:cubicBezTo>
                  <a:lnTo>
                    <a:pt x="4525417" y="2479072"/>
                  </a:lnTo>
                  <a:cubicBezTo>
                    <a:pt x="4525417" y="2485166"/>
                    <a:pt x="4522996" y="2491011"/>
                    <a:pt x="4518686" y="2495320"/>
                  </a:cubicBezTo>
                  <a:cubicBezTo>
                    <a:pt x="4514377" y="2499630"/>
                    <a:pt x="4508532" y="2502051"/>
                    <a:pt x="4502438" y="2502051"/>
                  </a:cubicBezTo>
                  <a:lnTo>
                    <a:pt x="22979" y="2502051"/>
                  </a:lnTo>
                  <a:cubicBezTo>
                    <a:pt x="10288" y="2502051"/>
                    <a:pt x="0" y="2491763"/>
                    <a:pt x="0" y="2479072"/>
                  </a:cubicBezTo>
                  <a:lnTo>
                    <a:pt x="0" y="22979"/>
                  </a:lnTo>
                  <a:cubicBezTo>
                    <a:pt x="0" y="10288"/>
                    <a:pt x="10288" y="0"/>
                    <a:pt x="22979" y="0"/>
                  </a:cubicBezTo>
                  <a:close/>
                </a:path>
              </a:pathLst>
            </a:custGeom>
            <a:solidFill>
              <a:srgbClr val="FFD06D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4525417" cy="25401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102149">
            <a:off x="16487169" y="-361804"/>
            <a:ext cx="2287474" cy="2032993"/>
          </a:xfrm>
          <a:custGeom>
            <a:avLst/>
            <a:gdLst/>
            <a:ahLst/>
            <a:cxnLst/>
            <a:rect l="l" t="t" r="r" b="b"/>
            <a:pathLst>
              <a:path w="2287474" h="2032993">
                <a:moveTo>
                  <a:pt x="0" y="0"/>
                </a:moveTo>
                <a:lnTo>
                  <a:pt x="2287475" y="0"/>
                </a:lnTo>
                <a:lnTo>
                  <a:pt x="2287475" y="2032993"/>
                </a:lnTo>
                <a:lnTo>
                  <a:pt x="0" y="20329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019162">
            <a:off x="189134" y="8056774"/>
            <a:ext cx="1679132" cy="2403052"/>
          </a:xfrm>
          <a:custGeom>
            <a:avLst/>
            <a:gdLst/>
            <a:ahLst/>
            <a:cxnLst/>
            <a:rect l="l" t="t" r="r" b="b"/>
            <a:pathLst>
              <a:path w="1679132" h="2403052">
                <a:moveTo>
                  <a:pt x="0" y="0"/>
                </a:moveTo>
                <a:lnTo>
                  <a:pt x="1679132" y="0"/>
                </a:lnTo>
                <a:lnTo>
                  <a:pt x="1679132" y="2403052"/>
                </a:lnTo>
                <a:lnTo>
                  <a:pt x="0" y="240305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32303" y="1510134"/>
            <a:ext cx="4817944" cy="6750185"/>
          </a:xfrm>
          <a:custGeom>
            <a:avLst/>
            <a:gdLst/>
            <a:ahLst/>
            <a:cxnLst/>
            <a:rect l="l" t="t" r="r" b="b"/>
            <a:pathLst>
              <a:path w="4817944" h="6750185">
                <a:moveTo>
                  <a:pt x="0" y="0"/>
                </a:moveTo>
                <a:lnTo>
                  <a:pt x="4817944" y="0"/>
                </a:lnTo>
                <a:lnTo>
                  <a:pt x="4817944" y="6750185"/>
                </a:lnTo>
                <a:lnTo>
                  <a:pt x="0" y="675018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32809" y="346647"/>
            <a:ext cx="1283379" cy="1358073"/>
          </a:xfrm>
          <a:custGeom>
            <a:avLst/>
            <a:gdLst/>
            <a:ahLst/>
            <a:cxnLst/>
            <a:rect l="l" t="t" r="r" b="b"/>
            <a:pathLst>
              <a:path w="1283379" h="1358073">
                <a:moveTo>
                  <a:pt x="0" y="0"/>
                </a:moveTo>
                <a:lnTo>
                  <a:pt x="1283379" y="0"/>
                </a:lnTo>
                <a:lnTo>
                  <a:pt x="1283379" y="1358073"/>
                </a:lnTo>
                <a:lnTo>
                  <a:pt x="0" y="135807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4106696" y="749943"/>
            <a:ext cx="12784344" cy="13092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4"/>
              </a:lnSpc>
            </a:pPr>
            <a:r>
              <a:rPr lang="en-US" sz="5044">
                <a:solidFill>
                  <a:srgbClr val="000000"/>
                </a:solidFill>
                <a:latin typeface="Fredoka"/>
              </a:rPr>
              <a:t>Jadwal Pelaksanaan </a:t>
            </a:r>
          </a:p>
          <a:p>
            <a:pPr algn="ctr">
              <a:lnSpc>
                <a:spcPts val="5044"/>
              </a:lnSpc>
            </a:pPr>
            <a:r>
              <a:rPr lang="en-US" sz="5044">
                <a:solidFill>
                  <a:srgbClr val="000000"/>
                </a:solidFill>
                <a:latin typeface="Fredoka"/>
              </a:rPr>
              <a:t>Jenjang PAUD Nonformal (KB, TK, SPS)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5009343" y="2776838"/>
            <a:ext cx="12507740" cy="6332715"/>
            <a:chOff x="0" y="-38100"/>
            <a:chExt cx="16676986" cy="8443621"/>
          </a:xfrm>
        </p:grpSpPr>
        <p:sp>
          <p:nvSpPr>
            <p:cNvPr id="13" name="Freeform 13"/>
            <p:cNvSpPr/>
            <p:nvPr/>
          </p:nvSpPr>
          <p:spPr>
            <a:xfrm rot="5400000">
              <a:off x="5778986" y="-3528700"/>
              <a:ext cx="5270273" cy="16010955"/>
            </a:xfrm>
            <a:custGeom>
              <a:avLst/>
              <a:gdLst/>
              <a:ahLst/>
              <a:cxnLst/>
              <a:rect l="l" t="t" r="r" b="b"/>
              <a:pathLst>
                <a:path w="5270273" h="16010955">
                  <a:moveTo>
                    <a:pt x="0" y="0"/>
                  </a:moveTo>
                  <a:lnTo>
                    <a:pt x="5270273" y="0"/>
                  </a:lnTo>
                  <a:lnTo>
                    <a:pt x="5270273" y="16010955"/>
                  </a:lnTo>
                  <a:lnTo>
                    <a:pt x="0" y="160109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7818298" y="3942597"/>
              <a:ext cx="1091097" cy="1091097"/>
            </a:xfrm>
            <a:custGeom>
              <a:avLst/>
              <a:gdLst/>
              <a:ahLst/>
              <a:cxnLst/>
              <a:rect l="l" t="t" r="r" b="b"/>
              <a:pathLst>
                <a:path w="1091097" h="1091097">
                  <a:moveTo>
                    <a:pt x="0" y="0"/>
                  </a:moveTo>
                  <a:lnTo>
                    <a:pt x="1091097" y="0"/>
                  </a:lnTo>
                  <a:lnTo>
                    <a:pt x="1091097" y="1091097"/>
                  </a:lnTo>
                  <a:lnTo>
                    <a:pt x="0" y="10910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1188084" y="3919259"/>
              <a:ext cx="1078134" cy="1078134"/>
            </a:xfrm>
            <a:custGeom>
              <a:avLst/>
              <a:gdLst/>
              <a:ahLst/>
              <a:cxnLst/>
              <a:rect l="l" t="t" r="r" b="b"/>
              <a:pathLst>
                <a:path w="1078134" h="1078134">
                  <a:moveTo>
                    <a:pt x="0" y="0"/>
                  </a:moveTo>
                  <a:lnTo>
                    <a:pt x="1078135" y="0"/>
                  </a:lnTo>
                  <a:lnTo>
                    <a:pt x="1078135" y="1078135"/>
                  </a:lnTo>
                  <a:lnTo>
                    <a:pt x="0" y="10781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4526456" y="3922667"/>
              <a:ext cx="1130957" cy="1130957"/>
            </a:xfrm>
            <a:custGeom>
              <a:avLst/>
              <a:gdLst/>
              <a:ahLst/>
              <a:cxnLst/>
              <a:rect l="l" t="t" r="r" b="b"/>
              <a:pathLst>
                <a:path w="1130957" h="1130957">
                  <a:moveTo>
                    <a:pt x="0" y="0"/>
                  </a:moveTo>
                  <a:lnTo>
                    <a:pt x="1130958" y="0"/>
                  </a:lnTo>
                  <a:lnTo>
                    <a:pt x="1130958" y="1130957"/>
                  </a:lnTo>
                  <a:lnTo>
                    <a:pt x="0" y="11309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1033821" y="3787867"/>
              <a:ext cx="1293765" cy="1400558"/>
            </a:xfrm>
            <a:custGeom>
              <a:avLst/>
              <a:gdLst/>
              <a:ahLst/>
              <a:cxnLst/>
              <a:rect l="l" t="t" r="r" b="b"/>
              <a:pathLst>
                <a:path w="1293765" h="1400558">
                  <a:moveTo>
                    <a:pt x="0" y="0"/>
                  </a:moveTo>
                  <a:lnTo>
                    <a:pt x="1293766" y="0"/>
                  </a:lnTo>
                  <a:lnTo>
                    <a:pt x="1293766" y="1400558"/>
                  </a:lnTo>
                  <a:lnTo>
                    <a:pt x="0" y="1400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4244370" y="3578387"/>
              <a:ext cx="1475237" cy="1475237"/>
            </a:xfrm>
            <a:custGeom>
              <a:avLst/>
              <a:gdLst/>
              <a:ahLst/>
              <a:cxnLst/>
              <a:rect l="l" t="t" r="r" b="b"/>
              <a:pathLst>
                <a:path w="1475237" h="1475237">
                  <a:moveTo>
                    <a:pt x="0" y="0"/>
                  </a:moveTo>
                  <a:lnTo>
                    <a:pt x="1475237" y="0"/>
                  </a:lnTo>
                  <a:lnTo>
                    <a:pt x="1475237" y="1475237"/>
                  </a:lnTo>
                  <a:lnTo>
                    <a:pt x="0" y="14752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TextBox 19"/>
            <p:cNvSpPr txBox="1"/>
            <p:nvPr/>
          </p:nvSpPr>
          <p:spPr>
            <a:xfrm>
              <a:off x="0" y="7038317"/>
              <a:ext cx="5142056" cy="13176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933"/>
                </a:lnSpc>
              </a:pPr>
              <a:r>
                <a:rPr lang="en-US" sz="3146" dirty="0" err="1">
                  <a:solidFill>
                    <a:srgbClr val="000000"/>
                  </a:solidFill>
                  <a:latin typeface="Poppins Bold"/>
                </a:rPr>
                <a:t>Pendaftaran</a:t>
              </a:r>
              <a:r>
                <a:rPr lang="en-US" sz="3146" dirty="0">
                  <a:solidFill>
                    <a:srgbClr val="000000"/>
                  </a:solidFill>
                  <a:latin typeface="Poppins Bold"/>
                </a:rPr>
                <a:t> </a:t>
              </a:r>
              <a:r>
                <a:rPr lang="en-US" sz="3146" dirty="0">
                  <a:solidFill>
                    <a:srgbClr val="000000"/>
                  </a:solidFill>
                  <a:latin typeface="Poppins"/>
                </a:rPr>
                <a:t> </a:t>
              </a:r>
            </a:p>
            <a:p>
              <a:pPr marL="0" lvl="0" indent="0" algn="l">
                <a:lnSpc>
                  <a:spcPts val="3933"/>
                </a:lnSpc>
              </a:pPr>
              <a:r>
                <a:rPr lang="en-US" sz="3146" dirty="0">
                  <a:solidFill>
                    <a:srgbClr val="000000"/>
                  </a:solidFill>
                  <a:latin typeface="Poppins"/>
                </a:rPr>
                <a:t>3 </a:t>
              </a:r>
              <a:r>
                <a:rPr lang="en-US" sz="3146" dirty="0" err="1">
                  <a:solidFill>
                    <a:srgbClr val="000000"/>
                  </a:solidFill>
                  <a:latin typeface="Poppins"/>
                </a:rPr>
                <a:t>s.d</a:t>
              </a:r>
              <a:r>
                <a:rPr lang="en-US" sz="3146" dirty="0">
                  <a:solidFill>
                    <a:srgbClr val="000000"/>
                  </a:solidFill>
                  <a:latin typeface="Poppins"/>
                </a:rPr>
                <a:t> 25 </a:t>
              </a:r>
              <a:r>
                <a:rPr lang="en-US" sz="3146" dirty="0" err="1">
                  <a:solidFill>
                    <a:srgbClr val="000000"/>
                  </a:solidFill>
                  <a:latin typeface="Poppins"/>
                </a:rPr>
                <a:t>Juni</a:t>
              </a:r>
              <a:r>
                <a:rPr lang="en-US" sz="3146" dirty="0">
                  <a:solidFill>
                    <a:srgbClr val="000000"/>
                  </a:solidFill>
                  <a:latin typeface="Poppins"/>
                </a:rPr>
                <a:t> 2025 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2109832" y="-38100"/>
              <a:ext cx="5744313" cy="13475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65"/>
                </a:lnSpc>
              </a:pPr>
              <a:r>
                <a:rPr lang="en-US" sz="3146" dirty="0" err="1">
                  <a:solidFill>
                    <a:srgbClr val="000000"/>
                  </a:solidFill>
                  <a:latin typeface="Poppins Bold"/>
                </a:rPr>
                <a:t>Pendaftaran</a:t>
              </a:r>
              <a:r>
                <a:rPr lang="en-US" sz="3146" dirty="0">
                  <a:solidFill>
                    <a:srgbClr val="000000"/>
                  </a:solidFill>
                  <a:latin typeface="Poppins Bold"/>
                </a:rPr>
                <a:t> </a:t>
              </a:r>
              <a:r>
                <a:rPr lang="en-US" sz="3146" dirty="0" err="1">
                  <a:solidFill>
                    <a:srgbClr val="000000"/>
                  </a:solidFill>
                  <a:latin typeface="Poppins Bold"/>
                </a:rPr>
                <a:t>Ditutup</a:t>
              </a:r>
              <a:r>
                <a:rPr lang="en-US" sz="3146" dirty="0">
                  <a:solidFill>
                    <a:srgbClr val="000000"/>
                  </a:solidFill>
                  <a:latin typeface="Poppins Bold"/>
                </a:rPr>
                <a:t> </a:t>
              </a:r>
              <a:r>
                <a:rPr lang="en-US" sz="3146" dirty="0">
                  <a:solidFill>
                    <a:srgbClr val="000000"/>
                  </a:solidFill>
                  <a:latin typeface="Poppins"/>
                </a:rPr>
                <a:t>25 </a:t>
              </a:r>
              <a:r>
                <a:rPr lang="en-US" sz="3146" dirty="0" err="1">
                  <a:solidFill>
                    <a:srgbClr val="000000"/>
                  </a:solidFill>
                  <a:latin typeface="Poppins"/>
                </a:rPr>
                <a:t>Juni</a:t>
              </a:r>
              <a:r>
                <a:rPr lang="en-US" sz="3146" dirty="0">
                  <a:solidFill>
                    <a:srgbClr val="000000"/>
                  </a:solidFill>
                  <a:latin typeface="Poppins"/>
                </a:rPr>
                <a:t> 2025 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5283117" y="7038317"/>
              <a:ext cx="5744313" cy="13475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65"/>
                </a:lnSpc>
              </a:pPr>
              <a:r>
                <a:rPr lang="en-US" sz="3146" dirty="0" err="1">
                  <a:solidFill>
                    <a:srgbClr val="000000"/>
                  </a:solidFill>
                  <a:latin typeface="Poppins Bold"/>
                </a:rPr>
                <a:t>Seleksi</a:t>
              </a:r>
              <a:r>
                <a:rPr lang="en-US" sz="3146" dirty="0">
                  <a:solidFill>
                    <a:srgbClr val="000000"/>
                  </a:solidFill>
                  <a:latin typeface="Poppins Bold"/>
                </a:rPr>
                <a:t> </a:t>
              </a:r>
              <a:r>
                <a:rPr lang="en-US" sz="3146" dirty="0" err="1">
                  <a:solidFill>
                    <a:srgbClr val="000000"/>
                  </a:solidFill>
                  <a:latin typeface="Poppins Bold"/>
                </a:rPr>
                <a:t>Akhir</a:t>
              </a:r>
              <a:r>
                <a:rPr lang="en-US" sz="3146" dirty="0">
                  <a:solidFill>
                    <a:srgbClr val="000000"/>
                  </a:solidFill>
                  <a:latin typeface="Poppins Bold"/>
                </a:rPr>
                <a:t> </a:t>
              </a:r>
            </a:p>
            <a:p>
              <a:pPr algn="ctr">
                <a:lnSpc>
                  <a:spcPts val="3965"/>
                </a:lnSpc>
              </a:pPr>
              <a:r>
                <a:rPr lang="en-US" sz="3146" dirty="0">
                  <a:solidFill>
                    <a:srgbClr val="000000"/>
                  </a:solidFill>
                  <a:latin typeface="Poppins"/>
                </a:rPr>
                <a:t>25 </a:t>
              </a:r>
              <a:r>
                <a:rPr lang="en-US" sz="3146" dirty="0" err="1">
                  <a:solidFill>
                    <a:srgbClr val="000000"/>
                  </a:solidFill>
                  <a:latin typeface="Poppins"/>
                </a:rPr>
                <a:t>Juni</a:t>
              </a:r>
              <a:r>
                <a:rPr lang="en-US" sz="3146" dirty="0">
                  <a:solidFill>
                    <a:srgbClr val="000000"/>
                  </a:solidFill>
                  <a:latin typeface="Poppins"/>
                </a:rPr>
                <a:t> 2025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8837083" y="-38100"/>
              <a:ext cx="5744313" cy="13475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65"/>
                </a:lnSpc>
              </a:pPr>
              <a:r>
                <a:rPr lang="en-US" sz="3146" dirty="0" err="1">
                  <a:solidFill>
                    <a:srgbClr val="000000"/>
                  </a:solidFill>
                  <a:latin typeface="Poppins Bold"/>
                </a:rPr>
                <a:t>Pengumuman</a:t>
              </a:r>
              <a:r>
                <a:rPr lang="en-US" sz="3146" dirty="0">
                  <a:solidFill>
                    <a:srgbClr val="000000"/>
                  </a:solidFill>
                  <a:latin typeface="Poppins Bold"/>
                </a:rPr>
                <a:t> </a:t>
              </a:r>
            </a:p>
            <a:p>
              <a:pPr marL="0" lvl="0" indent="0" algn="ctr">
                <a:lnSpc>
                  <a:spcPts val="3965"/>
                </a:lnSpc>
              </a:pPr>
              <a:r>
                <a:rPr lang="en-US" sz="3146" dirty="0">
                  <a:solidFill>
                    <a:srgbClr val="000000"/>
                  </a:solidFill>
                  <a:latin typeface="Poppins"/>
                </a:rPr>
                <a:t> 26 </a:t>
              </a:r>
              <a:r>
                <a:rPr lang="en-US" sz="3146" dirty="0" err="1">
                  <a:solidFill>
                    <a:srgbClr val="000000"/>
                  </a:solidFill>
                  <a:latin typeface="Poppins"/>
                </a:rPr>
                <a:t>Juni</a:t>
              </a:r>
              <a:r>
                <a:rPr lang="en-US" sz="3146" dirty="0">
                  <a:solidFill>
                    <a:srgbClr val="000000"/>
                  </a:solidFill>
                  <a:latin typeface="Poppins"/>
                </a:rPr>
                <a:t> 2024, </a:t>
              </a:r>
              <a:r>
                <a:rPr lang="en-US" sz="3146" dirty="0" err="1">
                  <a:solidFill>
                    <a:srgbClr val="000000"/>
                  </a:solidFill>
                  <a:latin typeface="Poppins"/>
                </a:rPr>
                <a:t>pukul</a:t>
              </a:r>
              <a:endParaRPr lang="en-US" sz="3146" dirty="0">
                <a:solidFill>
                  <a:srgbClr val="000000"/>
                </a:solidFill>
                <a:latin typeface="Poppins"/>
              </a:endParaRP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11345012" y="7057973"/>
              <a:ext cx="5331974" cy="13475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965"/>
                </a:lnSpc>
              </a:pPr>
              <a:r>
                <a:rPr lang="en-US" sz="3146" dirty="0">
                  <a:solidFill>
                    <a:srgbClr val="000000"/>
                  </a:solidFill>
                  <a:latin typeface="Poppins Bold"/>
                </a:rPr>
                <a:t>Daftar </a:t>
              </a:r>
              <a:r>
                <a:rPr lang="en-US" sz="3146" dirty="0" err="1">
                  <a:solidFill>
                    <a:srgbClr val="000000"/>
                  </a:solidFill>
                  <a:latin typeface="Poppins Bold"/>
                </a:rPr>
                <a:t>Ulang</a:t>
              </a:r>
              <a:r>
                <a:rPr lang="en-US" sz="3146" dirty="0">
                  <a:solidFill>
                    <a:srgbClr val="000000"/>
                  </a:solidFill>
                  <a:latin typeface="Poppins Bold"/>
                </a:rPr>
                <a:t> </a:t>
              </a:r>
            </a:p>
            <a:p>
              <a:pPr marL="0" lvl="0" indent="0" algn="r">
                <a:lnSpc>
                  <a:spcPts val="3965"/>
                </a:lnSpc>
              </a:pPr>
              <a:r>
                <a:rPr lang="en-US" sz="3146" dirty="0">
                  <a:solidFill>
                    <a:srgbClr val="000000"/>
                  </a:solidFill>
                  <a:latin typeface="Poppins"/>
                </a:rPr>
                <a:t>7 </a:t>
              </a:r>
              <a:r>
                <a:rPr lang="en-US" sz="3146" dirty="0" err="1">
                  <a:solidFill>
                    <a:srgbClr val="000000"/>
                  </a:solidFill>
                  <a:latin typeface="Poppins"/>
                </a:rPr>
                <a:t>Juli</a:t>
              </a:r>
              <a:r>
                <a:rPr lang="en-US" sz="3146" dirty="0">
                  <a:solidFill>
                    <a:srgbClr val="000000"/>
                  </a:solidFill>
                  <a:latin typeface="Poppins"/>
                </a:rPr>
                <a:t> </a:t>
              </a:r>
              <a:r>
                <a:rPr lang="en-US" sz="3146" dirty="0" err="1">
                  <a:solidFill>
                    <a:srgbClr val="000000"/>
                  </a:solidFill>
                  <a:latin typeface="Poppins"/>
                </a:rPr>
                <a:t>s.d</a:t>
              </a:r>
              <a:r>
                <a:rPr lang="en-US" sz="3146" dirty="0">
                  <a:solidFill>
                    <a:srgbClr val="000000"/>
                  </a:solidFill>
                  <a:latin typeface="Poppins"/>
                </a:rPr>
                <a:t> 8 </a:t>
              </a:r>
              <a:r>
                <a:rPr lang="en-US" sz="3146" dirty="0" err="1">
                  <a:solidFill>
                    <a:srgbClr val="000000"/>
                  </a:solidFill>
                  <a:latin typeface="Poppins"/>
                </a:rPr>
                <a:t>Juli</a:t>
              </a:r>
              <a:r>
                <a:rPr lang="en-US" sz="3146" dirty="0">
                  <a:solidFill>
                    <a:srgbClr val="000000"/>
                  </a:solidFill>
                  <a:latin typeface="Poppins"/>
                </a:rPr>
                <a:t> 2025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A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333406" y="943080"/>
            <a:ext cx="13925894" cy="8431119"/>
            <a:chOff x="0" y="0"/>
            <a:chExt cx="3667725" cy="222054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67725" cy="2220542"/>
            </a:xfrm>
            <a:custGeom>
              <a:avLst/>
              <a:gdLst/>
              <a:ahLst/>
              <a:cxnLst/>
              <a:rect l="l" t="t" r="r" b="b"/>
              <a:pathLst>
                <a:path w="3667725" h="2220542">
                  <a:moveTo>
                    <a:pt x="28353" y="0"/>
                  </a:moveTo>
                  <a:lnTo>
                    <a:pt x="3639372" y="0"/>
                  </a:lnTo>
                  <a:cubicBezTo>
                    <a:pt x="3646892" y="0"/>
                    <a:pt x="3654104" y="2987"/>
                    <a:pt x="3659421" y="8304"/>
                  </a:cubicBezTo>
                  <a:cubicBezTo>
                    <a:pt x="3664738" y="13622"/>
                    <a:pt x="3667725" y="20833"/>
                    <a:pt x="3667725" y="28353"/>
                  </a:cubicBezTo>
                  <a:lnTo>
                    <a:pt x="3667725" y="2192189"/>
                  </a:lnTo>
                  <a:cubicBezTo>
                    <a:pt x="3667725" y="2199708"/>
                    <a:pt x="3664738" y="2206920"/>
                    <a:pt x="3659421" y="2212237"/>
                  </a:cubicBezTo>
                  <a:cubicBezTo>
                    <a:pt x="3654104" y="2217554"/>
                    <a:pt x="3646892" y="2220542"/>
                    <a:pt x="3639372" y="2220542"/>
                  </a:cubicBezTo>
                  <a:lnTo>
                    <a:pt x="28353" y="2220542"/>
                  </a:lnTo>
                  <a:cubicBezTo>
                    <a:pt x="12694" y="2220542"/>
                    <a:pt x="0" y="2207848"/>
                    <a:pt x="0" y="2192189"/>
                  </a:cubicBezTo>
                  <a:lnTo>
                    <a:pt x="0" y="28353"/>
                  </a:lnTo>
                  <a:cubicBezTo>
                    <a:pt x="0" y="20833"/>
                    <a:pt x="2987" y="13622"/>
                    <a:pt x="8304" y="8304"/>
                  </a:cubicBezTo>
                  <a:cubicBezTo>
                    <a:pt x="13622" y="2987"/>
                    <a:pt x="20833" y="0"/>
                    <a:pt x="28353" y="0"/>
                  </a:cubicBezTo>
                  <a:close/>
                </a:path>
              </a:pathLst>
            </a:custGeom>
            <a:solidFill>
              <a:srgbClr val="E5D63D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667725" cy="22586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flipH="1">
            <a:off x="0" y="3281481"/>
            <a:ext cx="4152637" cy="6565433"/>
          </a:xfrm>
          <a:custGeom>
            <a:avLst/>
            <a:gdLst/>
            <a:ahLst/>
            <a:cxnLst/>
            <a:rect l="l" t="t" r="r" b="b"/>
            <a:pathLst>
              <a:path w="4152637" h="6565433">
                <a:moveTo>
                  <a:pt x="4152637" y="0"/>
                </a:moveTo>
                <a:lnTo>
                  <a:pt x="0" y="0"/>
                </a:lnTo>
                <a:lnTo>
                  <a:pt x="0" y="6565433"/>
                </a:lnTo>
                <a:lnTo>
                  <a:pt x="4152637" y="6565433"/>
                </a:lnTo>
                <a:lnTo>
                  <a:pt x="4152637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4078059" flipH="1">
            <a:off x="15134425" y="-70720"/>
            <a:ext cx="3355801" cy="2613330"/>
          </a:xfrm>
          <a:custGeom>
            <a:avLst/>
            <a:gdLst/>
            <a:ahLst/>
            <a:cxnLst/>
            <a:rect l="l" t="t" r="r" b="b"/>
            <a:pathLst>
              <a:path w="3355801" h="2613330">
                <a:moveTo>
                  <a:pt x="3355801" y="0"/>
                </a:moveTo>
                <a:lnTo>
                  <a:pt x="0" y="0"/>
                </a:lnTo>
                <a:lnTo>
                  <a:pt x="0" y="2613330"/>
                </a:lnTo>
                <a:lnTo>
                  <a:pt x="3355801" y="2613330"/>
                </a:lnTo>
                <a:lnTo>
                  <a:pt x="3355801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3723429">
            <a:off x="10441938" y="8517544"/>
            <a:ext cx="1207899" cy="2339756"/>
          </a:xfrm>
          <a:custGeom>
            <a:avLst/>
            <a:gdLst/>
            <a:ahLst/>
            <a:cxnLst/>
            <a:rect l="l" t="t" r="r" b="b"/>
            <a:pathLst>
              <a:path w="1207899" h="2339756">
                <a:moveTo>
                  <a:pt x="0" y="0"/>
                </a:moveTo>
                <a:lnTo>
                  <a:pt x="1207899" y="0"/>
                </a:lnTo>
                <a:lnTo>
                  <a:pt x="1207899" y="2339756"/>
                </a:lnTo>
                <a:lnTo>
                  <a:pt x="0" y="23397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45816" y="1235945"/>
            <a:ext cx="1576685" cy="1582620"/>
          </a:xfrm>
          <a:custGeom>
            <a:avLst/>
            <a:gdLst/>
            <a:ahLst/>
            <a:cxnLst/>
            <a:rect l="l" t="t" r="r" b="b"/>
            <a:pathLst>
              <a:path w="1576685" h="1582620">
                <a:moveTo>
                  <a:pt x="0" y="0"/>
                </a:moveTo>
                <a:lnTo>
                  <a:pt x="1576686" y="0"/>
                </a:lnTo>
                <a:lnTo>
                  <a:pt x="1576686" y="1582620"/>
                </a:lnTo>
                <a:lnTo>
                  <a:pt x="0" y="158262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4026406" y="1462175"/>
            <a:ext cx="12994600" cy="12254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44"/>
              </a:lnSpc>
            </a:pPr>
            <a:r>
              <a:rPr lang="en-US" sz="4744">
                <a:solidFill>
                  <a:srgbClr val="000000"/>
                </a:solidFill>
                <a:latin typeface="Fredoka"/>
              </a:rPr>
              <a:t>Syarat Ketetuan Pendaftaran</a:t>
            </a:r>
          </a:p>
          <a:p>
            <a:pPr algn="l">
              <a:lnSpc>
                <a:spcPts val="4744"/>
              </a:lnSpc>
            </a:pPr>
            <a:r>
              <a:rPr lang="en-US" sz="4744">
                <a:solidFill>
                  <a:srgbClr val="000000"/>
                </a:solidFill>
                <a:latin typeface="Fredoka"/>
              </a:rPr>
              <a:t>Jenjang PNF (SKB, PKBM)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799053" y="3042629"/>
            <a:ext cx="12994600" cy="597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98648" lvl="1" indent="-299324" algn="l">
              <a:lnSpc>
                <a:spcPts val="3881"/>
              </a:lnSpc>
              <a:buFont typeface="Arial"/>
              <a:buChar char="•"/>
            </a:pPr>
            <a:r>
              <a:rPr lang="en-US" sz="2772" dirty="0" err="1">
                <a:solidFill>
                  <a:srgbClr val="000000"/>
                </a:solidFill>
                <a:latin typeface="DM Sans"/>
              </a:rPr>
              <a:t>Paket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A -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Berusia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paling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rendah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7 (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tujuh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) pada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tanggal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1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Juli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tahun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2025;</a:t>
            </a:r>
          </a:p>
          <a:p>
            <a:pPr marL="598648" lvl="1" indent="-299324" algn="l">
              <a:lnSpc>
                <a:spcPts val="3881"/>
              </a:lnSpc>
              <a:buFont typeface="Arial"/>
              <a:buChar char="•"/>
            </a:pPr>
            <a:r>
              <a:rPr lang="en-US" sz="2772" dirty="0" err="1">
                <a:solidFill>
                  <a:srgbClr val="000000"/>
                </a:solidFill>
                <a:latin typeface="DM Sans"/>
              </a:rPr>
              <a:t>Paket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B -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Berusia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paling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rendah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13 (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tiga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belas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)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tahun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pada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tanggal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1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Juli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tahun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2025,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telah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menyelesaikan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kelas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6 (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enam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) SD/MI/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Paket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A,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dibuktikan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dengan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ijazah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atau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dokumen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lain;</a:t>
            </a:r>
          </a:p>
          <a:p>
            <a:pPr marL="598648" lvl="1" indent="-299324" algn="l">
              <a:lnSpc>
                <a:spcPts val="3881"/>
              </a:lnSpc>
              <a:buFont typeface="Arial"/>
              <a:buChar char="•"/>
            </a:pPr>
            <a:r>
              <a:rPr lang="en-US" sz="2772" dirty="0" err="1">
                <a:solidFill>
                  <a:srgbClr val="000000"/>
                </a:solidFill>
                <a:latin typeface="DM Sans"/>
              </a:rPr>
              <a:t>Paket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C -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Berusia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paling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rendah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16 (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enam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belas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)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tahun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tahun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pada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tanggal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1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Juli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tahun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2025 dan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telah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menyelesaikan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kelas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9 (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sembilan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) SMP/MTS/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Paket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B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dibuktikan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dengan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ijazah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atau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dokumen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lain;</a:t>
            </a:r>
          </a:p>
          <a:p>
            <a:pPr marL="598648" lvl="1" indent="-299324" algn="l">
              <a:lnSpc>
                <a:spcPts val="3881"/>
              </a:lnSpc>
              <a:buFont typeface="Arial"/>
              <a:buChar char="•"/>
            </a:pPr>
            <a:r>
              <a:rPr lang="en-US" sz="2772" dirty="0" err="1">
                <a:solidFill>
                  <a:srgbClr val="000000"/>
                </a:solidFill>
                <a:latin typeface="DM Sans"/>
              </a:rPr>
              <a:t>Memiliki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Kartu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Keluarga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yang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diterbitkan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paling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singkat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1 (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satu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)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tahun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sebelum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pelaksanaan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PPDB;</a:t>
            </a:r>
          </a:p>
          <a:p>
            <a:pPr marL="598648" lvl="1" indent="-299324" algn="l">
              <a:lnSpc>
                <a:spcPts val="3881"/>
              </a:lnSpc>
              <a:buFont typeface="Arial"/>
              <a:buChar char="•"/>
            </a:pPr>
            <a:r>
              <a:rPr lang="en-US" sz="2772" dirty="0" err="1">
                <a:solidFill>
                  <a:srgbClr val="000000"/>
                </a:solidFill>
                <a:latin typeface="DM Sans"/>
              </a:rPr>
              <a:t>Memiliki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akta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kelahiran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,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apabila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saat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mendaftar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belum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memiliki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maka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orang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tua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/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wali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harus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melampirkan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surat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pernyataan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kesanggupan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72" dirty="0" err="1">
                <a:solidFill>
                  <a:srgbClr val="000000"/>
                </a:solidFill>
                <a:latin typeface="DM Sans"/>
              </a:rPr>
              <a:t>melengkapi</a:t>
            </a:r>
            <a:r>
              <a:rPr lang="en-US" sz="2772" dirty="0">
                <a:solidFill>
                  <a:srgbClr val="000000"/>
                </a:solidFill>
                <a:latin typeface="DM Sans"/>
              </a:rPr>
              <a:t>.</a:t>
            </a:r>
          </a:p>
          <a:p>
            <a:pPr algn="l">
              <a:lnSpc>
                <a:spcPts val="3881"/>
              </a:lnSpc>
            </a:pPr>
            <a:endParaRPr lang="en-US" sz="2772" dirty="0">
              <a:solidFill>
                <a:srgbClr val="000000"/>
              </a:solidFill>
              <a:latin typeface="DM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32809" y="346647"/>
            <a:ext cx="17182441" cy="9499974"/>
            <a:chOff x="0" y="0"/>
            <a:chExt cx="4525417" cy="250205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25417" cy="2502051"/>
            </a:xfrm>
            <a:custGeom>
              <a:avLst/>
              <a:gdLst/>
              <a:ahLst/>
              <a:cxnLst/>
              <a:rect l="l" t="t" r="r" b="b"/>
              <a:pathLst>
                <a:path w="4525417" h="2502051">
                  <a:moveTo>
                    <a:pt x="22979" y="0"/>
                  </a:moveTo>
                  <a:lnTo>
                    <a:pt x="4502438" y="0"/>
                  </a:lnTo>
                  <a:cubicBezTo>
                    <a:pt x="4515129" y="0"/>
                    <a:pt x="4525417" y="10288"/>
                    <a:pt x="4525417" y="22979"/>
                  </a:cubicBezTo>
                  <a:lnTo>
                    <a:pt x="4525417" y="2479072"/>
                  </a:lnTo>
                  <a:cubicBezTo>
                    <a:pt x="4525417" y="2485166"/>
                    <a:pt x="4522996" y="2491011"/>
                    <a:pt x="4518686" y="2495320"/>
                  </a:cubicBezTo>
                  <a:cubicBezTo>
                    <a:pt x="4514377" y="2499630"/>
                    <a:pt x="4508532" y="2502051"/>
                    <a:pt x="4502438" y="2502051"/>
                  </a:cubicBezTo>
                  <a:lnTo>
                    <a:pt x="22979" y="2502051"/>
                  </a:lnTo>
                  <a:cubicBezTo>
                    <a:pt x="10288" y="2502051"/>
                    <a:pt x="0" y="2491763"/>
                    <a:pt x="0" y="2479072"/>
                  </a:cubicBezTo>
                  <a:lnTo>
                    <a:pt x="0" y="22979"/>
                  </a:lnTo>
                  <a:cubicBezTo>
                    <a:pt x="0" y="10288"/>
                    <a:pt x="10288" y="0"/>
                    <a:pt x="22979" y="0"/>
                  </a:cubicBezTo>
                  <a:close/>
                </a:path>
              </a:pathLst>
            </a:custGeom>
            <a:solidFill>
              <a:srgbClr val="DAFAFF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25417" cy="25401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102149">
            <a:off x="16487169" y="-361804"/>
            <a:ext cx="2287474" cy="2032993"/>
          </a:xfrm>
          <a:custGeom>
            <a:avLst/>
            <a:gdLst/>
            <a:ahLst/>
            <a:cxnLst/>
            <a:rect l="l" t="t" r="r" b="b"/>
            <a:pathLst>
              <a:path w="2287474" h="2032993">
                <a:moveTo>
                  <a:pt x="0" y="0"/>
                </a:moveTo>
                <a:lnTo>
                  <a:pt x="2287475" y="0"/>
                </a:lnTo>
                <a:lnTo>
                  <a:pt x="2287475" y="2032993"/>
                </a:lnTo>
                <a:lnTo>
                  <a:pt x="0" y="20329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1019162">
            <a:off x="189134" y="8056774"/>
            <a:ext cx="1679132" cy="2403052"/>
          </a:xfrm>
          <a:custGeom>
            <a:avLst/>
            <a:gdLst/>
            <a:ahLst/>
            <a:cxnLst/>
            <a:rect l="l" t="t" r="r" b="b"/>
            <a:pathLst>
              <a:path w="1679132" h="2403052">
                <a:moveTo>
                  <a:pt x="0" y="0"/>
                </a:moveTo>
                <a:lnTo>
                  <a:pt x="1679132" y="0"/>
                </a:lnTo>
                <a:lnTo>
                  <a:pt x="1679132" y="2403052"/>
                </a:lnTo>
                <a:lnTo>
                  <a:pt x="0" y="24030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28700" y="1704720"/>
            <a:ext cx="4817944" cy="6750185"/>
          </a:xfrm>
          <a:custGeom>
            <a:avLst/>
            <a:gdLst/>
            <a:ahLst/>
            <a:cxnLst/>
            <a:rect l="l" t="t" r="r" b="b"/>
            <a:pathLst>
              <a:path w="4817944" h="6750185">
                <a:moveTo>
                  <a:pt x="0" y="0"/>
                </a:moveTo>
                <a:lnTo>
                  <a:pt x="4817944" y="0"/>
                </a:lnTo>
                <a:lnTo>
                  <a:pt x="4817944" y="6750185"/>
                </a:lnTo>
                <a:lnTo>
                  <a:pt x="0" y="675018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32809" y="346647"/>
            <a:ext cx="1283379" cy="1358073"/>
          </a:xfrm>
          <a:custGeom>
            <a:avLst/>
            <a:gdLst/>
            <a:ahLst/>
            <a:cxnLst/>
            <a:rect l="l" t="t" r="r" b="b"/>
            <a:pathLst>
              <a:path w="1283379" h="1358073">
                <a:moveTo>
                  <a:pt x="0" y="0"/>
                </a:moveTo>
                <a:lnTo>
                  <a:pt x="1283379" y="0"/>
                </a:lnTo>
                <a:lnTo>
                  <a:pt x="1283379" y="1358073"/>
                </a:lnTo>
                <a:lnTo>
                  <a:pt x="0" y="135807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4106696" y="749943"/>
            <a:ext cx="12784344" cy="13092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4"/>
              </a:lnSpc>
            </a:pPr>
            <a:r>
              <a:rPr lang="en-US" sz="5044">
                <a:solidFill>
                  <a:srgbClr val="000000"/>
                </a:solidFill>
                <a:latin typeface="Fredoka"/>
              </a:rPr>
              <a:t>Jadwal Pelaksanaan </a:t>
            </a:r>
          </a:p>
          <a:p>
            <a:pPr algn="ctr">
              <a:lnSpc>
                <a:spcPts val="5044"/>
              </a:lnSpc>
            </a:pPr>
            <a:r>
              <a:rPr lang="en-US" sz="5044">
                <a:solidFill>
                  <a:srgbClr val="000000"/>
                </a:solidFill>
                <a:latin typeface="Fredoka"/>
              </a:rPr>
              <a:t>Jenjang PNF (SKB, PKBM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5009343" y="2776838"/>
            <a:ext cx="12507740" cy="6332715"/>
            <a:chOff x="0" y="-38100"/>
            <a:chExt cx="16676986" cy="8443621"/>
          </a:xfrm>
        </p:grpSpPr>
        <p:sp>
          <p:nvSpPr>
            <p:cNvPr id="11" name="Freeform 11"/>
            <p:cNvSpPr/>
            <p:nvPr/>
          </p:nvSpPr>
          <p:spPr>
            <a:xfrm rot="5400000">
              <a:off x="5778986" y="-3528700"/>
              <a:ext cx="5270273" cy="16010955"/>
            </a:xfrm>
            <a:custGeom>
              <a:avLst/>
              <a:gdLst/>
              <a:ahLst/>
              <a:cxnLst/>
              <a:rect l="l" t="t" r="r" b="b"/>
              <a:pathLst>
                <a:path w="5270273" h="16010955">
                  <a:moveTo>
                    <a:pt x="0" y="0"/>
                  </a:moveTo>
                  <a:lnTo>
                    <a:pt x="5270273" y="0"/>
                  </a:lnTo>
                  <a:lnTo>
                    <a:pt x="5270273" y="16010955"/>
                  </a:lnTo>
                  <a:lnTo>
                    <a:pt x="0" y="160109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7818298" y="3942597"/>
              <a:ext cx="1091097" cy="1091097"/>
            </a:xfrm>
            <a:custGeom>
              <a:avLst/>
              <a:gdLst/>
              <a:ahLst/>
              <a:cxnLst/>
              <a:rect l="l" t="t" r="r" b="b"/>
              <a:pathLst>
                <a:path w="1091097" h="1091097">
                  <a:moveTo>
                    <a:pt x="0" y="0"/>
                  </a:moveTo>
                  <a:lnTo>
                    <a:pt x="1091097" y="0"/>
                  </a:lnTo>
                  <a:lnTo>
                    <a:pt x="1091097" y="1091097"/>
                  </a:lnTo>
                  <a:lnTo>
                    <a:pt x="0" y="10910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11188084" y="3919259"/>
              <a:ext cx="1078134" cy="1078134"/>
            </a:xfrm>
            <a:custGeom>
              <a:avLst/>
              <a:gdLst/>
              <a:ahLst/>
              <a:cxnLst/>
              <a:rect l="l" t="t" r="r" b="b"/>
              <a:pathLst>
                <a:path w="1078134" h="1078134">
                  <a:moveTo>
                    <a:pt x="0" y="0"/>
                  </a:moveTo>
                  <a:lnTo>
                    <a:pt x="1078135" y="0"/>
                  </a:lnTo>
                  <a:lnTo>
                    <a:pt x="1078135" y="1078135"/>
                  </a:lnTo>
                  <a:lnTo>
                    <a:pt x="0" y="10781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14526456" y="3922667"/>
              <a:ext cx="1130957" cy="1130957"/>
            </a:xfrm>
            <a:custGeom>
              <a:avLst/>
              <a:gdLst/>
              <a:ahLst/>
              <a:cxnLst/>
              <a:rect l="l" t="t" r="r" b="b"/>
              <a:pathLst>
                <a:path w="1130957" h="1130957">
                  <a:moveTo>
                    <a:pt x="0" y="0"/>
                  </a:moveTo>
                  <a:lnTo>
                    <a:pt x="1130958" y="0"/>
                  </a:lnTo>
                  <a:lnTo>
                    <a:pt x="1130958" y="1130957"/>
                  </a:lnTo>
                  <a:lnTo>
                    <a:pt x="0" y="11309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033821" y="3787867"/>
              <a:ext cx="1293765" cy="1400558"/>
            </a:xfrm>
            <a:custGeom>
              <a:avLst/>
              <a:gdLst/>
              <a:ahLst/>
              <a:cxnLst/>
              <a:rect l="l" t="t" r="r" b="b"/>
              <a:pathLst>
                <a:path w="1293765" h="1400558">
                  <a:moveTo>
                    <a:pt x="0" y="0"/>
                  </a:moveTo>
                  <a:lnTo>
                    <a:pt x="1293766" y="0"/>
                  </a:lnTo>
                  <a:lnTo>
                    <a:pt x="1293766" y="1400558"/>
                  </a:lnTo>
                  <a:lnTo>
                    <a:pt x="0" y="1400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44370" y="3578387"/>
              <a:ext cx="1475237" cy="1475237"/>
            </a:xfrm>
            <a:custGeom>
              <a:avLst/>
              <a:gdLst/>
              <a:ahLst/>
              <a:cxnLst/>
              <a:rect l="l" t="t" r="r" b="b"/>
              <a:pathLst>
                <a:path w="1475237" h="1475237">
                  <a:moveTo>
                    <a:pt x="0" y="0"/>
                  </a:moveTo>
                  <a:lnTo>
                    <a:pt x="1475237" y="0"/>
                  </a:lnTo>
                  <a:lnTo>
                    <a:pt x="1475237" y="1475237"/>
                  </a:lnTo>
                  <a:lnTo>
                    <a:pt x="0" y="14752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TextBox 17"/>
            <p:cNvSpPr txBox="1"/>
            <p:nvPr/>
          </p:nvSpPr>
          <p:spPr>
            <a:xfrm>
              <a:off x="0" y="7038316"/>
              <a:ext cx="5142056" cy="13377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933"/>
                </a:lnSpc>
              </a:pPr>
              <a:r>
                <a:rPr lang="en-US" sz="3146" dirty="0" err="1">
                  <a:solidFill>
                    <a:srgbClr val="000000"/>
                  </a:solidFill>
                  <a:latin typeface="Poppins Bold"/>
                </a:rPr>
                <a:t>Pendaftaran</a:t>
              </a:r>
              <a:r>
                <a:rPr lang="en-US" sz="3146" dirty="0">
                  <a:solidFill>
                    <a:srgbClr val="000000"/>
                  </a:solidFill>
                  <a:latin typeface="Poppins Bold"/>
                </a:rPr>
                <a:t> </a:t>
              </a:r>
              <a:r>
                <a:rPr lang="en-US" sz="3146" dirty="0">
                  <a:solidFill>
                    <a:srgbClr val="000000"/>
                  </a:solidFill>
                  <a:latin typeface="Poppins"/>
                </a:rPr>
                <a:t> </a:t>
              </a:r>
            </a:p>
            <a:p>
              <a:pPr marL="0" lvl="0" indent="0" algn="l">
                <a:lnSpc>
                  <a:spcPts val="3933"/>
                </a:lnSpc>
              </a:pPr>
              <a:r>
                <a:rPr lang="en-US" sz="3146" dirty="0">
                  <a:solidFill>
                    <a:srgbClr val="000000"/>
                  </a:solidFill>
                  <a:latin typeface="Poppins"/>
                </a:rPr>
                <a:t>3 </a:t>
              </a:r>
              <a:r>
                <a:rPr lang="en-US" sz="3146" dirty="0" err="1">
                  <a:solidFill>
                    <a:srgbClr val="000000"/>
                  </a:solidFill>
                  <a:latin typeface="Poppins"/>
                </a:rPr>
                <a:t>s.d</a:t>
              </a:r>
              <a:r>
                <a:rPr lang="en-US" sz="3146" dirty="0">
                  <a:solidFill>
                    <a:srgbClr val="000000"/>
                  </a:solidFill>
                  <a:latin typeface="Poppins"/>
                </a:rPr>
                <a:t> 25 </a:t>
              </a:r>
              <a:r>
                <a:rPr lang="en-US" sz="3146" dirty="0" err="1">
                  <a:solidFill>
                    <a:srgbClr val="000000"/>
                  </a:solidFill>
                  <a:latin typeface="Poppins"/>
                </a:rPr>
                <a:t>Juni</a:t>
              </a:r>
              <a:r>
                <a:rPr lang="en-US" sz="3146" dirty="0">
                  <a:solidFill>
                    <a:srgbClr val="000000"/>
                  </a:solidFill>
                  <a:latin typeface="Poppins"/>
                </a:rPr>
                <a:t> 2025 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2109832" y="-38100"/>
              <a:ext cx="5744313" cy="13475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65"/>
                </a:lnSpc>
              </a:pPr>
              <a:r>
                <a:rPr lang="en-US" sz="3146" dirty="0" err="1">
                  <a:solidFill>
                    <a:srgbClr val="000000"/>
                  </a:solidFill>
                  <a:latin typeface="Poppins Bold"/>
                </a:rPr>
                <a:t>Pendaftaran</a:t>
              </a:r>
              <a:r>
                <a:rPr lang="en-US" sz="3146" dirty="0">
                  <a:solidFill>
                    <a:srgbClr val="000000"/>
                  </a:solidFill>
                  <a:latin typeface="Poppins Bold"/>
                </a:rPr>
                <a:t> </a:t>
              </a:r>
              <a:r>
                <a:rPr lang="en-US" sz="3146" dirty="0" err="1">
                  <a:solidFill>
                    <a:srgbClr val="000000"/>
                  </a:solidFill>
                  <a:latin typeface="Poppins Bold"/>
                </a:rPr>
                <a:t>Ditutup</a:t>
              </a:r>
              <a:r>
                <a:rPr lang="en-US" sz="3146" dirty="0">
                  <a:solidFill>
                    <a:srgbClr val="000000"/>
                  </a:solidFill>
                  <a:latin typeface="Poppins Bold"/>
                </a:rPr>
                <a:t> </a:t>
              </a:r>
              <a:r>
                <a:rPr lang="en-US" sz="3146" dirty="0">
                  <a:solidFill>
                    <a:srgbClr val="000000"/>
                  </a:solidFill>
                  <a:latin typeface="Poppins"/>
                </a:rPr>
                <a:t>25 </a:t>
              </a:r>
              <a:r>
                <a:rPr lang="en-US" sz="3146" dirty="0" err="1">
                  <a:solidFill>
                    <a:srgbClr val="000000"/>
                  </a:solidFill>
                  <a:latin typeface="Poppins"/>
                </a:rPr>
                <a:t>Juni</a:t>
              </a:r>
              <a:r>
                <a:rPr lang="en-US" sz="3146" dirty="0">
                  <a:solidFill>
                    <a:srgbClr val="000000"/>
                  </a:solidFill>
                  <a:latin typeface="Poppins"/>
                </a:rPr>
                <a:t> 2025 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283117" y="7038317"/>
              <a:ext cx="5744313" cy="13475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65"/>
                </a:lnSpc>
              </a:pPr>
              <a:r>
                <a:rPr lang="en-US" sz="3146" dirty="0" err="1">
                  <a:solidFill>
                    <a:srgbClr val="000000"/>
                  </a:solidFill>
                  <a:latin typeface="Poppins Bold"/>
                </a:rPr>
                <a:t>Seleksi</a:t>
              </a:r>
              <a:r>
                <a:rPr lang="en-US" sz="3146" dirty="0">
                  <a:solidFill>
                    <a:srgbClr val="000000"/>
                  </a:solidFill>
                  <a:latin typeface="Poppins Bold"/>
                </a:rPr>
                <a:t> </a:t>
              </a:r>
              <a:r>
                <a:rPr lang="en-US" sz="3146" dirty="0" err="1">
                  <a:solidFill>
                    <a:srgbClr val="000000"/>
                  </a:solidFill>
                  <a:latin typeface="Poppins Bold"/>
                </a:rPr>
                <a:t>Akhir</a:t>
              </a:r>
              <a:r>
                <a:rPr lang="en-US" sz="3146" dirty="0">
                  <a:solidFill>
                    <a:srgbClr val="000000"/>
                  </a:solidFill>
                  <a:latin typeface="Poppins Bold"/>
                </a:rPr>
                <a:t> </a:t>
              </a:r>
            </a:p>
            <a:p>
              <a:pPr algn="ctr">
                <a:lnSpc>
                  <a:spcPts val="3965"/>
                </a:lnSpc>
              </a:pPr>
              <a:r>
                <a:rPr lang="en-US" sz="3146" dirty="0">
                  <a:solidFill>
                    <a:srgbClr val="000000"/>
                  </a:solidFill>
                  <a:latin typeface="Poppins"/>
                </a:rPr>
                <a:t>25 </a:t>
              </a:r>
              <a:r>
                <a:rPr lang="en-US" sz="3146" dirty="0" err="1">
                  <a:solidFill>
                    <a:srgbClr val="000000"/>
                  </a:solidFill>
                  <a:latin typeface="Poppins"/>
                </a:rPr>
                <a:t>Juni</a:t>
              </a:r>
              <a:r>
                <a:rPr lang="en-US" sz="3146" dirty="0">
                  <a:solidFill>
                    <a:srgbClr val="000000"/>
                  </a:solidFill>
                  <a:latin typeface="Poppins"/>
                </a:rPr>
                <a:t> 2025 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8837083" y="-38100"/>
              <a:ext cx="5744313" cy="13475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65"/>
                </a:lnSpc>
              </a:pPr>
              <a:r>
                <a:rPr lang="en-US" sz="3146" dirty="0" err="1">
                  <a:solidFill>
                    <a:srgbClr val="000000"/>
                  </a:solidFill>
                  <a:latin typeface="Poppins Bold"/>
                </a:rPr>
                <a:t>Pengumuman</a:t>
              </a:r>
              <a:r>
                <a:rPr lang="en-US" sz="3146" dirty="0">
                  <a:solidFill>
                    <a:srgbClr val="000000"/>
                  </a:solidFill>
                  <a:latin typeface="Poppins Bold"/>
                </a:rPr>
                <a:t> </a:t>
              </a:r>
            </a:p>
            <a:p>
              <a:pPr marL="0" lvl="0" indent="0" algn="ctr">
                <a:lnSpc>
                  <a:spcPts val="3965"/>
                </a:lnSpc>
              </a:pPr>
              <a:r>
                <a:rPr lang="en-US" sz="3146" dirty="0">
                  <a:solidFill>
                    <a:srgbClr val="000000"/>
                  </a:solidFill>
                  <a:latin typeface="Poppins"/>
                </a:rPr>
                <a:t> 26 </a:t>
              </a:r>
              <a:r>
                <a:rPr lang="en-US" sz="3146" dirty="0" err="1">
                  <a:solidFill>
                    <a:srgbClr val="000000"/>
                  </a:solidFill>
                  <a:latin typeface="Poppins"/>
                </a:rPr>
                <a:t>Juni</a:t>
              </a:r>
              <a:r>
                <a:rPr lang="en-US" sz="3146" dirty="0">
                  <a:solidFill>
                    <a:srgbClr val="000000"/>
                  </a:solidFill>
                  <a:latin typeface="Poppins"/>
                </a:rPr>
                <a:t> 2025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1345012" y="7057973"/>
              <a:ext cx="5331974" cy="13475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965"/>
                </a:lnSpc>
              </a:pPr>
              <a:r>
                <a:rPr lang="en-US" sz="3146" dirty="0">
                  <a:solidFill>
                    <a:srgbClr val="000000"/>
                  </a:solidFill>
                  <a:latin typeface="Poppins Bold"/>
                </a:rPr>
                <a:t>Daftar </a:t>
              </a:r>
              <a:r>
                <a:rPr lang="en-US" sz="3146" dirty="0" err="1">
                  <a:solidFill>
                    <a:srgbClr val="000000"/>
                  </a:solidFill>
                  <a:latin typeface="Poppins Bold"/>
                </a:rPr>
                <a:t>Ulang</a:t>
              </a:r>
              <a:r>
                <a:rPr lang="en-US" sz="3146" dirty="0">
                  <a:solidFill>
                    <a:srgbClr val="000000"/>
                  </a:solidFill>
                  <a:latin typeface="Poppins Bold"/>
                </a:rPr>
                <a:t> </a:t>
              </a:r>
            </a:p>
            <a:p>
              <a:pPr marL="0" lvl="0" indent="0" algn="r">
                <a:lnSpc>
                  <a:spcPts val="3965"/>
                </a:lnSpc>
              </a:pPr>
              <a:r>
                <a:rPr lang="en-US" sz="3146" dirty="0">
                  <a:solidFill>
                    <a:srgbClr val="000000"/>
                  </a:solidFill>
                  <a:latin typeface="Poppins"/>
                </a:rPr>
                <a:t>7 </a:t>
              </a:r>
              <a:r>
                <a:rPr lang="en-US" sz="3146" dirty="0" err="1">
                  <a:solidFill>
                    <a:srgbClr val="000000"/>
                  </a:solidFill>
                  <a:latin typeface="Poppins"/>
                </a:rPr>
                <a:t>Juli</a:t>
              </a:r>
              <a:r>
                <a:rPr lang="en-US" sz="3146" dirty="0">
                  <a:solidFill>
                    <a:srgbClr val="000000"/>
                  </a:solidFill>
                  <a:latin typeface="Poppins"/>
                </a:rPr>
                <a:t> </a:t>
              </a:r>
              <a:r>
                <a:rPr lang="en-US" sz="3146" dirty="0" err="1">
                  <a:solidFill>
                    <a:srgbClr val="000000"/>
                  </a:solidFill>
                  <a:latin typeface="Poppins"/>
                </a:rPr>
                <a:t>s.d</a:t>
              </a:r>
              <a:r>
                <a:rPr lang="en-US" sz="3146" dirty="0">
                  <a:solidFill>
                    <a:srgbClr val="000000"/>
                  </a:solidFill>
                  <a:latin typeface="Poppins"/>
                </a:rPr>
                <a:t> 8 </a:t>
              </a:r>
              <a:r>
                <a:rPr lang="en-US" sz="3146" dirty="0" err="1">
                  <a:solidFill>
                    <a:srgbClr val="000000"/>
                  </a:solidFill>
                  <a:latin typeface="Poppins"/>
                </a:rPr>
                <a:t>Juli</a:t>
              </a:r>
              <a:r>
                <a:rPr lang="en-US" sz="3146" dirty="0">
                  <a:solidFill>
                    <a:srgbClr val="000000"/>
                  </a:solidFill>
                  <a:latin typeface="Poppins"/>
                </a:rPr>
                <a:t> 2025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2D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41154" y="574528"/>
            <a:ext cx="16805692" cy="8972297"/>
            <a:chOff x="0" y="0"/>
            <a:chExt cx="4426190" cy="236307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26190" cy="2363074"/>
            </a:xfrm>
            <a:custGeom>
              <a:avLst/>
              <a:gdLst/>
              <a:ahLst/>
              <a:cxnLst/>
              <a:rect l="l" t="t" r="r" b="b"/>
              <a:pathLst>
                <a:path w="4426190" h="2363074">
                  <a:moveTo>
                    <a:pt x="23494" y="0"/>
                  </a:moveTo>
                  <a:lnTo>
                    <a:pt x="4402696" y="0"/>
                  </a:lnTo>
                  <a:cubicBezTo>
                    <a:pt x="4415672" y="0"/>
                    <a:pt x="4426190" y="10519"/>
                    <a:pt x="4426190" y="23494"/>
                  </a:cubicBezTo>
                  <a:lnTo>
                    <a:pt x="4426190" y="2339580"/>
                  </a:lnTo>
                  <a:cubicBezTo>
                    <a:pt x="4426190" y="2352555"/>
                    <a:pt x="4415672" y="2363074"/>
                    <a:pt x="4402696" y="2363074"/>
                  </a:cubicBezTo>
                  <a:lnTo>
                    <a:pt x="23494" y="2363074"/>
                  </a:lnTo>
                  <a:cubicBezTo>
                    <a:pt x="10519" y="2363074"/>
                    <a:pt x="0" y="2352555"/>
                    <a:pt x="0" y="2339580"/>
                  </a:cubicBezTo>
                  <a:lnTo>
                    <a:pt x="0" y="23494"/>
                  </a:lnTo>
                  <a:cubicBezTo>
                    <a:pt x="0" y="10519"/>
                    <a:pt x="10519" y="0"/>
                    <a:pt x="23494" y="0"/>
                  </a:cubicBezTo>
                  <a:close/>
                </a:path>
              </a:pathLst>
            </a:custGeom>
            <a:solidFill>
              <a:srgbClr val="F8D3D3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26190" cy="24011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3493480" y="6613026"/>
            <a:ext cx="5936642" cy="6120250"/>
          </a:xfrm>
          <a:custGeom>
            <a:avLst/>
            <a:gdLst/>
            <a:ahLst/>
            <a:cxnLst/>
            <a:rect l="l" t="t" r="r" b="b"/>
            <a:pathLst>
              <a:path w="5936642" h="6120250">
                <a:moveTo>
                  <a:pt x="0" y="0"/>
                </a:moveTo>
                <a:lnTo>
                  <a:pt x="5936642" y="0"/>
                </a:lnTo>
                <a:lnTo>
                  <a:pt x="5936642" y="6120250"/>
                </a:lnTo>
                <a:lnTo>
                  <a:pt x="0" y="6120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664302" y="1257099"/>
            <a:ext cx="1594998" cy="1640101"/>
          </a:xfrm>
          <a:custGeom>
            <a:avLst/>
            <a:gdLst/>
            <a:ahLst/>
            <a:cxnLst/>
            <a:rect l="l" t="t" r="r" b="b"/>
            <a:pathLst>
              <a:path w="1594998" h="1640101">
                <a:moveTo>
                  <a:pt x="0" y="0"/>
                </a:moveTo>
                <a:lnTo>
                  <a:pt x="1594998" y="0"/>
                </a:lnTo>
                <a:lnTo>
                  <a:pt x="1594998" y="1640101"/>
                </a:lnTo>
                <a:lnTo>
                  <a:pt x="0" y="16401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3176562">
            <a:off x="-1656577" y="-773720"/>
            <a:ext cx="3578938" cy="3180781"/>
          </a:xfrm>
          <a:custGeom>
            <a:avLst/>
            <a:gdLst/>
            <a:ahLst/>
            <a:cxnLst/>
            <a:rect l="l" t="t" r="r" b="b"/>
            <a:pathLst>
              <a:path w="3578938" h="3180781">
                <a:moveTo>
                  <a:pt x="0" y="0"/>
                </a:moveTo>
                <a:lnTo>
                  <a:pt x="3578938" y="0"/>
                </a:lnTo>
                <a:lnTo>
                  <a:pt x="3578938" y="3180781"/>
                </a:lnTo>
                <a:lnTo>
                  <a:pt x="0" y="318078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019162">
            <a:off x="6564611" y="8645095"/>
            <a:ext cx="1679132" cy="2403052"/>
          </a:xfrm>
          <a:custGeom>
            <a:avLst/>
            <a:gdLst/>
            <a:ahLst/>
            <a:cxnLst/>
            <a:rect l="l" t="t" r="r" b="b"/>
            <a:pathLst>
              <a:path w="1679132" h="2403052">
                <a:moveTo>
                  <a:pt x="0" y="0"/>
                </a:moveTo>
                <a:lnTo>
                  <a:pt x="1679132" y="0"/>
                </a:lnTo>
                <a:lnTo>
                  <a:pt x="1679132" y="2403052"/>
                </a:lnTo>
                <a:lnTo>
                  <a:pt x="0" y="240305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059985" y="1133475"/>
            <a:ext cx="12996291" cy="731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4"/>
              </a:lnSpc>
            </a:pPr>
            <a:r>
              <a:rPr lang="en-US" sz="5544">
                <a:solidFill>
                  <a:srgbClr val="000000"/>
                </a:solidFill>
                <a:latin typeface="Fredoka"/>
              </a:rPr>
              <a:t>Jalur Pendaftaran PAUD Nonformal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41154" y="2460107"/>
            <a:ext cx="16560417" cy="47071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49155" lvl="1" indent="-474578" algn="l">
              <a:lnSpc>
                <a:spcPts val="4440"/>
              </a:lnSpc>
              <a:buFont typeface="Arial"/>
              <a:buChar char="•"/>
            </a:pPr>
            <a:r>
              <a:rPr lang="en-US" sz="4396" dirty="0" err="1">
                <a:solidFill>
                  <a:srgbClr val="000000"/>
                </a:solidFill>
                <a:latin typeface="DM Sans"/>
              </a:rPr>
              <a:t>Pendaftaran</a:t>
            </a:r>
            <a:r>
              <a:rPr lang="en-US" sz="4396" dirty="0">
                <a:solidFill>
                  <a:srgbClr val="000000"/>
                </a:solidFill>
                <a:latin typeface="DM Sans"/>
              </a:rPr>
              <a:t> SPMB pada </a:t>
            </a:r>
            <a:r>
              <a:rPr lang="en-US" sz="4396" dirty="0" err="1">
                <a:solidFill>
                  <a:srgbClr val="000000"/>
                </a:solidFill>
                <a:latin typeface="DM Sans"/>
              </a:rPr>
              <a:t>jenjang</a:t>
            </a:r>
            <a:r>
              <a:rPr lang="en-US" sz="4396" dirty="0">
                <a:solidFill>
                  <a:srgbClr val="000000"/>
                </a:solidFill>
                <a:latin typeface="DM Sans"/>
              </a:rPr>
              <a:t> PAUD NF </a:t>
            </a:r>
            <a:r>
              <a:rPr lang="en-US" sz="4396" dirty="0" err="1">
                <a:solidFill>
                  <a:srgbClr val="000000"/>
                </a:solidFill>
                <a:latin typeface="DM Sans"/>
              </a:rPr>
              <a:t>dilaksanakan</a:t>
            </a:r>
            <a:r>
              <a:rPr lang="en-US" sz="4396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396" dirty="0" err="1">
                <a:solidFill>
                  <a:srgbClr val="000000"/>
                </a:solidFill>
                <a:latin typeface="DM Sans"/>
              </a:rPr>
              <a:t>melalui</a:t>
            </a:r>
            <a:r>
              <a:rPr lang="en-US" sz="4396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396" dirty="0" err="1">
                <a:solidFill>
                  <a:srgbClr val="000000"/>
                </a:solidFill>
                <a:latin typeface="DM Sans"/>
              </a:rPr>
              <a:t>jalur</a:t>
            </a:r>
            <a:r>
              <a:rPr lang="en-US" sz="4396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396" dirty="0" err="1">
                <a:solidFill>
                  <a:srgbClr val="000000"/>
                </a:solidFill>
                <a:latin typeface="DM Sans"/>
              </a:rPr>
              <a:t>domisili</a:t>
            </a:r>
            <a:r>
              <a:rPr lang="en-US" sz="4396" dirty="0">
                <a:solidFill>
                  <a:srgbClr val="000000"/>
                </a:solidFill>
                <a:latin typeface="DM Sans"/>
              </a:rPr>
              <a:t> dan </a:t>
            </a:r>
            <a:r>
              <a:rPr lang="en-US" sz="4396" dirty="0" err="1">
                <a:solidFill>
                  <a:srgbClr val="000000"/>
                </a:solidFill>
                <a:latin typeface="DM Sans"/>
              </a:rPr>
              <a:t>dilakukan</a:t>
            </a:r>
            <a:r>
              <a:rPr lang="en-US" sz="4396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396" dirty="0" err="1">
                <a:solidFill>
                  <a:srgbClr val="000000"/>
                </a:solidFill>
                <a:latin typeface="DM Sans"/>
              </a:rPr>
              <a:t>secara</a:t>
            </a:r>
            <a:r>
              <a:rPr lang="en-US" sz="4396" dirty="0">
                <a:solidFill>
                  <a:srgbClr val="000000"/>
                </a:solidFill>
                <a:latin typeface="DM Sans"/>
              </a:rPr>
              <a:t> online oleh orang </a:t>
            </a:r>
            <a:r>
              <a:rPr lang="en-US" sz="4396" dirty="0" err="1">
                <a:solidFill>
                  <a:srgbClr val="000000"/>
                </a:solidFill>
                <a:latin typeface="DM Sans"/>
              </a:rPr>
              <a:t>tua</a:t>
            </a:r>
            <a:r>
              <a:rPr lang="en-US" sz="4396" dirty="0">
                <a:solidFill>
                  <a:srgbClr val="000000"/>
                </a:solidFill>
                <a:latin typeface="DM Sans"/>
              </a:rPr>
              <a:t>/</a:t>
            </a:r>
            <a:r>
              <a:rPr lang="en-US" sz="4396" dirty="0" err="1">
                <a:solidFill>
                  <a:srgbClr val="000000"/>
                </a:solidFill>
                <a:latin typeface="DM Sans"/>
              </a:rPr>
              <a:t>wali</a:t>
            </a:r>
            <a:r>
              <a:rPr lang="en-US" sz="4396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396" dirty="0" err="1">
                <a:solidFill>
                  <a:srgbClr val="000000"/>
                </a:solidFill>
                <a:latin typeface="DM Sans"/>
              </a:rPr>
              <a:t>calon</a:t>
            </a:r>
            <a:r>
              <a:rPr lang="en-US" sz="4396" dirty="0">
                <a:solidFill>
                  <a:srgbClr val="000000"/>
                </a:solidFill>
                <a:latin typeface="DM Sans"/>
              </a:rPr>
              <a:t> murid </a:t>
            </a:r>
            <a:r>
              <a:rPr lang="en-US" sz="4396" dirty="0" err="1">
                <a:solidFill>
                  <a:srgbClr val="000000"/>
                </a:solidFill>
                <a:latin typeface="DM Sans"/>
              </a:rPr>
              <a:t>baru</a:t>
            </a:r>
            <a:r>
              <a:rPr lang="en-US" sz="4396" dirty="0">
                <a:solidFill>
                  <a:srgbClr val="000000"/>
                </a:solidFill>
                <a:latin typeface="DM Sans"/>
              </a:rPr>
              <a:t>.</a:t>
            </a:r>
          </a:p>
          <a:p>
            <a:pPr algn="l">
              <a:lnSpc>
                <a:spcPts val="4440"/>
              </a:lnSpc>
            </a:pPr>
            <a:endParaRPr lang="en-US" sz="4396" dirty="0">
              <a:solidFill>
                <a:srgbClr val="000000"/>
              </a:solidFill>
              <a:latin typeface="DM Sans"/>
            </a:endParaRPr>
          </a:p>
          <a:p>
            <a:pPr marL="949155" lvl="1" indent="-474578" algn="l">
              <a:lnSpc>
                <a:spcPts val="4440"/>
              </a:lnSpc>
              <a:buFont typeface="Arial"/>
              <a:buChar char="•"/>
            </a:pPr>
            <a:r>
              <a:rPr lang="en-US" sz="4396" dirty="0" err="1">
                <a:solidFill>
                  <a:srgbClr val="000000"/>
                </a:solidFill>
                <a:latin typeface="DM Sans"/>
              </a:rPr>
              <a:t>Sekolah</a:t>
            </a:r>
            <a:r>
              <a:rPr lang="en-US" sz="4396" dirty="0">
                <a:solidFill>
                  <a:srgbClr val="000000"/>
                </a:solidFill>
                <a:latin typeface="DM Sans"/>
              </a:rPr>
              <a:t> yang </a:t>
            </a:r>
            <a:r>
              <a:rPr lang="en-US" sz="4396" dirty="0" err="1">
                <a:solidFill>
                  <a:srgbClr val="000000"/>
                </a:solidFill>
                <a:latin typeface="DM Sans"/>
              </a:rPr>
              <a:t>diselenggarakan</a:t>
            </a:r>
            <a:r>
              <a:rPr lang="en-US" sz="4396" dirty="0">
                <a:solidFill>
                  <a:srgbClr val="000000"/>
                </a:solidFill>
                <a:latin typeface="DM Sans"/>
              </a:rPr>
              <a:t> oleh </a:t>
            </a:r>
            <a:r>
              <a:rPr lang="en-US" sz="4396" dirty="0" err="1">
                <a:solidFill>
                  <a:srgbClr val="000000"/>
                </a:solidFill>
                <a:latin typeface="DM Sans"/>
              </a:rPr>
              <a:t>Pemerintah</a:t>
            </a:r>
            <a:r>
              <a:rPr lang="en-US" sz="4396" dirty="0">
                <a:solidFill>
                  <a:srgbClr val="000000"/>
                </a:solidFill>
                <a:latin typeface="DM Sans"/>
              </a:rPr>
              <a:t> Daerah </a:t>
            </a:r>
            <a:r>
              <a:rPr lang="en-US" sz="4396" dirty="0" err="1">
                <a:solidFill>
                  <a:srgbClr val="000000"/>
                </a:solidFill>
                <a:latin typeface="DM Sans"/>
              </a:rPr>
              <a:t>dilarang</a:t>
            </a:r>
            <a:r>
              <a:rPr lang="en-US" sz="4396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396" dirty="0" err="1">
                <a:solidFill>
                  <a:srgbClr val="000000"/>
                </a:solidFill>
                <a:latin typeface="DM Sans"/>
              </a:rPr>
              <a:t>membuka</a:t>
            </a:r>
            <a:r>
              <a:rPr lang="en-US" sz="4396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396" dirty="0" err="1">
                <a:solidFill>
                  <a:srgbClr val="000000"/>
                </a:solidFill>
                <a:latin typeface="DM Sans"/>
              </a:rPr>
              <a:t>jalur</a:t>
            </a:r>
            <a:r>
              <a:rPr lang="en-US" sz="4396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396" dirty="0" err="1">
                <a:solidFill>
                  <a:srgbClr val="000000"/>
                </a:solidFill>
                <a:latin typeface="DM Sans"/>
              </a:rPr>
              <a:t>pendaftaran</a:t>
            </a:r>
            <a:r>
              <a:rPr lang="en-US" sz="4396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396" dirty="0" err="1">
                <a:solidFill>
                  <a:srgbClr val="000000"/>
                </a:solidFill>
                <a:latin typeface="DM Sans"/>
              </a:rPr>
              <a:t>penerimaan</a:t>
            </a:r>
            <a:r>
              <a:rPr lang="en-US" sz="4396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396" dirty="0" err="1">
                <a:solidFill>
                  <a:srgbClr val="000000"/>
                </a:solidFill>
                <a:latin typeface="DM Sans"/>
              </a:rPr>
              <a:t>peserta</a:t>
            </a:r>
            <a:r>
              <a:rPr lang="en-US" sz="4396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396" dirty="0" err="1">
                <a:solidFill>
                  <a:srgbClr val="000000"/>
                </a:solidFill>
                <a:latin typeface="DM Sans"/>
              </a:rPr>
              <a:t>didik</a:t>
            </a:r>
            <a:r>
              <a:rPr lang="en-US" sz="4396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396" dirty="0" err="1">
                <a:solidFill>
                  <a:srgbClr val="000000"/>
                </a:solidFill>
                <a:latin typeface="DM Sans"/>
              </a:rPr>
              <a:t>baru</a:t>
            </a:r>
            <a:r>
              <a:rPr lang="en-US" sz="4396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396" dirty="0" err="1">
                <a:solidFill>
                  <a:srgbClr val="000000"/>
                </a:solidFill>
                <a:latin typeface="DM Sans"/>
              </a:rPr>
              <a:t>selain</a:t>
            </a:r>
            <a:r>
              <a:rPr lang="en-US" sz="4396" dirty="0">
                <a:solidFill>
                  <a:srgbClr val="000000"/>
                </a:solidFill>
                <a:latin typeface="DM Sans"/>
              </a:rPr>
              <a:t> yang </a:t>
            </a:r>
            <a:r>
              <a:rPr lang="en-US" sz="4396" dirty="0" err="1">
                <a:solidFill>
                  <a:srgbClr val="000000"/>
                </a:solidFill>
                <a:latin typeface="DM Sans"/>
              </a:rPr>
              <a:t>diatur</a:t>
            </a:r>
            <a:r>
              <a:rPr lang="en-US" sz="4396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396" dirty="0" err="1">
                <a:solidFill>
                  <a:srgbClr val="000000"/>
                </a:solidFill>
                <a:latin typeface="DM Sans"/>
              </a:rPr>
              <a:t>dalam</a:t>
            </a:r>
            <a:r>
              <a:rPr lang="en-US" sz="4396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396" dirty="0" err="1">
                <a:solidFill>
                  <a:srgbClr val="000000"/>
                </a:solidFill>
                <a:latin typeface="DM Sans"/>
              </a:rPr>
              <a:t>keputusan</a:t>
            </a:r>
            <a:r>
              <a:rPr lang="en-US" sz="4396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4396" dirty="0" err="1">
                <a:solidFill>
                  <a:srgbClr val="000000"/>
                </a:solidFill>
                <a:latin typeface="DM Sans"/>
              </a:rPr>
              <a:t>ini</a:t>
            </a:r>
            <a:r>
              <a:rPr lang="en-US" sz="4396" dirty="0">
                <a:solidFill>
                  <a:srgbClr val="000000"/>
                </a:solidFill>
                <a:latin typeface="DM Sans"/>
              </a:rPr>
              <a:t>.</a:t>
            </a:r>
          </a:p>
          <a:p>
            <a:pPr algn="l">
              <a:lnSpc>
                <a:spcPts val="6154"/>
              </a:lnSpc>
            </a:pPr>
            <a:endParaRPr lang="en-US" sz="4396" dirty="0">
              <a:solidFill>
                <a:srgbClr val="000000"/>
              </a:solidFill>
              <a:latin typeface="DM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B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83688" y="317038"/>
            <a:ext cx="17539596" cy="9463214"/>
            <a:chOff x="0" y="0"/>
            <a:chExt cx="4619482" cy="249236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19482" cy="2492369"/>
            </a:xfrm>
            <a:custGeom>
              <a:avLst/>
              <a:gdLst/>
              <a:ahLst/>
              <a:cxnLst/>
              <a:rect l="l" t="t" r="r" b="b"/>
              <a:pathLst>
                <a:path w="4619482" h="2492369">
                  <a:moveTo>
                    <a:pt x="22511" y="0"/>
                  </a:moveTo>
                  <a:lnTo>
                    <a:pt x="4596971" y="0"/>
                  </a:lnTo>
                  <a:cubicBezTo>
                    <a:pt x="4609404" y="0"/>
                    <a:pt x="4619482" y="10079"/>
                    <a:pt x="4619482" y="22511"/>
                  </a:cubicBezTo>
                  <a:lnTo>
                    <a:pt x="4619482" y="2469858"/>
                  </a:lnTo>
                  <a:cubicBezTo>
                    <a:pt x="4619482" y="2475828"/>
                    <a:pt x="4617110" y="2481554"/>
                    <a:pt x="4612889" y="2485776"/>
                  </a:cubicBezTo>
                  <a:cubicBezTo>
                    <a:pt x="4608667" y="2489997"/>
                    <a:pt x="4602941" y="2492369"/>
                    <a:pt x="4596971" y="2492369"/>
                  </a:cubicBezTo>
                  <a:lnTo>
                    <a:pt x="22511" y="2492369"/>
                  </a:lnTo>
                  <a:cubicBezTo>
                    <a:pt x="16541" y="2492369"/>
                    <a:pt x="10815" y="2489997"/>
                    <a:pt x="6593" y="2485776"/>
                  </a:cubicBezTo>
                  <a:cubicBezTo>
                    <a:pt x="2372" y="2481554"/>
                    <a:pt x="0" y="2475828"/>
                    <a:pt x="0" y="2469858"/>
                  </a:cubicBezTo>
                  <a:lnTo>
                    <a:pt x="0" y="22511"/>
                  </a:lnTo>
                  <a:cubicBezTo>
                    <a:pt x="0" y="16541"/>
                    <a:pt x="2372" y="10815"/>
                    <a:pt x="6593" y="6593"/>
                  </a:cubicBezTo>
                  <a:cubicBezTo>
                    <a:pt x="10815" y="2372"/>
                    <a:pt x="16541" y="0"/>
                    <a:pt x="22511" y="0"/>
                  </a:cubicBezTo>
                  <a:close/>
                </a:path>
              </a:pathLst>
            </a:custGeom>
            <a:solidFill>
              <a:srgbClr val="D0FAE6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619482" cy="25304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3715636" y="6787692"/>
            <a:ext cx="5608414" cy="3484227"/>
          </a:xfrm>
          <a:custGeom>
            <a:avLst/>
            <a:gdLst/>
            <a:ahLst/>
            <a:cxnLst/>
            <a:rect l="l" t="t" r="r" b="b"/>
            <a:pathLst>
              <a:path w="5608414" h="3484227">
                <a:moveTo>
                  <a:pt x="0" y="0"/>
                </a:moveTo>
                <a:lnTo>
                  <a:pt x="5608414" y="0"/>
                </a:lnTo>
                <a:lnTo>
                  <a:pt x="5608414" y="3484227"/>
                </a:lnTo>
                <a:lnTo>
                  <a:pt x="0" y="34842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4078059" flipH="1">
            <a:off x="16232183" y="-243148"/>
            <a:ext cx="2340673" cy="1822799"/>
          </a:xfrm>
          <a:custGeom>
            <a:avLst/>
            <a:gdLst/>
            <a:ahLst/>
            <a:cxnLst/>
            <a:rect l="l" t="t" r="r" b="b"/>
            <a:pathLst>
              <a:path w="2340673" h="1822799">
                <a:moveTo>
                  <a:pt x="2340673" y="0"/>
                </a:moveTo>
                <a:lnTo>
                  <a:pt x="0" y="0"/>
                </a:lnTo>
                <a:lnTo>
                  <a:pt x="0" y="1822800"/>
                </a:lnTo>
                <a:lnTo>
                  <a:pt x="2340673" y="1822800"/>
                </a:lnTo>
                <a:lnTo>
                  <a:pt x="2340673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3723429">
            <a:off x="10460909" y="8441660"/>
            <a:ext cx="1207899" cy="2339756"/>
          </a:xfrm>
          <a:custGeom>
            <a:avLst/>
            <a:gdLst/>
            <a:ahLst/>
            <a:cxnLst/>
            <a:rect l="l" t="t" r="r" b="b"/>
            <a:pathLst>
              <a:path w="1207899" h="2339756">
                <a:moveTo>
                  <a:pt x="0" y="0"/>
                </a:moveTo>
                <a:lnTo>
                  <a:pt x="1207899" y="0"/>
                </a:lnTo>
                <a:lnTo>
                  <a:pt x="1207899" y="2339756"/>
                </a:lnTo>
                <a:lnTo>
                  <a:pt x="0" y="23397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585711" y="773027"/>
            <a:ext cx="14722647" cy="731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4"/>
              </a:lnSpc>
            </a:pPr>
            <a:r>
              <a:rPr lang="en-US" sz="5544" dirty="0" err="1">
                <a:solidFill>
                  <a:srgbClr val="000000"/>
                </a:solidFill>
                <a:latin typeface="Fredoka"/>
              </a:rPr>
              <a:t>Ketentuan</a:t>
            </a:r>
            <a:r>
              <a:rPr lang="en-US" sz="5544" dirty="0">
                <a:solidFill>
                  <a:srgbClr val="000000"/>
                </a:solidFill>
                <a:latin typeface="Fredoka"/>
              </a:rPr>
              <a:t> </a:t>
            </a:r>
            <a:r>
              <a:rPr lang="en-US" sz="5544" dirty="0" err="1">
                <a:solidFill>
                  <a:srgbClr val="000000"/>
                </a:solidFill>
                <a:latin typeface="Fredoka"/>
              </a:rPr>
              <a:t>Jalur</a:t>
            </a:r>
            <a:r>
              <a:rPr lang="en-US" sz="5544" dirty="0">
                <a:solidFill>
                  <a:srgbClr val="000000"/>
                </a:solidFill>
                <a:latin typeface="Fredoka"/>
              </a:rPr>
              <a:t> </a:t>
            </a:r>
            <a:r>
              <a:rPr lang="en-US" sz="5544" dirty="0" err="1">
                <a:solidFill>
                  <a:srgbClr val="000000"/>
                </a:solidFill>
                <a:latin typeface="Fredoka"/>
              </a:rPr>
              <a:t>Domisili</a:t>
            </a:r>
            <a:r>
              <a:rPr lang="en-US" sz="5544" dirty="0">
                <a:solidFill>
                  <a:srgbClr val="000000"/>
                </a:solidFill>
                <a:latin typeface="Fredoka"/>
              </a:rPr>
              <a:t> PAUD Nonformal</a:t>
            </a:r>
          </a:p>
        </p:txBody>
      </p:sp>
      <p:sp>
        <p:nvSpPr>
          <p:cNvPr id="9" name="Freeform 9"/>
          <p:cNvSpPr/>
          <p:nvPr/>
        </p:nvSpPr>
        <p:spPr>
          <a:xfrm>
            <a:off x="622914" y="1689229"/>
            <a:ext cx="811573" cy="811573"/>
          </a:xfrm>
          <a:custGeom>
            <a:avLst/>
            <a:gdLst/>
            <a:ahLst/>
            <a:cxnLst/>
            <a:rect l="l" t="t" r="r" b="b"/>
            <a:pathLst>
              <a:path w="811573" h="811573">
                <a:moveTo>
                  <a:pt x="0" y="0"/>
                </a:moveTo>
                <a:lnTo>
                  <a:pt x="811572" y="0"/>
                </a:lnTo>
                <a:lnTo>
                  <a:pt x="811572" y="811572"/>
                </a:lnTo>
                <a:lnTo>
                  <a:pt x="0" y="81157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585711" y="1869947"/>
            <a:ext cx="15816808" cy="8876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8"/>
              </a:lnSpc>
            </a:pPr>
            <a:r>
              <a:rPr lang="en-US" sz="3402" dirty="0" err="1">
                <a:solidFill>
                  <a:srgbClr val="472900"/>
                </a:solidFill>
                <a:latin typeface="DM Sans"/>
              </a:rPr>
              <a:t>Menggunakan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alamat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pada KK yang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terbit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paling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singkat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1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tahun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sebelum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SPMB.</a:t>
            </a:r>
          </a:p>
          <a:p>
            <a:pPr algn="ctr">
              <a:lnSpc>
                <a:spcPts val="3395"/>
              </a:lnSpc>
            </a:pPr>
            <a:endParaRPr lang="en-US" sz="3402" dirty="0">
              <a:solidFill>
                <a:srgbClr val="472900"/>
              </a:solidFill>
              <a:latin typeface="DM Sa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585711" y="2725973"/>
            <a:ext cx="15673589" cy="1214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8"/>
              </a:lnSpc>
            </a:pPr>
            <a:r>
              <a:rPr lang="en-US" sz="3402" dirty="0" err="1">
                <a:solidFill>
                  <a:srgbClr val="472900"/>
                </a:solidFill>
                <a:latin typeface="DM Sans"/>
              </a:rPr>
              <a:t>Terdapat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perubahan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elemen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data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kependudukan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dapat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diganti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dengan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fotokopi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KK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sebelum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perubahan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elemen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, KIA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atau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identitas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rapor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.</a:t>
            </a:r>
          </a:p>
          <a:p>
            <a:pPr algn="ctr">
              <a:lnSpc>
                <a:spcPts val="3395"/>
              </a:lnSpc>
            </a:pPr>
            <a:endParaRPr lang="en-US" sz="3402" dirty="0">
              <a:solidFill>
                <a:srgbClr val="472900"/>
              </a:solidFill>
              <a:latin typeface="DM San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585711" y="3895237"/>
            <a:ext cx="16337572" cy="1248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3402">
                <a:solidFill>
                  <a:srgbClr val="472900"/>
                </a:solidFill>
                <a:latin typeface="DM Sans"/>
              </a:rPr>
              <a:t>KK tidak dimiliki karena bencana alam/sosial, diganti dengan surat keterangan domisili dari RT RW yang dilegalisir lurah setempat.</a:t>
            </a:r>
          </a:p>
          <a:p>
            <a:pPr algn="ctr">
              <a:lnSpc>
                <a:spcPts val="2595"/>
              </a:lnSpc>
            </a:pPr>
            <a:endParaRPr lang="en-US" sz="3402">
              <a:solidFill>
                <a:srgbClr val="472900"/>
              </a:solidFill>
              <a:latin typeface="DM Sans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585711" y="5074168"/>
            <a:ext cx="16702289" cy="1490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19"/>
              </a:lnSpc>
            </a:pPr>
            <a:r>
              <a:rPr lang="en-US" sz="3402" dirty="0">
                <a:solidFill>
                  <a:srgbClr val="472900"/>
                </a:solidFill>
                <a:latin typeface="DM Sans"/>
              </a:rPr>
              <a:t>Nama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orangtua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/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wali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yang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tercantum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pada KK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harus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sama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dengan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akta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kelahiran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atau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KK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sebelumnya</a:t>
            </a:r>
            <a:endParaRPr lang="en-US" sz="3402" dirty="0">
              <a:solidFill>
                <a:srgbClr val="472900"/>
              </a:solidFill>
              <a:latin typeface="DM Sans"/>
            </a:endParaRPr>
          </a:p>
          <a:p>
            <a:pPr algn="ctr">
              <a:lnSpc>
                <a:spcPts val="3007"/>
              </a:lnSpc>
            </a:pPr>
            <a:endParaRPr lang="en-US" sz="3402" dirty="0">
              <a:solidFill>
                <a:srgbClr val="472900"/>
              </a:solidFill>
              <a:latin typeface="DM Sans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622914" y="2665567"/>
            <a:ext cx="811573" cy="811573"/>
          </a:xfrm>
          <a:custGeom>
            <a:avLst/>
            <a:gdLst/>
            <a:ahLst/>
            <a:cxnLst/>
            <a:rect l="l" t="t" r="r" b="b"/>
            <a:pathLst>
              <a:path w="811573" h="811573">
                <a:moveTo>
                  <a:pt x="0" y="0"/>
                </a:moveTo>
                <a:lnTo>
                  <a:pt x="811572" y="0"/>
                </a:lnTo>
                <a:lnTo>
                  <a:pt x="811572" y="811573"/>
                </a:lnTo>
                <a:lnTo>
                  <a:pt x="0" y="81157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622914" y="3940693"/>
            <a:ext cx="811573" cy="811573"/>
          </a:xfrm>
          <a:custGeom>
            <a:avLst/>
            <a:gdLst/>
            <a:ahLst/>
            <a:cxnLst/>
            <a:rect l="l" t="t" r="r" b="b"/>
            <a:pathLst>
              <a:path w="811573" h="811573">
                <a:moveTo>
                  <a:pt x="0" y="0"/>
                </a:moveTo>
                <a:lnTo>
                  <a:pt x="811572" y="0"/>
                </a:lnTo>
                <a:lnTo>
                  <a:pt x="811572" y="811573"/>
                </a:lnTo>
                <a:lnTo>
                  <a:pt x="0" y="81157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622914" y="5218991"/>
            <a:ext cx="811573" cy="811573"/>
          </a:xfrm>
          <a:custGeom>
            <a:avLst/>
            <a:gdLst/>
            <a:ahLst/>
            <a:cxnLst/>
            <a:rect l="l" t="t" r="r" b="b"/>
            <a:pathLst>
              <a:path w="811573" h="811573">
                <a:moveTo>
                  <a:pt x="0" y="0"/>
                </a:moveTo>
                <a:lnTo>
                  <a:pt x="811572" y="0"/>
                </a:lnTo>
                <a:lnTo>
                  <a:pt x="811572" y="811572"/>
                </a:lnTo>
                <a:lnTo>
                  <a:pt x="0" y="81157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548832" y="6315075"/>
            <a:ext cx="14759527" cy="4119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19"/>
              </a:lnSpc>
            </a:pPr>
            <a:r>
              <a:rPr lang="en-US" sz="3402" dirty="0" err="1">
                <a:solidFill>
                  <a:srgbClr val="472900"/>
                </a:solidFill>
                <a:latin typeface="DM Sans"/>
              </a:rPr>
              <a:t>Dalam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hal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terdapat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perbedaan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nama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orang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tua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/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wali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</a:p>
          <a:p>
            <a:pPr algn="l">
              <a:lnSpc>
                <a:spcPts val="4219"/>
              </a:lnSpc>
            </a:pPr>
            <a:r>
              <a:rPr lang="en-US" sz="3402" dirty="0" err="1">
                <a:solidFill>
                  <a:srgbClr val="472900"/>
                </a:solidFill>
                <a:latin typeface="DM Sans"/>
              </a:rPr>
              <a:t>calon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peserta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didik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baru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disebabkan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karena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meninggal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dunia, </a:t>
            </a:r>
          </a:p>
          <a:p>
            <a:pPr algn="l">
              <a:lnSpc>
                <a:spcPts val="4219"/>
              </a:lnSpc>
            </a:pPr>
            <a:r>
              <a:rPr lang="en-US" sz="3402" dirty="0" err="1">
                <a:solidFill>
                  <a:srgbClr val="472900"/>
                </a:solidFill>
                <a:latin typeface="DM Sans"/>
              </a:rPr>
              <a:t>bercerai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atau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menikah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lagi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dapat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menggunakan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KK lama </a:t>
            </a:r>
          </a:p>
          <a:p>
            <a:pPr algn="l">
              <a:lnSpc>
                <a:spcPts val="4219"/>
              </a:lnSpc>
            </a:pPr>
            <a:r>
              <a:rPr lang="en-US" sz="3402" dirty="0">
                <a:solidFill>
                  <a:srgbClr val="472900"/>
                </a:solidFill>
                <a:latin typeface="DM Sans"/>
              </a:rPr>
              <a:t>yang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harus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dibuktikan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dengan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surat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kematian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/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surat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perceraian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/</a:t>
            </a:r>
          </a:p>
          <a:p>
            <a:pPr algn="l">
              <a:lnSpc>
                <a:spcPts val="4219"/>
              </a:lnSpc>
            </a:pPr>
            <a:r>
              <a:rPr lang="en-US" sz="3402" dirty="0" err="1">
                <a:solidFill>
                  <a:srgbClr val="472900"/>
                </a:solidFill>
                <a:latin typeface="DM Sans"/>
              </a:rPr>
              <a:t>fotokopi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buku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nikah yang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diterbitkan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instansi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 </a:t>
            </a:r>
            <a:r>
              <a:rPr lang="en-US" sz="3402" dirty="0" err="1">
                <a:solidFill>
                  <a:srgbClr val="472900"/>
                </a:solidFill>
                <a:latin typeface="DM Sans"/>
              </a:rPr>
              <a:t>berwenang</a:t>
            </a:r>
            <a:r>
              <a:rPr lang="en-US" sz="3402" dirty="0">
                <a:solidFill>
                  <a:srgbClr val="472900"/>
                </a:solidFill>
                <a:latin typeface="DM Sans"/>
              </a:rPr>
              <a:t>.</a:t>
            </a:r>
          </a:p>
          <a:p>
            <a:pPr algn="l">
              <a:lnSpc>
                <a:spcPts val="4219"/>
              </a:lnSpc>
            </a:pPr>
            <a:endParaRPr lang="en-US" sz="3402" dirty="0">
              <a:solidFill>
                <a:srgbClr val="472900"/>
              </a:solidFill>
              <a:latin typeface="DM Sans"/>
            </a:endParaRPr>
          </a:p>
          <a:p>
            <a:pPr algn="l">
              <a:lnSpc>
                <a:spcPts val="4219"/>
              </a:lnSpc>
            </a:pPr>
            <a:endParaRPr lang="en-US" sz="3402" dirty="0">
              <a:solidFill>
                <a:srgbClr val="472900"/>
              </a:solidFill>
              <a:latin typeface="DM Sans"/>
            </a:endParaRPr>
          </a:p>
          <a:p>
            <a:pPr algn="ctr">
              <a:lnSpc>
                <a:spcPts val="3007"/>
              </a:lnSpc>
            </a:pPr>
            <a:endParaRPr lang="en-US" sz="3402" dirty="0">
              <a:solidFill>
                <a:srgbClr val="472900"/>
              </a:solidFill>
              <a:latin typeface="DM Sans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622914" y="6497288"/>
            <a:ext cx="811573" cy="811573"/>
          </a:xfrm>
          <a:custGeom>
            <a:avLst/>
            <a:gdLst/>
            <a:ahLst/>
            <a:cxnLst/>
            <a:rect l="l" t="t" r="r" b="b"/>
            <a:pathLst>
              <a:path w="811573" h="811573">
                <a:moveTo>
                  <a:pt x="0" y="0"/>
                </a:moveTo>
                <a:lnTo>
                  <a:pt x="811572" y="0"/>
                </a:lnTo>
                <a:lnTo>
                  <a:pt x="811572" y="811573"/>
                </a:lnTo>
                <a:lnTo>
                  <a:pt x="0" y="81157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45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51542" y="530828"/>
            <a:ext cx="16924572" cy="9260838"/>
            <a:chOff x="0" y="0"/>
            <a:chExt cx="4457500" cy="24390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57500" cy="2439068"/>
            </a:xfrm>
            <a:custGeom>
              <a:avLst/>
              <a:gdLst/>
              <a:ahLst/>
              <a:cxnLst/>
              <a:rect l="l" t="t" r="r" b="b"/>
              <a:pathLst>
                <a:path w="4457500" h="2439068">
                  <a:moveTo>
                    <a:pt x="23329" y="0"/>
                  </a:moveTo>
                  <a:lnTo>
                    <a:pt x="4434171" y="0"/>
                  </a:lnTo>
                  <a:cubicBezTo>
                    <a:pt x="4440358" y="0"/>
                    <a:pt x="4446292" y="2458"/>
                    <a:pt x="4450667" y="6833"/>
                  </a:cubicBezTo>
                  <a:cubicBezTo>
                    <a:pt x="4455042" y="11208"/>
                    <a:pt x="4457500" y="17142"/>
                    <a:pt x="4457500" y="23329"/>
                  </a:cubicBezTo>
                  <a:lnTo>
                    <a:pt x="4457500" y="2415739"/>
                  </a:lnTo>
                  <a:cubicBezTo>
                    <a:pt x="4457500" y="2428623"/>
                    <a:pt x="4447056" y="2439068"/>
                    <a:pt x="4434171" y="2439068"/>
                  </a:cubicBezTo>
                  <a:lnTo>
                    <a:pt x="23329" y="2439068"/>
                  </a:lnTo>
                  <a:cubicBezTo>
                    <a:pt x="17142" y="2439068"/>
                    <a:pt x="11208" y="2436611"/>
                    <a:pt x="6833" y="2432235"/>
                  </a:cubicBezTo>
                  <a:cubicBezTo>
                    <a:pt x="2458" y="2427860"/>
                    <a:pt x="0" y="2421926"/>
                    <a:pt x="0" y="2415739"/>
                  </a:cubicBezTo>
                  <a:lnTo>
                    <a:pt x="0" y="23329"/>
                  </a:lnTo>
                  <a:cubicBezTo>
                    <a:pt x="0" y="10445"/>
                    <a:pt x="10445" y="0"/>
                    <a:pt x="23329" y="0"/>
                  </a:cubicBezTo>
                  <a:close/>
                </a:path>
              </a:pathLst>
            </a:custGeom>
            <a:solidFill>
              <a:srgbClr val="F8D3D3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57500" cy="24771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403891" y="197194"/>
            <a:ext cx="1617279" cy="1663012"/>
          </a:xfrm>
          <a:custGeom>
            <a:avLst/>
            <a:gdLst/>
            <a:ahLst/>
            <a:cxnLst/>
            <a:rect l="l" t="t" r="r" b="b"/>
            <a:pathLst>
              <a:path w="1617279" h="1663012">
                <a:moveTo>
                  <a:pt x="0" y="0"/>
                </a:moveTo>
                <a:lnTo>
                  <a:pt x="1617279" y="0"/>
                </a:lnTo>
                <a:lnTo>
                  <a:pt x="1617279" y="1663012"/>
                </a:lnTo>
                <a:lnTo>
                  <a:pt x="0" y="16630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102149">
            <a:off x="14983950" y="-684177"/>
            <a:ext cx="3578938" cy="3180781"/>
          </a:xfrm>
          <a:custGeom>
            <a:avLst/>
            <a:gdLst/>
            <a:ahLst/>
            <a:cxnLst/>
            <a:rect l="l" t="t" r="r" b="b"/>
            <a:pathLst>
              <a:path w="3578938" h="3180781">
                <a:moveTo>
                  <a:pt x="0" y="0"/>
                </a:moveTo>
                <a:lnTo>
                  <a:pt x="3578937" y="0"/>
                </a:lnTo>
                <a:lnTo>
                  <a:pt x="3578937" y="3180781"/>
                </a:lnTo>
                <a:lnTo>
                  <a:pt x="0" y="31807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019162">
            <a:off x="16836548" y="8056774"/>
            <a:ext cx="1679132" cy="2403052"/>
          </a:xfrm>
          <a:custGeom>
            <a:avLst/>
            <a:gdLst/>
            <a:ahLst/>
            <a:cxnLst/>
            <a:rect l="l" t="t" r="r" b="b"/>
            <a:pathLst>
              <a:path w="1679132" h="2403052">
                <a:moveTo>
                  <a:pt x="0" y="0"/>
                </a:moveTo>
                <a:lnTo>
                  <a:pt x="1679132" y="0"/>
                </a:lnTo>
                <a:lnTo>
                  <a:pt x="1679132" y="2403052"/>
                </a:lnTo>
                <a:lnTo>
                  <a:pt x="0" y="240305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0" y="5650859"/>
            <a:ext cx="3217390" cy="6650934"/>
          </a:xfrm>
          <a:custGeom>
            <a:avLst/>
            <a:gdLst/>
            <a:ahLst/>
            <a:cxnLst/>
            <a:rect l="l" t="t" r="r" b="b"/>
            <a:pathLst>
              <a:path w="3217390" h="6650934">
                <a:moveTo>
                  <a:pt x="0" y="0"/>
                </a:moveTo>
                <a:lnTo>
                  <a:pt x="3217390" y="0"/>
                </a:lnTo>
                <a:lnTo>
                  <a:pt x="3217390" y="6650934"/>
                </a:lnTo>
                <a:lnTo>
                  <a:pt x="0" y="665093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021170" y="3103128"/>
            <a:ext cx="894280" cy="917211"/>
          </a:xfrm>
          <a:custGeom>
            <a:avLst/>
            <a:gdLst/>
            <a:ahLst/>
            <a:cxnLst/>
            <a:rect l="l" t="t" r="r" b="b"/>
            <a:pathLst>
              <a:path w="894280" h="917211">
                <a:moveTo>
                  <a:pt x="0" y="0"/>
                </a:moveTo>
                <a:lnTo>
                  <a:pt x="894281" y="0"/>
                </a:lnTo>
                <a:lnTo>
                  <a:pt x="894281" y="917211"/>
                </a:lnTo>
                <a:lnTo>
                  <a:pt x="0" y="91721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2021170" y="4354268"/>
            <a:ext cx="913657" cy="937084"/>
          </a:xfrm>
          <a:custGeom>
            <a:avLst/>
            <a:gdLst/>
            <a:ahLst/>
            <a:cxnLst/>
            <a:rect l="l" t="t" r="r" b="b"/>
            <a:pathLst>
              <a:path w="913657" h="937084">
                <a:moveTo>
                  <a:pt x="0" y="0"/>
                </a:moveTo>
                <a:lnTo>
                  <a:pt x="913657" y="0"/>
                </a:lnTo>
                <a:lnTo>
                  <a:pt x="913657" y="937084"/>
                </a:lnTo>
                <a:lnTo>
                  <a:pt x="0" y="93708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3007847" y="5389578"/>
            <a:ext cx="871559" cy="893907"/>
          </a:xfrm>
          <a:custGeom>
            <a:avLst/>
            <a:gdLst/>
            <a:ahLst/>
            <a:cxnLst/>
            <a:rect l="l" t="t" r="r" b="b"/>
            <a:pathLst>
              <a:path w="871559" h="893907">
                <a:moveTo>
                  <a:pt x="0" y="0"/>
                </a:moveTo>
                <a:lnTo>
                  <a:pt x="871559" y="0"/>
                </a:lnTo>
                <a:lnTo>
                  <a:pt x="871559" y="893907"/>
                </a:lnTo>
                <a:lnTo>
                  <a:pt x="0" y="89390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28700" y="2193840"/>
            <a:ext cx="853115" cy="874990"/>
          </a:xfrm>
          <a:custGeom>
            <a:avLst/>
            <a:gdLst/>
            <a:ahLst/>
            <a:cxnLst/>
            <a:rect l="l" t="t" r="r" b="b"/>
            <a:pathLst>
              <a:path w="853115" h="874990">
                <a:moveTo>
                  <a:pt x="0" y="0"/>
                </a:moveTo>
                <a:lnTo>
                  <a:pt x="853115" y="0"/>
                </a:lnTo>
                <a:lnTo>
                  <a:pt x="853115" y="874990"/>
                </a:lnTo>
                <a:lnTo>
                  <a:pt x="0" y="87499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2965750" y="6672278"/>
            <a:ext cx="913657" cy="937084"/>
          </a:xfrm>
          <a:custGeom>
            <a:avLst/>
            <a:gdLst/>
            <a:ahLst/>
            <a:cxnLst/>
            <a:rect l="l" t="t" r="r" b="b"/>
            <a:pathLst>
              <a:path w="913657" h="937084">
                <a:moveTo>
                  <a:pt x="0" y="0"/>
                </a:moveTo>
                <a:lnTo>
                  <a:pt x="913656" y="0"/>
                </a:lnTo>
                <a:lnTo>
                  <a:pt x="913656" y="937084"/>
                </a:lnTo>
                <a:lnTo>
                  <a:pt x="0" y="937084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3936467" y="8077568"/>
            <a:ext cx="876289" cy="898758"/>
          </a:xfrm>
          <a:custGeom>
            <a:avLst/>
            <a:gdLst/>
            <a:ahLst/>
            <a:cxnLst/>
            <a:rect l="l" t="t" r="r" b="b"/>
            <a:pathLst>
              <a:path w="876289" h="898758">
                <a:moveTo>
                  <a:pt x="0" y="0"/>
                </a:moveTo>
                <a:lnTo>
                  <a:pt x="876290" y="0"/>
                </a:lnTo>
                <a:lnTo>
                  <a:pt x="876290" y="898758"/>
                </a:lnTo>
                <a:lnTo>
                  <a:pt x="0" y="898758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608695" y="599546"/>
            <a:ext cx="14722647" cy="1426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4"/>
              </a:lnSpc>
            </a:pPr>
            <a:r>
              <a:rPr lang="en-US" sz="5544">
                <a:solidFill>
                  <a:srgbClr val="000000"/>
                </a:solidFill>
                <a:latin typeface="Fredoka"/>
              </a:rPr>
              <a:t>Prosedur dan Proses Pendaftaran </a:t>
            </a:r>
          </a:p>
          <a:p>
            <a:pPr algn="ctr">
              <a:lnSpc>
                <a:spcPts val="5544"/>
              </a:lnSpc>
            </a:pPr>
            <a:r>
              <a:rPr lang="en-US" sz="5544">
                <a:solidFill>
                  <a:srgbClr val="000000"/>
                </a:solidFill>
                <a:latin typeface="Fredoka"/>
              </a:rPr>
              <a:t>Jenjang PAUD Nonformal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021170" y="2367155"/>
            <a:ext cx="13482232" cy="530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99"/>
              </a:lnSpc>
            </a:pPr>
            <a:r>
              <a:rPr lang="en-US" sz="3999" dirty="0" err="1">
                <a:solidFill>
                  <a:srgbClr val="15110F"/>
                </a:solidFill>
                <a:latin typeface="DM Sans"/>
              </a:rPr>
              <a:t>Pendaftar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mengakses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laman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SPMB yang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telah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disediakan</a:t>
            </a:r>
            <a:endParaRPr lang="en-US" sz="3999" dirty="0">
              <a:solidFill>
                <a:srgbClr val="15110F"/>
              </a:solidFill>
              <a:latin typeface="DM San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3175124" y="3145030"/>
            <a:ext cx="14500990" cy="1035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9"/>
              </a:lnSpc>
            </a:pPr>
            <a:r>
              <a:rPr lang="en-US" sz="3999" dirty="0">
                <a:solidFill>
                  <a:srgbClr val="15110F"/>
                </a:solidFill>
                <a:latin typeface="DM Sans"/>
              </a:rPr>
              <a:t>login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dengan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menggunakan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Username dan Password yang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telah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diberikan</a:t>
            </a:r>
            <a:endParaRPr lang="en-US" sz="3999" dirty="0">
              <a:solidFill>
                <a:srgbClr val="15110F"/>
              </a:solidFill>
              <a:latin typeface="DM Sans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145749" y="4592653"/>
            <a:ext cx="12167240" cy="530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9"/>
              </a:lnSpc>
            </a:pPr>
            <a:r>
              <a:rPr lang="en-US" sz="3999" dirty="0" err="1">
                <a:solidFill>
                  <a:srgbClr val="15110F"/>
                </a:solidFill>
                <a:latin typeface="DM Sans"/>
              </a:rPr>
              <a:t>Pendaftar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mencetak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formulir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bukti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pendaftaran</a:t>
            </a:r>
            <a:endParaRPr lang="en-US" sz="3999" dirty="0">
              <a:solidFill>
                <a:srgbClr val="15110F"/>
              </a:solidFill>
              <a:latin typeface="DM Sans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4108357" y="5370528"/>
            <a:ext cx="14500990" cy="1035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9"/>
              </a:lnSpc>
            </a:pPr>
            <a:r>
              <a:rPr lang="en-US" sz="3999" dirty="0" err="1">
                <a:solidFill>
                  <a:srgbClr val="15110F"/>
                </a:solidFill>
                <a:latin typeface="DM Sans"/>
              </a:rPr>
              <a:t>Pendaftar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mengunggah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berkas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yang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dipersyaratkan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untuk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diverifikasi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pada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laman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SPMB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108357" y="6748478"/>
            <a:ext cx="13150943" cy="1035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9"/>
              </a:lnSpc>
            </a:pPr>
            <a:r>
              <a:rPr lang="en-US" sz="3999" dirty="0" err="1">
                <a:solidFill>
                  <a:srgbClr val="15110F"/>
                </a:solidFill>
                <a:latin typeface="DM Sans"/>
              </a:rPr>
              <a:t>Panitia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SPMB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sekolah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melakukan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verifikasi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dokumen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pendaftaran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114625" y="7940120"/>
            <a:ext cx="12144675" cy="15571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9"/>
              </a:lnSpc>
            </a:pPr>
            <a:r>
              <a:rPr lang="en-US" sz="3999" dirty="0" err="1">
                <a:solidFill>
                  <a:srgbClr val="15110F"/>
                </a:solidFill>
                <a:latin typeface="DM Sans"/>
              </a:rPr>
              <a:t>Panitia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SPMB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sekolah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mencentang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kelengkapan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berkas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,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jika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telah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sesuai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memberikan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bukti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verifikasi</a:t>
            </a:r>
            <a:r>
              <a:rPr lang="en-US" sz="3999" dirty="0">
                <a:solidFill>
                  <a:srgbClr val="15110F"/>
                </a:solidFill>
                <a:latin typeface="DM Sans"/>
              </a:rPr>
              <a:t> </a:t>
            </a:r>
            <a:r>
              <a:rPr lang="en-US" sz="3999" dirty="0" err="1">
                <a:solidFill>
                  <a:srgbClr val="15110F"/>
                </a:solidFill>
                <a:latin typeface="DM Sans"/>
              </a:rPr>
              <a:t>berkas</a:t>
            </a:r>
            <a:endParaRPr lang="en-US" sz="3999" dirty="0">
              <a:solidFill>
                <a:srgbClr val="15110F"/>
              </a:solidFill>
              <a:latin typeface="DM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9F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18999" y="858820"/>
            <a:ext cx="16230600" cy="8400841"/>
            <a:chOff x="0" y="0"/>
            <a:chExt cx="4274726" cy="22125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212567"/>
            </a:xfrm>
            <a:custGeom>
              <a:avLst/>
              <a:gdLst/>
              <a:ahLst/>
              <a:cxnLst/>
              <a:rect l="l" t="t" r="r" b="b"/>
              <a:pathLst>
                <a:path w="4274726" h="22125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88240"/>
                  </a:lnTo>
                  <a:cubicBezTo>
                    <a:pt x="4274726" y="2194692"/>
                    <a:pt x="4272163" y="2200880"/>
                    <a:pt x="4267601" y="2205442"/>
                  </a:cubicBezTo>
                  <a:cubicBezTo>
                    <a:pt x="4263039" y="2210004"/>
                    <a:pt x="4256851" y="2212567"/>
                    <a:pt x="4250399" y="2212567"/>
                  </a:cubicBezTo>
                  <a:lnTo>
                    <a:pt x="24327" y="2212567"/>
                  </a:lnTo>
                  <a:cubicBezTo>
                    <a:pt x="10891" y="2212567"/>
                    <a:pt x="0" y="2201676"/>
                    <a:pt x="0" y="21882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E4CA7D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ID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2506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-1270461" flipH="1">
            <a:off x="15727255" y="-211383"/>
            <a:ext cx="2909249" cy="2265578"/>
          </a:xfrm>
          <a:custGeom>
            <a:avLst/>
            <a:gdLst/>
            <a:ahLst/>
            <a:cxnLst/>
            <a:rect l="l" t="t" r="r" b="b"/>
            <a:pathLst>
              <a:path w="2909249" h="2265578">
                <a:moveTo>
                  <a:pt x="2909249" y="0"/>
                </a:moveTo>
                <a:lnTo>
                  <a:pt x="0" y="0"/>
                </a:lnTo>
                <a:lnTo>
                  <a:pt x="0" y="2265578"/>
                </a:lnTo>
                <a:lnTo>
                  <a:pt x="2909249" y="2265578"/>
                </a:lnTo>
                <a:lnTo>
                  <a:pt x="290924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3723429">
            <a:off x="16367557" y="7943112"/>
            <a:ext cx="1207899" cy="2339756"/>
          </a:xfrm>
          <a:custGeom>
            <a:avLst/>
            <a:gdLst/>
            <a:ahLst/>
            <a:cxnLst/>
            <a:rect l="l" t="t" r="r" b="b"/>
            <a:pathLst>
              <a:path w="1207899" h="2339756">
                <a:moveTo>
                  <a:pt x="0" y="0"/>
                </a:moveTo>
                <a:lnTo>
                  <a:pt x="1207899" y="0"/>
                </a:lnTo>
                <a:lnTo>
                  <a:pt x="1207899" y="2339756"/>
                </a:lnTo>
                <a:lnTo>
                  <a:pt x="0" y="23397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162373" y="4495328"/>
            <a:ext cx="5274368" cy="5261182"/>
          </a:xfrm>
          <a:custGeom>
            <a:avLst/>
            <a:gdLst/>
            <a:ahLst/>
            <a:cxnLst/>
            <a:rect l="l" t="t" r="r" b="b"/>
            <a:pathLst>
              <a:path w="5274368" h="5261182">
                <a:moveTo>
                  <a:pt x="5274368" y="0"/>
                </a:moveTo>
                <a:lnTo>
                  <a:pt x="0" y="0"/>
                </a:lnTo>
                <a:lnTo>
                  <a:pt x="0" y="5261182"/>
                </a:lnTo>
                <a:lnTo>
                  <a:pt x="5274368" y="5261182"/>
                </a:lnTo>
                <a:lnTo>
                  <a:pt x="5274368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775268" y="5143500"/>
            <a:ext cx="1466171" cy="1233417"/>
          </a:xfrm>
          <a:custGeom>
            <a:avLst/>
            <a:gdLst/>
            <a:ahLst/>
            <a:cxnLst/>
            <a:rect l="l" t="t" r="r" b="b"/>
            <a:pathLst>
              <a:path w="1466171" h="1233417">
                <a:moveTo>
                  <a:pt x="0" y="0"/>
                </a:moveTo>
                <a:lnTo>
                  <a:pt x="1466171" y="0"/>
                </a:lnTo>
                <a:lnTo>
                  <a:pt x="1466171" y="1233417"/>
                </a:lnTo>
                <a:lnTo>
                  <a:pt x="0" y="123341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402382" y="1798025"/>
            <a:ext cx="5919312" cy="2298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8"/>
              </a:lnSpc>
            </a:pPr>
            <a:r>
              <a:rPr lang="en-US" sz="6008">
                <a:solidFill>
                  <a:srgbClr val="000000"/>
                </a:solidFill>
                <a:latin typeface="Fredoka"/>
              </a:rPr>
              <a:t>BERKAS YANG </a:t>
            </a:r>
          </a:p>
          <a:p>
            <a:pPr algn="ctr">
              <a:lnSpc>
                <a:spcPts val="6008"/>
              </a:lnSpc>
            </a:pPr>
            <a:r>
              <a:rPr lang="en-US" sz="6008">
                <a:solidFill>
                  <a:srgbClr val="000000"/>
                </a:solidFill>
                <a:latin typeface="Fredoka"/>
              </a:rPr>
              <a:t>HARUS DISIAPKAN 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7487623" y="2279701"/>
            <a:ext cx="9723603" cy="6060775"/>
            <a:chOff x="221240" y="1234258"/>
            <a:chExt cx="12964803" cy="8081033"/>
          </a:xfrm>
        </p:grpSpPr>
        <p:sp>
          <p:nvSpPr>
            <p:cNvPr id="11" name="Freeform 11"/>
            <p:cNvSpPr/>
            <p:nvPr/>
          </p:nvSpPr>
          <p:spPr>
            <a:xfrm>
              <a:off x="221240" y="5090655"/>
              <a:ext cx="886733" cy="795843"/>
            </a:xfrm>
            <a:custGeom>
              <a:avLst/>
              <a:gdLst/>
              <a:ahLst/>
              <a:cxnLst/>
              <a:rect l="l" t="t" r="r" b="b"/>
              <a:pathLst>
                <a:path w="886733" h="795843">
                  <a:moveTo>
                    <a:pt x="0" y="0"/>
                  </a:moveTo>
                  <a:lnTo>
                    <a:pt x="886733" y="0"/>
                  </a:lnTo>
                  <a:lnTo>
                    <a:pt x="886733" y="795843"/>
                  </a:lnTo>
                  <a:lnTo>
                    <a:pt x="0" y="7958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TextBox 12"/>
            <p:cNvSpPr txBox="1"/>
            <p:nvPr/>
          </p:nvSpPr>
          <p:spPr>
            <a:xfrm>
              <a:off x="1559469" y="3053215"/>
              <a:ext cx="11626574" cy="16451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656"/>
                </a:lnSpc>
              </a:pPr>
              <a:r>
                <a:rPr lang="en-US" sz="4656" dirty="0">
                  <a:solidFill>
                    <a:srgbClr val="472900"/>
                  </a:solidFill>
                  <a:latin typeface="Dekko"/>
                </a:rPr>
                <a:t>Scan </a:t>
              </a:r>
              <a:r>
                <a:rPr lang="en-US" sz="4656" dirty="0" err="1">
                  <a:solidFill>
                    <a:srgbClr val="472900"/>
                  </a:solidFill>
                  <a:latin typeface="Dekko"/>
                </a:rPr>
                <a:t>Akta</a:t>
              </a:r>
              <a:r>
                <a:rPr lang="en-US" sz="4656" dirty="0">
                  <a:solidFill>
                    <a:srgbClr val="472900"/>
                  </a:solidFill>
                  <a:latin typeface="Dekko"/>
                </a:rPr>
                <a:t> </a:t>
              </a:r>
              <a:r>
                <a:rPr lang="en-US" sz="4656" dirty="0" err="1">
                  <a:solidFill>
                    <a:srgbClr val="472900"/>
                  </a:solidFill>
                  <a:latin typeface="Dekko"/>
                </a:rPr>
                <a:t>Kelahiran</a:t>
              </a:r>
              <a:r>
                <a:rPr lang="en-US" sz="4656" dirty="0">
                  <a:solidFill>
                    <a:srgbClr val="472900"/>
                  </a:solidFill>
                  <a:latin typeface="Dekko"/>
                </a:rPr>
                <a:t> </a:t>
              </a:r>
              <a:r>
                <a:rPr lang="en-US" sz="4656" dirty="0" err="1">
                  <a:solidFill>
                    <a:srgbClr val="472900"/>
                  </a:solidFill>
                  <a:latin typeface="Dekko"/>
                </a:rPr>
                <a:t>atau</a:t>
              </a:r>
              <a:r>
                <a:rPr lang="en-US" sz="4656" dirty="0">
                  <a:solidFill>
                    <a:srgbClr val="472900"/>
                  </a:solidFill>
                  <a:latin typeface="Dekko"/>
                </a:rPr>
                <a:t> </a:t>
              </a:r>
              <a:r>
                <a:rPr lang="en-US" sz="4656" dirty="0" err="1">
                  <a:solidFill>
                    <a:srgbClr val="472900"/>
                  </a:solidFill>
                  <a:latin typeface="Dekko"/>
                </a:rPr>
                <a:t>surat</a:t>
              </a:r>
              <a:r>
                <a:rPr lang="en-US" sz="4656" dirty="0">
                  <a:solidFill>
                    <a:srgbClr val="472900"/>
                  </a:solidFill>
                  <a:latin typeface="Dekko"/>
                </a:rPr>
                <a:t> </a:t>
              </a:r>
              <a:r>
                <a:rPr lang="en-US" sz="4656" dirty="0" err="1">
                  <a:solidFill>
                    <a:srgbClr val="472900"/>
                  </a:solidFill>
                  <a:latin typeface="Dekko"/>
                </a:rPr>
                <a:t>keterangan</a:t>
              </a:r>
              <a:r>
                <a:rPr lang="en-US" sz="4656" dirty="0">
                  <a:solidFill>
                    <a:srgbClr val="472900"/>
                  </a:solidFill>
                  <a:latin typeface="Dekko"/>
                </a:rPr>
                <a:t> </a:t>
              </a:r>
              <a:r>
                <a:rPr lang="en-US" sz="4656" dirty="0" err="1">
                  <a:solidFill>
                    <a:srgbClr val="472900"/>
                  </a:solidFill>
                  <a:latin typeface="Dekko"/>
                </a:rPr>
                <a:t>lahir</a:t>
              </a:r>
              <a:endParaRPr lang="en-US" sz="4656" dirty="0">
                <a:solidFill>
                  <a:srgbClr val="472900"/>
                </a:solidFill>
                <a:latin typeface="Dekko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503168" y="5238971"/>
              <a:ext cx="11626574" cy="16108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571"/>
                </a:lnSpc>
              </a:pPr>
              <a:r>
                <a:rPr lang="en-US" sz="4571" dirty="0">
                  <a:solidFill>
                    <a:srgbClr val="472900"/>
                  </a:solidFill>
                  <a:latin typeface="Dekko"/>
                </a:rPr>
                <a:t>Scan </a:t>
              </a:r>
              <a:r>
                <a:rPr lang="en-US" sz="4571" dirty="0" err="1">
                  <a:solidFill>
                    <a:srgbClr val="472900"/>
                  </a:solidFill>
                  <a:latin typeface="Dekko"/>
                </a:rPr>
                <a:t>Kartu</a:t>
              </a:r>
              <a:r>
                <a:rPr lang="en-US" sz="4571" dirty="0">
                  <a:solidFill>
                    <a:srgbClr val="472900"/>
                  </a:solidFill>
                  <a:latin typeface="Dekko"/>
                </a:rPr>
                <a:t> </a:t>
              </a:r>
              <a:r>
                <a:rPr lang="en-US" sz="4571" dirty="0" err="1">
                  <a:solidFill>
                    <a:srgbClr val="472900"/>
                  </a:solidFill>
                  <a:latin typeface="Dekko"/>
                </a:rPr>
                <a:t>Keluarga</a:t>
              </a:r>
              <a:r>
                <a:rPr lang="en-US" sz="4571" dirty="0">
                  <a:solidFill>
                    <a:srgbClr val="472900"/>
                  </a:solidFill>
                  <a:latin typeface="Dekko"/>
                </a:rPr>
                <a:t> </a:t>
              </a:r>
              <a:r>
                <a:rPr lang="en-US" sz="4571" dirty="0" err="1">
                  <a:solidFill>
                    <a:srgbClr val="472900"/>
                  </a:solidFill>
                  <a:latin typeface="Dekko"/>
                </a:rPr>
                <a:t>atau</a:t>
              </a:r>
              <a:r>
                <a:rPr lang="en-US" sz="4571" dirty="0">
                  <a:solidFill>
                    <a:srgbClr val="472900"/>
                  </a:solidFill>
                  <a:latin typeface="Dekko"/>
                </a:rPr>
                <a:t> Surat </a:t>
              </a:r>
              <a:r>
                <a:rPr lang="en-US" sz="4571" dirty="0" err="1">
                  <a:solidFill>
                    <a:srgbClr val="472900"/>
                  </a:solidFill>
                  <a:latin typeface="Dekko"/>
                </a:rPr>
                <a:t>Keterangan</a:t>
              </a:r>
              <a:r>
                <a:rPr lang="en-US" sz="4571" dirty="0">
                  <a:solidFill>
                    <a:srgbClr val="472900"/>
                  </a:solidFill>
                  <a:latin typeface="Dekko"/>
                </a:rPr>
                <a:t> </a:t>
              </a:r>
              <a:r>
                <a:rPr lang="en-US" sz="4571" dirty="0" err="1">
                  <a:solidFill>
                    <a:srgbClr val="472900"/>
                  </a:solidFill>
                  <a:latin typeface="Dekko"/>
                </a:rPr>
                <a:t>Domisili</a:t>
              </a:r>
              <a:endParaRPr lang="en-US" sz="4571" dirty="0">
                <a:solidFill>
                  <a:srgbClr val="472900"/>
                </a:solidFill>
                <a:latin typeface="Dekko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302357" y="5360832"/>
              <a:ext cx="11844557" cy="8415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656"/>
                </a:lnSpc>
              </a:pPr>
              <a:endParaRPr lang="en-US" sz="4656" dirty="0">
                <a:solidFill>
                  <a:srgbClr val="472900"/>
                </a:solidFill>
                <a:latin typeface="Dekko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302357" y="6586163"/>
              <a:ext cx="9998613" cy="8415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656"/>
                </a:lnSpc>
              </a:pPr>
              <a:endParaRPr lang="en-US" sz="4656" dirty="0">
                <a:solidFill>
                  <a:srgbClr val="472900"/>
                </a:solidFill>
                <a:latin typeface="Dekko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193365" y="8473778"/>
              <a:ext cx="11844557" cy="8415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656"/>
                </a:lnSpc>
              </a:pPr>
              <a:endParaRPr lang="en-US" sz="4656" dirty="0">
                <a:solidFill>
                  <a:srgbClr val="472900"/>
                </a:solidFill>
                <a:latin typeface="Dekko"/>
              </a:endParaRPr>
            </a:p>
          </p:txBody>
        </p:sp>
        <p:sp>
          <p:nvSpPr>
            <p:cNvPr id="19" name="Freeform 19"/>
            <p:cNvSpPr/>
            <p:nvPr/>
          </p:nvSpPr>
          <p:spPr>
            <a:xfrm>
              <a:off x="221240" y="2946423"/>
              <a:ext cx="886733" cy="795843"/>
            </a:xfrm>
            <a:custGeom>
              <a:avLst/>
              <a:gdLst/>
              <a:ahLst/>
              <a:cxnLst/>
              <a:rect l="l" t="t" r="r" b="b"/>
              <a:pathLst>
                <a:path w="886733" h="795843">
                  <a:moveTo>
                    <a:pt x="0" y="0"/>
                  </a:moveTo>
                  <a:lnTo>
                    <a:pt x="886733" y="0"/>
                  </a:lnTo>
                  <a:lnTo>
                    <a:pt x="886733" y="795843"/>
                  </a:lnTo>
                  <a:lnTo>
                    <a:pt x="0" y="7958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30" name="Freeform 19">
              <a:extLst>
                <a:ext uri="{FF2B5EF4-FFF2-40B4-BE49-F238E27FC236}">
                  <a16:creationId xmlns:a16="http://schemas.microsoft.com/office/drawing/2014/main" id="{98BCAAA8-0324-4EED-9718-8972C0BF10F0}"/>
                </a:ext>
              </a:extLst>
            </p:cNvPr>
            <p:cNvSpPr/>
            <p:nvPr/>
          </p:nvSpPr>
          <p:spPr>
            <a:xfrm>
              <a:off x="221240" y="1234258"/>
              <a:ext cx="886733" cy="795843"/>
            </a:xfrm>
            <a:custGeom>
              <a:avLst/>
              <a:gdLst/>
              <a:ahLst/>
              <a:cxnLst/>
              <a:rect l="l" t="t" r="r" b="b"/>
              <a:pathLst>
                <a:path w="886733" h="795843">
                  <a:moveTo>
                    <a:pt x="0" y="0"/>
                  </a:moveTo>
                  <a:lnTo>
                    <a:pt x="886733" y="0"/>
                  </a:lnTo>
                  <a:lnTo>
                    <a:pt x="886733" y="795843"/>
                  </a:lnTo>
                  <a:lnTo>
                    <a:pt x="0" y="7958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3A5E2A04-9026-452C-BC9E-787CE0A9854C}"/>
              </a:ext>
            </a:extLst>
          </p:cNvPr>
          <p:cNvSpPr/>
          <p:nvPr/>
        </p:nvSpPr>
        <p:spPr>
          <a:xfrm>
            <a:off x="8449069" y="2303979"/>
            <a:ext cx="8677705" cy="721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656"/>
              </a:lnSpc>
            </a:pPr>
            <a:r>
              <a:rPr lang="en-US" sz="4600" dirty="0">
                <a:solidFill>
                  <a:srgbClr val="472900"/>
                </a:solidFill>
                <a:latin typeface="Dekko"/>
              </a:rPr>
              <a:t>Scan </a:t>
            </a:r>
            <a:r>
              <a:rPr lang="en-US" sz="4600" dirty="0" err="1">
                <a:solidFill>
                  <a:srgbClr val="472900"/>
                </a:solidFill>
                <a:latin typeface="Dekko"/>
              </a:rPr>
              <a:t>bukti</a:t>
            </a:r>
            <a:r>
              <a:rPr lang="en-US" sz="4600" dirty="0">
                <a:solidFill>
                  <a:srgbClr val="472900"/>
                </a:solidFill>
                <a:latin typeface="Dekko"/>
              </a:rPr>
              <a:t> </a:t>
            </a:r>
            <a:r>
              <a:rPr lang="en-US" sz="4600" dirty="0" err="1">
                <a:solidFill>
                  <a:srgbClr val="472900"/>
                </a:solidFill>
                <a:latin typeface="Dekko"/>
              </a:rPr>
              <a:t>cetak</a:t>
            </a:r>
            <a:r>
              <a:rPr lang="en-US" sz="4600" dirty="0">
                <a:solidFill>
                  <a:srgbClr val="472900"/>
                </a:solidFill>
                <a:latin typeface="Dekko"/>
              </a:rPr>
              <a:t> </a:t>
            </a:r>
            <a:r>
              <a:rPr lang="en-US" sz="4600" dirty="0" err="1">
                <a:solidFill>
                  <a:srgbClr val="472900"/>
                </a:solidFill>
                <a:latin typeface="Dekko"/>
              </a:rPr>
              <a:t>pendaftaran</a:t>
            </a:r>
            <a:r>
              <a:rPr lang="en-US" sz="4600" dirty="0">
                <a:solidFill>
                  <a:srgbClr val="472900"/>
                </a:solidFill>
                <a:latin typeface="Dekko"/>
              </a:rPr>
              <a:t> online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1171</Words>
  <Application>Microsoft Office PowerPoint</Application>
  <PresentationFormat>Custom</PresentationFormat>
  <Paragraphs>136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Poppins</vt:lpstr>
      <vt:lpstr>Calibri</vt:lpstr>
      <vt:lpstr>Bobby Jones</vt:lpstr>
      <vt:lpstr>Dekko</vt:lpstr>
      <vt:lpstr>Poppins Bold</vt:lpstr>
      <vt:lpstr>DM Sans</vt:lpstr>
      <vt:lpstr>Arial</vt:lpstr>
      <vt:lpstr>Fredoka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PPDB NF DAN PNF</dc:title>
  <cp:lastModifiedBy>Lenovo_Doll</cp:lastModifiedBy>
  <cp:revision>2</cp:revision>
  <dcterms:created xsi:type="dcterms:W3CDTF">2006-08-16T00:00:00Z</dcterms:created>
  <dcterms:modified xsi:type="dcterms:W3CDTF">2025-05-13T03:09:29Z</dcterms:modified>
  <dc:identifier>DAGF7EiLwMY</dc:identifier>
</cp:coreProperties>
</file>