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6858000" cy="9144000"/>
  <p:embeddedFontLst>
    <p:embeddedFont>
      <p:font typeface="Agbalumo" panose="020B0604020202020204" charset="0"/>
      <p:regular r:id="rId29"/>
    </p:embeddedFont>
    <p:embeddedFont>
      <p:font typeface="Ahkio" panose="020B0604020202020204" charset="0"/>
      <p:regular r:id="rId30"/>
    </p:embeddedFont>
    <p:embeddedFont>
      <p:font typeface="Ahkio Heavy" panose="020B0604020202020204" charset="0"/>
      <p:regular r:id="rId31"/>
    </p:embeddedFont>
    <p:embeddedFont>
      <p:font typeface="Bobby Jones" panose="020B0604020202020204" charset="0"/>
      <p:regular r:id="rId32"/>
    </p:embeddedFont>
    <p:embeddedFont>
      <p:font typeface="Bobby Jones Condensed Soft" panose="020B0604020202020204" charset="0"/>
      <p:regular r:id="rId33"/>
    </p:embeddedFont>
    <p:embeddedFont>
      <p:font typeface="Bobby Jones Soft" panose="020B0604020202020204" charset="0"/>
      <p:regular r:id="rId34"/>
    </p:embeddedFont>
    <p:embeddedFont>
      <p:font typeface="Bree Serif" panose="020B060402020202020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Dekko" panose="020B0604020202020204" charset="0"/>
      <p:regular r:id="rId40"/>
    </p:embeddedFont>
    <p:embeddedFont>
      <p:font typeface="Loubag Bold" panose="020B0604020202020204" charset="0"/>
      <p:regular r:id="rId41"/>
    </p:embeddedFont>
    <p:embeddedFont>
      <p:font typeface="Lucidity Condensed" panose="020B0604020202020204" charset="0"/>
      <p:regular r:id="rId42"/>
    </p:embeddedFont>
    <p:embeddedFont>
      <p:font typeface="Meteoritika" panose="020B0604020202020204" charset="0"/>
      <p:regular r:id="rId43"/>
    </p:embeddedFont>
    <p:embeddedFont>
      <p:font typeface="Open Sans" panose="020B0604020202020204" charset="0"/>
      <p:regular r:id="rId44"/>
    </p:embeddedFont>
    <p:embeddedFont>
      <p:font typeface="Open Sans Bold" panose="020B0604020202020204" charset="0"/>
      <p:regular r:id="rId45"/>
    </p:embeddedFont>
    <p:embeddedFont>
      <p:font typeface="Sarabun Bold" panose="020B0604020202020204" charset="-34"/>
      <p:regular r:id="rId46"/>
    </p:embeddedFont>
    <p:embeddedFont>
      <p:font typeface="Sarabun Ultra-Bold" panose="020B0604020202020204" charset="-34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53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18" Type="http://schemas.openxmlformats.org/officeDocument/2006/relationships/image" Target="../media/image38.svg"/><Relationship Id="rId3" Type="http://schemas.openxmlformats.org/officeDocument/2006/relationships/image" Target="../media/image23.png"/><Relationship Id="rId21" Type="http://schemas.openxmlformats.org/officeDocument/2006/relationships/hyperlink" Target="https://spmb.pendidikan.gunungkidulkab.go.id" TargetMode="External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17" Type="http://schemas.openxmlformats.org/officeDocument/2006/relationships/image" Target="../media/image37.png"/><Relationship Id="rId2" Type="http://schemas.openxmlformats.org/officeDocument/2006/relationships/image" Target="../media/image1.jpeg"/><Relationship Id="rId16" Type="http://schemas.openxmlformats.org/officeDocument/2006/relationships/image" Target="../media/image36.svg"/><Relationship Id="rId20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svg"/><Relationship Id="rId19" Type="http://schemas.openxmlformats.org/officeDocument/2006/relationships/image" Target="../media/image39.png"/><Relationship Id="rId4" Type="http://schemas.openxmlformats.org/officeDocument/2006/relationships/image" Target="../media/image24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sv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sv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sv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sv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svg"/><Relationship Id="rId10" Type="http://schemas.openxmlformats.org/officeDocument/2006/relationships/image" Target="../media/image72.svg"/><Relationship Id="rId4" Type="http://schemas.openxmlformats.org/officeDocument/2006/relationships/image" Target="../media/image66.sv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sv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mailto:pendidikan@gunungkidulkab.go.id" TargetMode="External"/><Relationship Id="rId3" Type="http://schemas.openxmlformats.org/officeDocument/2006/relationships/image" Target="../media/image82.png"/><Relationship Id="rId7" Type="http://schemas.openxmlformats.org/officeDocument/2006/relationships/image" Target="../media/image8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svg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sv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sv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748641" y="-6331746"/>
            <a:ext cx="10637275" cy="10637275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6172200"/>
            <a:ext cx="4047934" cy="4114800"/>
          </a:xfrm>
          <a:custGeom>
            <a:avLst/>
            <a:gdLst/>
            <a:ahLst/>
            <a:cxnLst/>
            <a:rect l="l" t="t" r="r" b="b"/>
            <a:pathLst>
              <a:path w="4047934" h="4114800">
                <a:moveTo>
                  <a:pt x="0" y="0"/>
                </a:moveTo>
                <a:lnTo>
                  <a:pt x="4047934" y="0"/>
                </a:lnTo>
                <a:lnTo>
                  <a:pt x="40479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214496"/>
            <a:ext cx="1319866" cy="1319866"/>
          </a:xfrm>
          <a:custGeom>
            <a:avLst/>
            <a:gdLst/>
            <a:ahLst/>
            <a:cxnLst/>
            <a:rect l="l" t="t" r="r" b="b"/>
            <a:pathLst>
              <a:path w="1319866" h="1319866">
                <a:moveTo>
                  <a:pt x="0" y="0"/>
                </a:moveTo>
                <a:lnTo>
                  <a:pt x="1319866" y="0"/>
                </a:lnTo>
                <a:lnTo>
                  <a:pt x="1319866" y="1319866"/>
                </a:lnTo>
                <a:lnTo>
                  <a:pt x="0" y="1319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 rot="-747896">
            <a:off x="7609515" y="164694"/>
            <a:ext cx="10889244" cy="9357944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6"/>
              <a:stretch>
                <a:fillRect t="-545" b="-54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 rot="3499547">
            <a:off x="15567587" y="8391401"/>
            <a:ext cx="4392250" cy="43922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24534" y="3304977"/>
            <a:ext cx="9228733" cy="1428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78"/>
              </a:lnSpc>
            </a:pPr>
            <a:r>
              <a:rPr lang="en-US" sz="998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SOSIALISASI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43620" y="824103"/>
            <a:ext cx="8602562" cy="437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7"/>
              </a:lnSpc>
            </a:pPr>
            <a:r>
              <a:rPr lang="en-US" sz="3099" spc="-61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DINAS PENDIDIKAN KABUPATEN GUNUNGKIDUL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2269737" y="4576498"/>
            <a:ext cx="8408748" cy="1428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78"/>
              </a:lnSpc>
            </a:pPr>
            <a:r>
              <a:rPr lang="en-US" sz="998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SPMB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4836" y="5788544"/>
            <a:ext cx="9228733" cy="129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07"/>
              </a:lnSpc>
            </a:pPr>
            <a:r>
              <a:rPr lang="en-US" sz="908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JENJANG SD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24534" y="7117559"/>
            <a:ext cx="9228733" cy="777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2"/>
              </a:lnSpc>
            </a:pPr>
            <a:r>
              <a:rPr lang="en-US" sz="540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TAHUN AJARAN 2025/2026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46255" y="1498510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F9A01B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AFIRMASI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57317" y="1543831"/>
            <a:ext cx="13750901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JALUR AFIRMASI JENJANG SD DIPERUNTUKAN 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14442" y="2209547"/>
            <a:ext cx="13750901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Calon murid baru berasal dari keluarga ekonomi tidak mampu</a:t>
            </a:r>
          </a:p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penyandang disabilitas/berkebutuhan khusus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46255" y="4187862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6"/>
                </a:lnTo>
                <a:lnTo>
                  <a:pt x="0" y="7681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957317" y="4223657"/>
            <a:ext cx="14771870" cy="188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Calon murid baru yang berasal dari keluarga ekonomi tidak mampu dibuktikan kartu keikutsertaan dalam program penanganan keluarga ekonomi tidak mampu berdasar data terpadu dari Pemerintah Pusat dan/atau Pemerintah Daerah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46255" y="7109252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957317" y="7253332"/>
            <a:ext cx="14771870" cy="188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Kartu keikutsertaan dalam program penanganan keluarga ekonomi</a:t>
            </a:r>
          </a:p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tidak mampu tersebut tidak dapat berupa kartu keikutsertaan program jaminan kesehatan nasional dan/atau surat keterangan tidak mampu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46255" y="1498510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F9A01B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AFIRMASI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57317" y="1543831"/>
            <a:ext cx="13750901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Bukti penyandang disabilitas atau berkebutuhan khusus 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49954" y="2209547"/>
            <a:ext cx="13750901" cy="193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kartu penyandang disabilitas yang dikeluarkan oleh kementrian yang menyelenggarakan urusan pemerintahan di bidang sosial</a:t>
            </a:r>
          </a:p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surat keterangan dari dokter atau dokter spesialis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4894347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957317" y="4950711"/>
            <a:ext cx="147718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Murid yang masuk melalui jalur afirmasi merupakan murid yang berdomisili  dalam dan luar Kabupaten Gunungkidul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46255" y="7109252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957317" y="7253332"/>
            <a:ext cx="147718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calon murid baru dari luar daerah  dapat melakukan penitikan di sekolah tujuan sesuai alamat pada Kartu Keluarga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46255" y="1498510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F9A01B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AFIRMASI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57317" y="1543831"/>
            <a:ext cx="13750901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Kriteria pembobotan pada sistem afirmasi SD menerapkan konversi usia, domisili wilayah kalurahan dan jarak radius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46255" y="3491747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950400" y="3506943"/>
            <a:ext cx="7045168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SISTEM PENILAIAN JALUR AFIRMASI: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950400" y="4336889"/>
            <a:ext cx="14301283" cy="1276201"/>
            <a:chOff x="0" y="0"/>
            <a:chExt cx="3766593" cy="3361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66593" cy="336119"/>
            </a:xfrm>
            <a:custGeom>
              <a:avLst/>
              <a:gdLst/>
              <a:ahLst/>
              <a:cxnLst/>
              <a:rect l="l" t="t" r="r" b="b"/>
              <a:pathLst>
                <a:path w="3766593" h="336119">
                  <a:moveTo>
                    <a:pt x="27609" y="0"/>
                  </a:moveTo>
                  <a:lnTo>
                    <a:pt x="3738985" y="0"/>
                  </a:lnTo>
                  <a:cubicBezTo>
                    <a:pt x="3754232" y="0"/>
                    <a:pt x="3766593" y="12361"/>
                    <a:pt x="3766593" y="27609"/>
                  </a:cubicBezTo>
                  <a:lnTo>
                    <a:pt x="3766593" y="308510"/>
                  </a:lnTo>
                  <a:cubicBezTo>
                    <a:pt x="3766593" y="315833"/>
                    <a:pt x="3763684" y="322855"/>
                    <a:pt x="3758507" y="328033"/>
                  </a:cubicBezTo>
                  <a:cubicBezTo>
                    <a:pt x="3753329" y="333210"/>
                    <a:pt x="3746307" y="336119"/>
                    <a:pt x="3738985" y="336119"/>
                  </a:cubicBezTo>
                  <a:lnTo>
                    <a:pt x="27609" y="336119"/>
                  </a:lnTo>
                  <a:cubicBezTo>
                    <a:pt x="12361" y="336119"/>
                    <a:pt x="0" y="323758"/>
                    <a:pt x="0" y="308510"/>
                  </a:cubicBezTo>
                  <a:lnTo>
                    <a:pt x="0" y="27609"/>
                  </a:lnTo>
                  <a:cubicBezTo>
                    <a:pt x="0" y="20286"/>
                    <a:pt x="2909" y="13264"/>
                    <a:pt x="8086" y="8086"/>
                  </a:cubicBezTo>
                  <a:cubicBezTo>
                    <a:pt x="13264" y="2909"/>
                    <a:pt x="20286" y="0"/>
                    <a:pt x="27609" y="0"/>
                  </a:cubicBez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66593" cy="383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543740" y="4682572"/>
            <a:ext cx="13750901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SKOR TOTAL = SKOR USIA +SKOR DOMISILI WILAYAH + SKOR JARAK RADIUS</a:t>
            </a:r>
          </a:p>
        </p:txBody>
      </p:sp>
      <p:sp>
        <p:nvSpPr>
          <p:cNvPr id="19" name="Freeform 19"/>
          <p:cNvSpPr/>
          <p:nvPr/>
        </p:nvSpPr>
        <p:spPr>
          <a:xfrm>
            <a:off x="1046255" y="6318948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950400" y="6466740"/>
            <a:ext cx="13750901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Skor maksimal untuk jalur afirmasi adalah sebesar 400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38225" y="1508724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0700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MUTASI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57317" y="1543831"/>
            <a:ext cx="14663585" cy="193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diperuntukkan bagi calon Murid yang berpindah domisili karena perpindahan tugas dari orang tua/wali dan bagi anak guru serta tenaga kependidikan yang mendaftar di satuan pendidikan tempat orang tua mengajar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57317" y="4282442"/>
            <a:ext cx="14806460" cy="2592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Mutasi orang tua/wali dibuktikan dengan surat penugasan dari instansi, lembaga, kantor, atau perusahaan yang mempekerjakan, dan surat keterangan pindah domisili orang tua/wali calon Murid yang diterbitkan oleh pejabat yang berwenang.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09286" y="7933690"/>
            <a:ext cx="14806460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Surat penugasan mutasi tersebut diterbitkan paling lama 1 (satu) tahun sebelum tanggal pendaftaran penerimaan Murid baru.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038225" y="4182607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3"/>
                </a:lnTo>
                <a:lnTo>
                  <a:pt x="0" y="723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38225" y="7877471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0700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MUTASI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00794" y="1599312"/>
            <a:ext cx="14806460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Persyaratan khusus bagi anak Guru dan Tenaga Kependidikan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40770" y="2209547"/>
            <a:ext cx="14806460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surat penugasan orang tua sebagai guru atau tenaga kependidikan</a:t>
            </a:r>
          </a:p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kartu keluarga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00794" y="4277025"/>
            <a:ext cx="147718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calon murid baru dari luar daerah  dapat melakukan penitikan di sekolah tujuan sesuai alamat pada Kartu Keluarga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00794" y="6452536"/>
            <a:ext cx="1477187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Kriteria pembobotan jalur mutasi  menerapkan konversi usia dan jarak radius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00794" y="7989871"/>
            <a:ext cx="14771870" cy="188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Perhitungan skor akhir calon murid bau melalui jalur mutasi menggunakan prinsip skor usia ditambah skor domisili jarak radius tempat tinggal calon murid baru dengan sekolah</a:t>
            </a:r>
          </a:p>
        </p:txBody>
      </p:sp>
      <p:sp>
        <p:nvSpPr>
          <p:cNvPr id="16" name="Freeform 16"/>
          <p:cNvSpPr/>
          <p:nvPr/>
        </p:nvSpPr>
        <p:spPr>
          <a:xfrm>
            <a:off x="972583" y="1496103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72583" y="2876932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3"/>
                </a:lnTo>
                <a:lnTo>
                  <a:pt x="0" y="723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72583" y="4212552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3"/>
                </a:lnTo>
                <a:lnTo>
                  <a:pt x="0" y="723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72583" y="6430776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972583" y="7811605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3"/>
                </a:lnTo>
                <a:lnTo>
                  <a:pt x="0" y="723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0700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MUTASI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54412" y="1646301"/>
            <a:ext cx="7045168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SISTEM PENILAIAN JALUR MUTASI: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956302" y="2296147"/>
            <a:ext cx="10867117" cy="3364546"/>
            <a:chOff x="0" y="0"/>
            <a:chExt cx="2862121" cy="88613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62121" cy="886136"/>
            </a:xfrm>
            <a:custGeom>
              <a:avLst/>
              <a:gdLst/>
              <a:ahLst/>
              <a:cxnLst/>
              <a:rect l="l" t="t" r="r" b="b"/>
              <a:pathLst>
                <a:path w="2862121" h="886136">
                  <a:moveTo>
                    <a:pt x="36333" y="0"/>
                  </a:moveTo>
                  <a:lnTo>
                    <a:pt x="2825788" y="0"/>
                  </a:lnTo>
                  <a:cubicBezTo>
                    <a:pt x="2845854" y="0"/>
                    <a:pt x="2862121" y="16267"/>
                    <a:pt x="2862121" y="36333"/>
                  </a:cubicBezTo>
                  <a:lnTo>
                    <a:pt x="2862121" y="849802"/>
                  </a:lnTo>
                  <a:cubicBezTo>
                    <a:pt x="2862121" y="869869"/>
                    <a:pt x="2845854" y="886136"/>
                    <a:pt x="2825788" y="886136"/>
                  </a:cubicBezTo>
                  <a:lnTo>
                    <a:pt x="36333" y="886136"/>
                  </a:lnTo>
                  <a:cubicBezTo>
                    <a:pt x="16267" y="886136"/>
                    <a:pt x="0" y="869869"/>
                    <a:pt x="0" y="849802"/>
                  </a:cubicBezTo>
                  <a:lnTo>
                    <a:pt x="0" y="36333"/>
                  </a:lnTo>
                  <a:cubicBezTo>
                    <a:pt x="0" y="16267"/>
                    <a:pt x="16267" y="0"/>
                    <a:pt x="36333" y="0"/>
                  </a:cubicBezTo>
                  <a:close/>
                </a:path>
              </a:pathLst>
            </a:custGeom>
            <a:solidFill>
              <a:srgbClr val="BA9A49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862121" cy="9337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378166" y="3456901"/>
            <a:ext cx="10301266" cy="755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159"/>
              </a:lnSpc>
            </a:pPr>
            <a:r>
              <a:rPr lang="en-US" sz="43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SKOR TOTAL = SKOR USIA +SKOR JARAK RADIUS</a:t>
            </a:r>
          </a:p>
        </p:txBody>
      </p:sp>
      <p:sp>
        <p:nvSpPr>
          <p:cNvPr id="16" name="Freeform 16"/>
          <p:cNvSpPr/>
          <p:nvPr/>
        </p:nvSpPr>
        <p:spPr>
          <a:xfrm>
            <a:off x="928091" y="1543093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975389" y="9457513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212171" y="8524247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424659" y="-1655288"/>
            <a:ext cx="3086100" cy="30861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661441" y="-722022"/>
            <a:ext cx="3086100" cy="30861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23747" y="198397"/>
            <a:ext cx="11439478" cy="1245263"/>
            <a:chOff x="0" y="0"/>
            <a:chExt cx="3012867" cy="32797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12867" cy="327971"/>
            </a:xfrm>
            <a:custGeom>
              <a:avLst/>
              <a:gdLst/>
              <a:ahLst/>
              <a:cxnLst/>
              <a:rect l="l" t="t" r="r" b="b"/>
              <a:pathLst>
                <a:path w="3012867" h="327971">
                  <a:moveTo>
                    <a:pt x="34515" y="0"/>
                  </a:moveTo>
                  <a:lnTo>
                    <a:pt x="2978351" y="0"/>
                  </a:lnTo>
                  <a:cubicBezTo>
                    <a:pt x="2997414" y="0"/>
                    <a:pt x="3012867" y="15453"/>
                    <a:pt x="3012867" y="34515"/>
                  </a:cubicBezTo>
                  <a:lnTo>
                    <a:pt x="3012867" y="293455"/>
                  </a:lnTo>
                  <a:cubicBezTo>
                    <a:pt x="3012867" y="312517"/>
                    <a:pt x="2997414" y="327971"/>
                    <a:pt x="2978351" y="327971"/>
                  </a:cubicBezTo>
                  <a:lnTo>
                    <a:pt x="34515" y="327971"/>
                  </a:lnTo>
                  <a:cubicBezTo>
                    <a:pt x="15453" y="327971"/>
                    <a:pt x="0" y="312517"/>
                    <a:pt x="0" y="293455"/>
                  </a:cubicBezTo>
                  <a:lnTo>
                    <a:pt x="0" y="34515"/>
                  </a:lnTo>
                  <a:cubicBezTo>
                    <a:pt x="0" y="15453"/>
                    <a:pt x="15453" y="0"/>
                    <a:pt x="34515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012867" cy="375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810010" y="49828"/>
            <a:ext cx="1542401" cy="1542401"/>
          </a:xfrm>
          <a:custGeom>
            <a:avLst/>
            <a:gdLst/>
            <a:ahLst/>
            <a:cxnLst/>
            <a:rect l="l" t="t" r="r" b="b"/>
            <a:pathLst>
              <a:path w="1542401" h="1542401">
                <a:moveTo>
                  <a:pt x="0" y="0"/>
                </a:moveTo>
                <a:lnTo>
                  <a:pt x="1542402" y="0"/>
                </a:lnTo>
                <a:lnTo>
                  <a:pt x="1542402" y="1542401"/>
                </a:lnTo>
                <a:lnTo>
                  <a:pt x="0" y="15424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43722" y="2158391"/>
            <a:ext cx="860828" cy="860828"/>
          </a:xfrm>
          <a:custGeom>
            <a:avLst/>
            <a:gdLst/>
            <a:ahLst/>
            <a:cxnLst/>
            <a:rect l="l" t="t" r="r" b="b"/>
            <a:pathLst>
              <a:path w="860828" h="860828">
                <a:moveTo>
                  <a:pt x="0" y="0"/>
                </a:moveTo>
                <a:lnTo>
                  <a:pt x="860827" y="0"/>
                </a:lnTo>
                <a:lnTo>
                  <a:pt x="860827" y="860828"/>
                </a:lnTo>
                <a:lnTo>
                  <a:pt x="0" y="860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46020" y="3722639"/>
            <a:ext cx="858530" cy="858530"/>
          </a:xfrm>
          <a:custGeom>
            <a:avLst/>
            <a:gdLst/>
            <a:ahLst/>
            <a:cxnLst/>
            <a:rect l="l" t="t" r="r" b="b"/>
            <a:pathLst>
              <a:path w="858530" h="858530">
                <a:moveTo>
                  <a:pt x="0" y="0"/>
                </a:moveTo>
                <a:lnTo>
                  <a:pt x="858529" y="0"/>
                </a:lnTo>
                <a:lnTo>
                  <a:pt x="858529" y="858529"/>
                </a:lnTo>
                <a:lnTo>
                  <a:pt x="0" y="8585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475140" y="1950130"/>
            <a:ext cx="7825245" cy="1277349"/>
            <a:chOff x="0" y="0"/>
            <a:chExt cx="2060970" cy="33642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75140" y="3513229"/>
            <a:ext cx="7825245" cy="1277349"/>
            <a:chOff x="0" y="0"/>
            <a:chExt cx="2060970" cy="33642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243722" y="5286018"/>
            <a:ext cx="819856" cy="819856"/>
          </a:xfrm>
          <a:custGeom>
            <a:avLst/>
            <a:gdLst/>
            <a:ahLst/>
            <a:cxnLst/>
            <a:rect l="l" t="t" r="r" b="b"/>
            <a:pathLst>
              <a:path w="819856" h="819856">
                <a:moveTo>
                  <a:pt x="0" y="0"/>
                </a:moveTo>
                <a:lnTo>
                  <a:pt x="819856" y="0"/>
                </a:lnTo>
                <a:lnTo>
                  <a:pt x="819856" y="819857"/>
                </a:lnTo>
                <a:lnTo>
                  <a:pt x="0" y="8198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246020" y="8381839"/>
            <a:ext cx="873999" cy="873999"/>
          </a:xfrm>
          <a:custGeom>
            <a:avLst/>
            <a:gdLst/>
            <a:ahLst/>
            <a:cxnLst/>
            <a:rect l="l" t="t" r="r" b="b"/>
            <a:pathLst>
              <a:path w="873999" h="873999">
                <a:moveTo>
                  <a:pt x="0" y="0"/>
                </a:moveTo>
                <a:lnTo>
                  <a:pt x="873999" y="0"/>
                </a:lnTo>
                <a:lnTo>
                  <a:pt x="873999" y="873999"/>
                </a:lnTo>
                <a:lnTo>
                  <a:pt x="0" y="8739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1475140" y="5057272"/>
            <a:ext cx="7825245" cy="1277349"/>
            <a:chOff x="0" y="0"/>
            <a:chExt cx="2060970" cy="33642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46020" y="6810725"/>
            <a:ext cx="866264" cy="866264"/>
          </a:xfrm>
          <a:custGeom>
            <a:avLst/>
            <a:gdLst/>
            <a:ahLst/>
            <a:cxnLst/>
            <a:rect l="l" t="t" r="r" b="b"/>
            <a:pathLst>
              <a:path w="866264" h="866264">
                <a:moveTo>
                  <a:pt x="0" y="0"/>
                </a:moveTo>
                <a:lnTo>
                  <a:pt x="866264" y="0"/>
                </a:lnTo>
                <a:lnTo>
                  <a:pt x="866264" y="866264"/>
                </a:lnTo>
                <a:lnTo>
                  <a:pt x="0" y="86626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1475140" y="6601321"/>
            <a:ext cx="7825245" cy="1277349"/>
            <a:chOff x="0" y="0"/>
            <a:chExt cx="2060970" cy="336421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475140" y="8180164"/>
            <a:ext cx="7825245" cy="1277349"/>
            <a:chOff x="0" y="0"/>
            <a:chExt cx="2060970" cy="33642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17309794" y="2975616"/>
            <a:ext cx="849350" cy="849350"/>
          </a:xfrm>
          <a:custGeom>
            <a:avLst/>
            <a:gdLst/>
            <a:ahLst/>
            <a:cxnLst/>
            <a:rect l="l" t="t" r="r" b="b"/>
            <a:pathLst>
              <a:path w="849350" h="849350">
                <a:moveTo>
                  <a:pt x="0" y="0"/>
                </a:moveTo>
                <a:lnTo>
                  <a:pt x="849350" y="0"/>
                </a:lnTo>
                <a:lnTo>
                  <a:pt x="849350" y="849350"/>
                </a:lnTo>
                <a:lnTo>
                  <a:pt x="0" y="8493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grpSp>
        <p:nvGrpSpPr>
          <p:cNvPr id="40" name="Group 40"/>
          <p:cNvGrpSpPr/>
          <p:nvPr/>
        </p:nvGrpSpPr>
        <p:grpSpPr>
          <a:xfrm>
            <a:off x="9843309" y="2594543"/>
            <a:ext cx="7330230" cy="1557360"/>
            <a:chOff x="0" y="0"/>
            <a:chExt cx="1930595" cy="41016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930596" cy="410169"/>
            </a:xfrm>
            <a:custGeom>
              <a:avLst/>
              <a:gdLst/>
              <a:ahLst/>
              <a:cxnLst/>
              <a:rect l="l" t="t" r="r" b="b"/>
              <a:pathLst>
                <a:path w="1930596" h="410169">
                  <a:moveTo>
                    <a:pt x="53864" y="0"/>
                  </a:moveTo>
                  <a:lnTo>
                    <a:pt x="1876731" y="0"/>
                  </a:lnTo>
                  <a:cubicBezTo>
                    <a:pt x="1906480" y="0"/>
                    <a:pt x="1930596" y="24116"/>
                    <a:pt x="1930596" y="53864"/>
                  </a:cubicBezTo>
                  <a:lnTo>
                    <a:pt x="1930596" y="356305"/>
                  </a:lnTo>
                  <a:cubicBezTo>
                    <a:pt x="1930596" y="386053"/>
                    <a:pt x="1906480" y="410169"/>
                    <a:pt x="1876731" y="410169"/>
                  </a:cubicBezTo>
                  <a:lnTo>
                    <a:pt x="53864" y="410169"/>
                  </a:lnTo>
                  <a:cubicBezTo>
                    <a:pt x="24116" y="410169"/>
                    <a:pt x="0" y="386053"/>
                    <a:pt x="0" y="356305"/>
                  </a:cubicBezTo>
                  <a:lnTo>
                    <a:pt x="0" y="53864"/>
                  </a:lnTo>
                  <a:cubicBezTo>
                    <a:pt x="0" y="24116"/>
                    <a:pt x="24116" y="0"/>
                    <a:pt x="53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47625"/>
              <a:ext cx="1930595" cy="457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3" name="Freeform 43"/>
          <p:cNvSpPr/>
          <p:nvPr/>
        </p:nvSpPr>
        <p:spPr>
          <a:xfrm>
            <a:off x="17330546" y="5183299"/>
            <a:ext cx="853246" cy="853246"/>
          </a:xfrm>
          <a:custGeom>
            <a:avLst/>
            <a:gdLst/>
            <a:ahLst/>
            <a:cxnLst/>
            <a:rect l="l" t="t" r="r" b="b"/>
            <a:pathLst>
              <a:path w="853246" h="853246">
                <a:moveTo>
                  <a:pt x="0" y="0"/>
                </a:moveTo>
                <a:lnTo>
                  <a:pt x="853246" y="0"/>
                </a:lnTo>
                <a:lnTo>
                  <a:pt x="853246" y="853246"/>
                </a:lnTo>
                <a:lnTo>
                  <a:pt x="0" y="85324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1720823" y="6843506"/>
            <a:ext cx="827193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</a:pPr>
            <a:r>
              <a:rPr lang="en-US" sz="29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mencetak formulir bukti pendaftaran</a:t>
            </a:r>
          </a:p>
        </p:txBody>
      </p:sp>
      <p:grpSp>
        <p:nvGrpSpPr>
          <p:cNvPr id="45" name="Group 45"/>
          <p:cNvGrpSpPr/>
          <p:nvPr/>
        </p:nvGrpSpPr>
        <p:grpSpPr>
          <a:xfrm>
            <a:off x="9843309" y="4790578"/>
            <a:ext cx="7330230" cy="1557360"/>
            <a:chOff x="0" y="0"/>
            <a:chExt cx="1930595" cy="410169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930596" cy="410169"/>
            </a:xfrm>
            <a:custGeom>
              <a:avLst/>
              <a:gdLst/>
              <a:ahLst/>
              <a:cxnLst/>
              <a:rect l="l" t="t" r="r" b="b"/>
              <a:pathLst>
                <a:path w="1930596" h="410169">
                  <a:moveTo>
                    <a:pt x="53864" y="0"/>
                  </a:moveTo>
                  <a:lnTo>
                    <a:pt x="1876731" y="0"/>
                  </a:lnTo>
                  <a:cubicBezTo>
                    <a:pt x="1906480" y="0"/>
                    <a:pt x="1930596" y="24116"/>
                    <a:pt x="1930596" y="53864"/>
                  </a:cubicBezTo>
                  <a:lnTo>
                    <a:pt x="1930596" y="356305"/>
                  </a:lnTo>
                  <a:cubicBezTo>
                    <a:pt x="1930596" y="386053"/>
                    <a:pt x="1906480" y="410169"/>
                    <a:pt x="1876731" y="410169"/>
                  </a:cubicBezTo>
                  <a:lnTo>
                    <a:pt x="53864" y="410169"/>
                  </a:lnTo>
                  <a:cubicBezTo>
                    <a:pt x="24116" y="410169"/>
                    <a:pt x="0" y="386053"/>
                    <a:pt x="0" y="356305"/>
                  </a:cubicBezTo>
                  <a:lnTo>
                    <a:pt x="0" y="53864"/>
                  </a:lnTo>
                  <a:cubicBezTo>
                    <a:pt x="0" y="24116"/>
                    <a:pt x="24116" y="0"/>
                    <a:pt x="53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-47625"/>
              <a:ext cx="1930595" cy="457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9843309" y="7134019"/>
            <a:ext cx="7330230" cy="1557360"/>
            <a:chOff x="0" y="0"/>
            <a:chExt cx="1930595" cy="410169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930596" cy="410169"/>
            </a:xfrm>
            <a:custGeom>
              <a:avLst/>
              <a:gdLst/>
              <a:ahLst/>
              <a:cxnLst/>
              <a:rect l="l" t="t" r="r" b="b"/>
              <a:pathLst>
                <a:path w="1930596" h="410169">
                  <a:moveTo>
                    <a:pt x="53864" y="0"/>
                  </a:moveTo>
                  <a:lnTo>
                    <a:pt x="1876731" y="0"/>
                  </a:lnTo>
                  <a:cubicBezTo>
                    <a:pt x="1906480" y="0"/>
                    <a:pt x="1930596" y="24116"/>
                    <a:pt x="1930596" y="53864"/>
                  </a:cubicBezTo>
                  <a:lnTo>
                    <a:pt x="1930596" y="356305"/>
                  </a:lnTo>
                  <a:cubicBezTo>
                    <a:pt x="1930596" y="386053"/>
                    <a:pt x="1906480" y="410169"/>
                    <a:pt x="1876731" y="410169"/>
                  </a:cubicBezTo>
                  <a:lnTo>
                    <a:pt x="53864" y="410169"/>
                  </a:lnTo>
                  <a:cubicBezTo>
                    <a:pt x="24116" y="410169"/>
                    <a:pt x="0" y="386053"/>
                    <a:pt x="0" y="356305"/>
                  </a:cubicBezTo>
                  <a:lnTo>
                    <a:pt x="0" y="53864"/>
                  </a:lnTo>
                  <a:cubicBezTo>
                    <a:pt x="0" y="24116"/>
                    <a:pt x="24116" y="0"/>
                    <a:pt x="53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-47625"/>
              <a:ext cx="1930595" cy="457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1" name="Freeform 51"/>
          <p:cNvSpPr/>
          <p:nvPr/>
        </p:nvSpPr>
        <p:spPr>
          <a:xfrm>
            <a:off x="17285145" y="7398620"/>
            <a:ext cx="873999" cy="873999"/>
          </a:xfrm>
          <a:custGeom>
            <a:avLst/>
            <a:gdLst/>
            <a:ahLst/>
            <a:cxnLst/>
            <a:rect l="l" t="t" r="r" b="b"/>
            <a:pathLst>
              <a:path w="873999" h="873999">
                <a:moveTo>
                  <a:pt x="0" y="0"/>
                </a:moveTo>
                <a:lnTo>
                  <a:pt x="873999" y="0"/>
                </a:lnTo>
                <a:lnTo>
                  <a:pt x="873999" y="873999"/>
                </a:lnTo>
                <a:lnTo>
                  <a:pt x="0" y="87399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52" name="TextBox 52"/>
          <p:cNvSpPr txBox="1"/>
          <p:nvPr/>
        </p:nvSpPr>
        <p:spPr>
          <a:xfrm>
            <a:off x="2964393" y="301035"/>
            <a:ext cx="10142007" cy="835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 dirty="0" err="1">
                <a:solidFill>
                  <a:srgbClr val="F9A01B"/>
                </a:solidFill>
                <a:latin typeface="Lucidity Condensed"/>
                <a:ea typeface="Lucidity Condensed"/>
                <a:cs typeface="Lucidity Condensed"/>
                <a:sym typeface="Lucidity Condensed"/>
              </a:rPr>
              <a:t>Prosedur</a:t>
            </a:r>
            <a:r>
              <a:rPr lang="en-US" sz="5199" dirty="0">
                <a:solidFill>
                  <a:srgbClr val="F9A01B"/>
                </a:solidFill>
                <a:latin typeface="Lucidity Condensed"/>
                <a:ea typeface="Lucidity Condensed"/>
                <a:cs typeface="Lucidity Condensed"/>
                <a:sym typeface="Lucidity Condensed"/>
              </a:rPr>
              <a:t> dan Proses </a:t>
            </a:r>
            <a:r>
              <a:rPr lang="en-US" sz="5199" dirty="0" err="1">
                <a:solidFill>
                  <a:srgbClr val="F9A01B"/>
                </a:solidFill>
                <a:latin typeface="Lucidity Condensed"/>
                <a:ea typeface="Lucidity Condensed"/>
                <a:cs typeface="Lucidity Condensed"/>
                <a:sym typeface="Lucidity Condensed"/>
              </a:rPr>
              <a:t>Pendaftaran</a:t>
            </a:r>
            <a:endParaRPr lang="en-US" sz="5199" dirty="0">
              <a:solidFill>
                <a:srgbClr val="F9A01B"/>
              </a:solidFill>
              <a:latin typeface="Lucidity Condensed"/>
              <a:ea typeface="Lucidity Condensed"/>
              <a:cs typeface="Lucidity Condensed"/>
              <a:sym typeface="Lucidity Condensed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1647217" y="2096142"/>
            <a:ext cx="7496783" cy="87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mengakses laman penerimaan murid baru yang telah disediakan : </a:t>
            </a:r>
            <a:r>
              <a:rPr lang="en-US" sz="2500" u="sng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  <a:hlinkClick r:id="rId21" tooltip="https://spmb.pendidikan.gunungkidulkab.go.id"/>
              </a:rPr>
              <a:t>https://spmb.pendidikan.gunungkidulkab.go.id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647217" y="3665629"/>
            <a:ext cx="7336751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login dengan menggunakan Username dan Password yang telah diberikan 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720823" y="5228728"/>
            <a:ext cx="7263145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dapat memilih 2 (dua) sekolah (SD) sebagai pilihan 1 (satu) dan pilihan 2 (dua)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720823" y="8307295"/>
            <a:ext cx="7003460" cy="91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mengunggah berkas yang dipersyaratkan untuk diverifikasi pada laman penerimaan murid baru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0195547" y="2690599"/>
            <a:ext cx="662575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Panitia penerimaan murid baru di satuan pendidikan melakukan verifikasi dokumen pendaftaran terkait kelengkapan dan keabsahannya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0195547" y="4927297"/>
            <a:ext cx="662575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Panitia penerimaan murid baru di masing-masing satuan pendidikan mencentang kelengkapan berkas dan memberikan bukti verifikasi berkas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0195547" y="7449149"/>
            <a:ext cx="6625754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hanya dapat melakukan hapus pendaftaran dan ubah pilihan masing-masing maksimal 2 kali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04501" y="-288670"/>
            <a:ext cx="2512356" cy="2583380"/>
            <a:chOff x="0" y="0"/>
            <a:chExt cx="527606" cy="5425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08013" y="-868110"/>
            <a:ext cx="2408843" cy="2476942"/>
            <a:chOff x="0" y="0"/>
            <a:chExt cx="527606" cy="5425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543050" y="7418315"/>
            <a:ext cx="3086100" cy="3954210"/>
            <a:chOff x="0" y="0"/>
            <a:chExt cx="4114800" cy="527228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4334158" y="1554454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5485390" y="0"/>
            <a:ext cx="7587643" cy="1339942"/>
            <a:chOff x="0" y="0"/>
            <a:chExt cx="10116857" cy="1786589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0116857" cy="1786589"/>
              <a:chOff x="0" y="0"/>
              <a:chExt cx="1998391" cy="352907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998391" cy="352907"/>
              </a:xfrm>
              <a:custGeom>
                <a:avLst/>
                <a:gdLst/>
                <a:ahLst/>
                <a:cxnLst/>
                <a:rect l="l" t="t" r="r" b="b"/>
                <a:pathLst>
                  <a:path w="1998391" h="352907">
                    <a:moveTo>
                      <a:pt x="52037" y="0"/>
                    </a:moveTo>
                    <a:lnTo>
                      <a:pt x="1946354" y="0"/>
                    </a:lnTo>
                    <a:cubicBezTo>
                      <a:pt x="1975094" y="0"/>
                      <a:pt x="1998391" y="23298"/>
                      <a:pt x="1998391" y="52037"/>
                    </a:cubicBezTo>
                    <a:lnTo>
                      <a:pt x="1998391" y="300870"/>
                    </a:lnTo>
                    <a:cubicBezTo>
                      <a:pt x="1998391" y="329609"/>
                      <a:pt x="1975094" y="352907"/>
                      <a:pt x="1946354" y="352907"/>
                    </a:cubicBezTo>
                    <a:lnTo>
                      <a:pt x="52037" y="352907"/>
                    </a:lnTo>
                    <a:cubicBezTo>
                      <a:pt x="23298" y="352907"/>
                      <a:pt x="0" y="329609"/>
                      <a:pt x="0" y="300870"/>
                    </a:cubicBezTo>
                    <a:lnTo>
                      <a:pt x="0" y="52037"/>
                    </a:lnTo>
                    <a:cubicBezTo>
                      <a:pt x="0" y="23298"/>
                      <a:pt x="23298" y="0"/>
                      <a:pt x="52037" y="0"/>
                    </a:cubicBezTo>
                    <a:close/>
                  </a:path>
                </a:pathLst>
              </a:custGeom>
              <a:solidFill>
                <a:srgbClr val="0171D3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47625"/>
                <a:ext cx="1998391" cy="40053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507975" y="228534"/>
              <a:ext cx="9202507" cy="1459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71"/>
                </a:lnSpc>
              </a:pPr>
              <a:r>
                <a:rPr lang="en-US" sz="4300">
                  <a:solidFill>
                    <a:srgbClr val="FFF5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BERKAS YANG DISIAPKAN UNTUK DI UNGGAH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4334158" y="2967154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334158" y="5259505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334158" y="6510155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334158" y="7901609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0" y="2193433"/>
            <a:ext cx="4127668" cy="8007853"/>
          </a:xfrm>
          <a:custGeom>
            <a:avLst/>
            <a:gdLst/>
            <a:ahLst/>
            <a:cxnLst/>
            <a:rect l="l" t="t" r="r" b="b"/>
            <a:pathLst>
              <a:path w="4127668" h="8007853">
                <a:moveTo>
                  <a:pt x="0" y="0"/>
                </a:moveTo>
                <a:lnTo>
                  <a:pt x="4127668" y="0"/>
                </a:lnTo>
                <a:lnTo>
                  <a:pt x="4127668" y="8007853"/>
                </a:lnTo>
                <a:lnTo>
                  <a:pt x="0" y="80078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5252120" y="1605735"/>
            <a:ext cx="11449830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cetak bukti pendaftaran online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252120" y="3033829"/>
            <a:ext cx="11790153" cy="1549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surat Pemyataan Tanggung Jawab Mutlak bermaterai yang ditandatangani oleh orang tua/wali (diunduh dari lamanpenerimaan murid baru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252120" y="5326180"/>
            <a:ext cx="12300637" cy="539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ijazah atau dokumen lain yang menyatakan kelulusan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252120" y="6715660"/>
            <a:ext cx="12300637" cy="539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pas foto 3x4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252120" y="8103136"/>
            <a:ext cx="12300637" cy="539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Akta Kelahiran atau surat keterangan lahir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04501" y="-288670"/>
            <a:ext cx="2512356" cy="2583380"/>
            <a:chOff x="0" y="0"/>
            <a:chExt cx="527606" cy="5425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08013" y="-868110"/>
            <a:ext cx="2408843" cy="2476942"/>
            <a:chOff x="0" y="0"/>
            <a:chExt cx="527606" cy="5425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543050" y="7418315"/>
            <a:ext cx="3086100" cy="3954210"/>
            <a:chOff x="0" y="0"/>
            <a:chExt cx="4114800" cy="527228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4334158" y="1554454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5485390" y="0"/>
            <a:ext cx="7587643" cy="1339942"/>
            <a:chOff x="0" y="0"/>
            <a:chExt cx="10116857" cy="1786589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0116857" cy="1786589"/>
              <a:chOff x="0" y="0"/>
              <a:chExt cx="1998391" cy="352907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998391" cy="352907"/>
              </a:xfrm>
              <a:custGeom>
                <a:avLst/>
                <a:gdLst/>
                <a:ahLst/>
                <a:cxnLst/>
                <a:rect l="l" t="t" r="r" b="b"/>
                <a:pathLst>
                  <a:path w="1998391" h="352907">
                    <a:moveTo>
                      <a:pt x="52037" y="0"/>
                    </a:moveTo>
                    <a:lnTo>
                      <a:pt x="1946354" y="0"/>
                    </a:lnTo>
                    <a:cubicBezTo>
                      <a:pt x="1975094" y="0"/>
                      <a:pt x="1998391" y="23298"/>
                      <a:pt x="1998391" y="52037"/>
                    </a:cubicBezTo>
                    <a:lnTo>
                      <a:pt x="1998391" y="300870"/>
                    </a:lnTo>
                    <a:cubicBezTo>
                      <a:pt x="1998391" y="329609"/>
                      <a:pt x="1975094" y="352907"/>
                      <a:pt x="1946354" y="352907"/>
                    </a:cubicBezTo>
                    <a:lnTo>
                      <a:pt x="52037" y="352907"/>
                    </a:lnTo>
                    <a:cubicBezTo>
                      <a:pt x="23298" y="352907"/>
                      <a:pt x="0" y="329609"/>
                      <a:pt x="0" y="300870"/>
                    </a:cubicBezTo>
                    <a:lnTo>
                      <a:pt x="0" y="52037"/>
                    </a:lnTo>
                    <a:cubicBezTo>
                      <a:pt x="0" y="23298"/>
                      <a:pt x="23298" y="0"/>
                      <a:pt x="52037" y="0"/>
                    </a:cubicBezTo>
                    <a:close/>
                  </a:path>
                </a:pathLst>
              </a:custGeom>
              <a:solidFill>
                <a:srgbClr val="0171D3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47625"/>
                <a:ext cx="1998391" cy="40053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507975" y="228534"/>
              <a:ext cx="9202507" cy="1459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71"/>
                </a:lnSpc>
              </a:pPr>
              <a:r>
                <a:rPr lang="en-US" sz="4300">
                  <a:solidFill>
                    <a:srgbClr val="FFF5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BERKAS YANG DISIAPKAN UNTUK DI UNGGAH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4334158" y="2740149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8"/>
                </a:lnTo>
                <a:lnTo>
                  <a:pt x="0" y="638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334158" y="4824011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8"/>
                </a:lnTo>
                <a:lnTo>
                  <a:pt x="0" y="638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334158" y="6329496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8"/>
                </a:lnTo>
                <a:lnTo>
                  <a:pt x="0" y="638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334158" y="8508733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8"/>
                </a:lnTo>
                <a:lnTo>
                  <a:pt x="0" y="638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0" y="2381052"/>
            <a:ext cx="4146565" cy="8044513"/>
          </a:xfrm>
          <a:custGeom>
            <a:avLst/>
            <a:gdLst/>
            <a:ahLst/>
            <a:cxnLst/>
            <a:rect l="l" t="t" r="r" b="b"/>
            <a:pathLst>
              <a:path w="4146565" h="8044513">
                <a:moveTo>
                  <a:pt x="0" y="0"/>
                </a:moveTo>
                <a:lnTo>
                  <a:pt x="4146565" y="0"/>
                </a:lnTo>
                <a:lnTo>
                  <a:pt x="4146565" y="8044513"/>
                </a:lnTo>
                <a:lnTo>
                  <a:pt x="0" y="80445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5252120" y="1605735"/>
            <a:ext cx="11449830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Kartu Keluarga atau Surat Keterangan Domisili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252120" y="2864770"/>
            <a:ext cx="11790153" cy="1549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bukti keikutsertaan dalam program penanganan keluarga ekonomi tidak mampu dari Pemerintah Pusat atau Pemerintah Daerah (untuk jalur afirmasi);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252120" y="4853908"/>
            <a:ext cx="12300637" cy="104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surat keterangan penyandang disabilitas/berkebutuhan</a:t>
            </a:r>
          </a:p>
          <a:p>
            <a:pPr algn="just">
              <a:lnSpc>
                <a:spcPts val="40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khusus (untuk jalur afirmasi)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252120" y="6469984"/>
            <a:ext cx="12300637" cy="1549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surat mutasi orang tua/wali dari instansi, lembaga, kantor, atau perusahaan yang mempekeijakan (untuk jalur mutasi orang tua/Wali)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252120" y="8607961"/>
            <a:ext cx="12300637" cy="1549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40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surat keputusan orang tua/wali bagi calon murid yang orangtuanya mengajar di sekolah tersebut (untuk jalur mutasi orang tua/wali).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803498" y="462507"/>
            <a:ext cx="7030751" cy="808429"/>
            <a:chOff x="0" y="0"/>
            <a:chExt cx="1851720" cy="2129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51720" cy="212920"/>
            </a:xfrm>
            <a:custGeom>
              <a:avLst/>
              <a:gdLst/>
              <a:ahLst/>
              <a:cxnLst/>
              <a:rect l="l" t="t" r="r" b="b"/>
              <a:pathLst>
                <a:path w="1851720" h="212920">
                  <a:moveTo>
                    <a:pt x="56159" y="0"/>
                  </a:moveTo>
                  <a:lnTo>
                    <a:pt x="1795562" y="0"/>
                  </a:lnTo>
                  <a:cubicBezTo>
                    <a:pt x="1810456" y="0"/>
                    <a:pt x="1824740" y="5917"/>
                    <a:pt x="1835272" y="16449"/>
                  </a:cubicBezTo>
                  <a:cubicBezTo>
                    <a:pt x="1845804" y="26980"/>
                    <a:pt x="1851720" y="41264"/>
                    <a:pt x="1851720" y="56159"/>
                  </a:cubicBezTo>
                  <a:lnTo>
                    <a:pt x="1851720" y="156761"/>
                  </a:lnTo>
                  <a:cubicBezTo>
                    <a:pt x="1851720" y="187777"/>
                    <a:pt x="1826577" y="212920"/>
                    <a:pt x="1795562" y="212920"/>
                  </a:cubicBezTo>
                  <a:lnTo>
                    <a:pt x="56159" y="212920"/>
                  </a:lnTo>
                  <a:cubicBezTo>
                    <a:pt x="41264" y="212920"/>
                    <a:pt x="26980" y="207003"/>
                    <a:pt x="16449" y="196471"/>
                  </a:cubicBezTo>
                  <a:cubicBezTo>
                    <a:pt x="5917" y="185939"/>
                    <a:pt x="0" y="171655"/>
                    <a:pt x="0" y="156761"/>
                  </a:cubicBezTo>
                  <a:lnTo>
                    <a:pt x="0" y="56159"/>
                  </a:lnTo>
                  <a:cubicBezTo>
                    <a:pt x="0" y="25143"/>
                    <a:pt x="25143" y="0"/>
                    <a:pt x="56159" y="0"/>
                  </a:cubicBezTo>
                  <a:close/>
                </a:path>
              </a:pathLst>
            </a:custGeom>
            <a:solidFill>
              <a:srgbClr val="4221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51720" cy="251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39266" y="1270937"/>
            <a:ext cx="8517140" cy="8581501"/>
          </a:xfrm>
          <a:custGeom>
            <a:avLst/>
            <a:gdLst/>
            <a:ahLst/>
            <a:cxnLst/>
            <a:rect l="l" t="t" r="r" b="b"/>
            <a:pathLst>
              <a:path w="8517140" h="8581501">
                <a:moveTo>
                  <a:pt x="0" y="0"/>
                </a:moveTo>
                <a:lnTo>
                  <a:pt x="8517140" y="0"/>
                </a:lnTo>
                <a:lnTo>
                  <a:pt x="8517140" y="8581501"/>
                </a:lnTo>
                <a:lnTo>
                  <a:pt x="0" y="8581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701030" y="414882"/>
            <a:ext cx="5232532" cy="728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FFF500"/>
                </a:solidFill>
                <a:latin typeface="Bree Serif"/>
                <a:ea typeface="Bree Serif"/>
                <a:cs typeface="Bree Serif"/>
                <a:sym typeface="Bree Serif"/>
              </a:rPr>
              <a:t>Seleksi Jalur Domisili</a:t>
            </a:r>
          </a:p>
        </p:txBody>
      </p:sp>
      <p:sp>
        <p:nvSpPr>
          <p:cNvPr id="11" name="TextBox 11"/>
          <p:cNvSpPr txBox="1"/>
          <p:nvPr/>
        </p:nvSpPr>
        <p:spPr>
          <a:xfrm rot="-158394">
            <a:off x="1436387" y="3775730"/>
            <a:ext cx="6653818" cy="40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Seleksi calon murid baru jalur domisili jenjang SD mempertimbangkan kriteria dengan urutan prioritas sebagai berikut :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416583" y="1012591"/>
            <a:ext cx="12475260" cy="9440527"/>
            <a:chOff x="0" y="0"/>
            <a:chExt cx="16633680" cy="12587370"/>
          </a:xfrm>
        </p:grpSpPr>
        <p:sp>
          <p:nvSpPr>
            <p:cNvPr id="13" name="Freeform 13"/>
            <p:cNvSpPr/>
            <p:nvPr/>
          </p:nvSpPr>
          <p:spPr>
            <a:xfrm rot="-120776">
              <a:off x="3599456" y="221491"/>
              <a:ext cx="12824895" cy="12144388"/>
            </a:xfrm>
            <a:custGeom>
              <a:avLst/>
              <a:gdLst/>
              <a:ahLst/>
              <a:cxnLst/>
              <a:rect l="l" t="t" r="r" b="b"/>
              <a:pathLst>
                <a:path w="12824895" h="12144388">
                  <a:moveTo>
                    <a:pt x="0" y="0"/>
                  </a:moveTo>
                  <a:lnTo>
                    <a:pt x="12824894" y="0"/>
                  </a:lnTo>
                  <a:lnTo>
                    <a:pt x="12824894" y="12144388"/>
                  </a:lnTo>
                  <a:lnTo>
                    <a:pt x="0" y="12144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317" r="-2317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4592588" y="2576231"/>
              <a:ext cx="986443" cy="1104977"/>
            </a:xfrm>
            <a:custGeom>
              <a:avLst/>
              <a:gdLst/>
              <a:ahLst/>
              <a:cxnLst/>
              <a:rect l="l" t="t" r="r" b="b"/>
              <a:pathLst>
                <a:path w="986443" h="1104977">
                  <a:moveTo>
                    <a:pt x="0" y="0"/>
                  </a:moveTo>
                  <a:lnTo>
                    <a:pt x="986443" y="0"/>
                  </a:lnTo>
                  <a:lnTo>
                    <a:pt x="986443" y="1104976"/>
                  </a:lnTo>
                  <a:lnTo>
                    <a:pt x="0" y="11049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4540257" y="4413805"/>
              <a:ext cx="1012516" cy="1094074"/>
            </a:xfrm>
            <a:custGeom>
              <a:avLst/>
              <a:gdLst/>
              <a:ahLst/>
              <a:cxnLst/>
              <a:rect l="l" t="t" r="r" b="b"/>
              <a:pathLst>
                <a:path w="1012516" h="1094074">
                  <a:moveTo>
                    <a:pt x="0" y="0"/>
                  </a:moveTo>
                  <a:lnTo>
                    <a:pt x="1012515" y="0"/>
                  </a:lnTo>
                  <a:lnTo>
                    <a:pt x="1012515" y="1094074"/>
                  </a:lnTo>
                  <a:lnTo>
                    <a:pt x="0" y="10940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540257" y="6065462"/>
              <a:ext cx="1091106" cy="1156278"/>
            </a:xfrm>
            <a:custGeom>
              <a:avLst/>
              <a:gdLst/>
              <a:ahLst/>
              <a:cxnLst/>
              <a:rect l="l" t="t" r="r" b="b"/>
              <a:pathLst>
                <a:path w="1091106" h="1156278">
                  <a:moveTo>
                    <a:pt x="0" y="0"/>
                  </a:moveTo>
                  <a:lnTo>
                    <a:pt x="1091105" y="0"/>
                  </a:lnTo>
                  <a:lnTo>
                    <a:pt x="1091105" y="1156278"/>
                  </a:lnTo>
                  <a:lnTo>
                    <a:pt x="0" y="1156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592588" y="8174299"/>
              <a:ext cx="1082249" cy="1232375"/>
            </a:xfrm>
            <a:custGeom>
              <a:avLst/>
              <a:gdLst/>
              <a:ahLst/>
              <a:cxnLst/>
              <a:rect l="l" t="t" r="r" b="b"/>
              <a:pathLst>
                <a:path w="1082249" h="1232375">
                  <a:moveTo>
                    <a:pt x="0" y="0"/>
                  </a:moveTo>
                  <a:lnTo>
                    <a:pt x="1082249" y="0"/>
                  </a:lnTo>
                  <a:lnTo>
                    <a:pt x="1082249" y="1232375"/>
                  </a:lnTo>
                  <a:lnTo>
                    <a:pt x="0" y="1232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0" y="7642177"/>
              <a:ext cx="5072773" cy="4673292"/>
            </a:xfrm>
            <a:custGeom>
              <a:avLst/>
              <a:gdLst/>
              <a:ahLst/>
              <a:cxnLst/>
              <a:rect l="l" t="t" r="r" b="b"/>
              <a:pathLst>
                <a:path w="5072773" h="4673292">
                  <a:moveTo>
                    <a:pt x="0" y="0"/>
                  </a:moveTo>
                  <a:lnTo>
                    <a:pt x="5072773" y="0"/>
                  </a:lnTo>
                  <a:lnTo>
                    <a:pt x="5072773" y="4673292"/>
                  </a:lnTo>
                  <a:lnTo>
                    <a:pt x="0" y="4673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5796693" y="2461327"/>
              <a:ext cx="7937278" cy="1599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899"/>
                </a:lnSpc>
              </a:pPr>
              <a:r>
                <a:rPr lang="en-US" sz="3499">
                  <a:solidFill>
                    <a:srgbClr val="000000"/>
                  </a:solidFill>
                  <a:latin typeface="Dekko"/>
                  <a:ea typeface="Dekko"/>
                  <a:cs typeface="Dekko"/>
                  <a:sym typeface="Dekko"/>
                </a:rPr>
                <a:t>kelengkapan dan hasil verifikasi persyaratan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5805057" y="4639620"/>
              <a:ext cx="8413692" cy="773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899"/>
                </a:lnSpc>
              </a:pPr>
              <a:r>
                <a:rPr lang="en-US" sz="3499">
                  <a:solidFill>
                    <a:srgbClr val="000000"/>
                  </a:solidFill>
                  <a:latin typeface="Dekko"/>
                  <a:ea typeface="Dekko"/>
                  <a:cs typeface="Dekko"/>
                  <a:sym typeface="Dekko"/>
                </a:rPr>
                <a:t>usia yang lebih tua diprioritaskan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796693" y="6008312"/>
              <a:ext cx="9009811" cy="15422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759"/>
                </a:lnSpc>
              </a:pPr>
              <a:r>
                <a:rPr lang="en-US" sz="3399">
                  <a:solidFill>
                    <a:srgbClr val="000000"/>
                  </a:solidFill>
                  <a:latin typeface="Dekko"/>
                  <a:ea typeface="Dekko"/>
                  <a:cs typeface="Dekko"/>
                  <a:sym typeface="Dekko"/>
                </a:rPr>
                <a:t>lokasi domisili, lebih dekat dengan sekolah diprioritaskan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022638" y="8292160"/>
              <a:ext cx="9009811" cy="15422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759"/>
                </a:lnSpc>
              </a:pPr>
              <a:r>
                <a:rPr lang="en-US" sz="3399">
                  <a:solidFill>
                    <a:srgbClr val="000000"/>
                  </a:solidFill>
                  <a:latin typeface="Dekko"/>
                  <a:ea typeface="Dekko"/>
                  <a:cs typeface="Dekko"/>
                  <a:sym typeface="Dekko"/>
                </a:rPr>
                <a:t>waktu mendaftar yang lebih dulu diprioritaskan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045863" y="-190066"/>
            <a:ext cx="3086100" cy="10746712"/>
            <a:chOff x="0" y="0"/>
            <a:chExt cx="812800" cy="28304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830410"/>
            </a:xfrm>
            <a:custGeom>
              <a:avLst/>
              <a:gdLst/>
              <a:ahLst/>
              <a:cxnLst/>
              <a:rect l="l" t="t" r="r" b="b"/>
              <a:pathLst>
                <a:path w="812800" h="2830410">
                  <a:moveTo>
                    <a:pt x="0" y="0"/>
                  </a:moveTo>
                  <a:lnTo>
                    <a:pt x="812800" y="0"/>
                  </a:lnTo>
                  <a:lnTo>
                    <a:pt x="812800" y="2830410"/>
                  </a:lnTo>
                  <a:lnTo>
                    <a:pt x="0" y="283041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2878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77755" y="1637806"/>
            <a:ext cx="7110245" cy="7620494"/>
            <a:chOff x="0" y="0"/>
            <a:chExt cx="1153863" cy="1236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53863" cy="1236668"/>
            </a:xfrm>
            <a:custGeom>
              <a:avLst/>
              <a:gdLst/>
              <a:ahLst/>
              <a:cxnLst/>
              <a:rect l="l" t="t" r="r" b="b"/>
              <a:pathLst>
                <a:path w="1153863" h="1236668">
                  <a:moveTo>
                    <a:pt x="0" y="0"/>
                  </a:moveTo>
                  <a:lnTo>
                    <a:pt x="1153863" y="0"/>
                  </a:lnTo>
                  <a:lnTo>
                    <a:pt x="1153863" y="1236668"/>
                  </a:lnTo>
                  <a:lnTo>
                    <a:pt x="0" y="1236668"/>
                  </a:lnTo>
                  <a:close/>
                </a:path>
              </a:pathLst>
            </a:custGeom>
            <a:blipFill>
              <a:blip r:embed="rId3"/>
              <a:stretch>
                <a:fillRect t="-1148" b="-1148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2788628">
            <a:off x="-1003328" y="-1324302"/>
            <a:ext cx="3086100" cy="30861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2788628">
            <a:off x="-514350" y="-1543050"/>
            <a:ext cx="3086100" cy="308610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354276" y="2903259"/>
            <a:ext cx="6670471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b="1">
                <a:solidFill>
                  <a:srgbClr val="134B70"/>
                </a:solidFill>
                <a:latin typeface="Sarabun Ultra-Bold"/>
                <a:ea typeface="Sarabun Ultra-Bold"/>
                <a:cs typeface="Sarabun Ultra-Bold"/>
                <a:sym typeface="Sarabun Ultra-Bold"/>
              </a:rPr>
              <a:t>DASAR HUKUM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39238" y="4274503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16" name="TextBox 16"/>
          <p:cNvSpPr txBox="1"/>
          <p:nvPr/>
        </p:nvSpPr>
        <p:spPr>
          <a:xfrm>
            <a:off x="-126726" y="4558184"/>
            <a:ext cx="10670244" cy="214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91052" lvl="1" indent="-445526" algn="just">
              <a:lnSpc>
                <a:spcPts val="5778"/>
              </a:lnSpc>
              <a:buAutoNum type="arabicPeriod"/>
            </a:pPr>
            <a:r>
              <a:rPr lang="en-US" sz="4127" b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Permendikdasmen No 3 Tahun 2025</a:t>
            </a:r>
          </a:p>
          <a:p>
            <a:pPr marL="891052" lvl="1" indent="-445526" algn="just">
              <a:lnSpc>
                <a:spcPts val="5778"/>
              </a:lnSpc>
              <a:buAutoNum type="arabicPeriod"/>
            </a:pPr>
            <a:r>
              <a:rPr lang="en-US" sz="4127" b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Keputusan Bupati Gunungkidul </a:t>
            </a:r>
          </a:p>
          <a:p>
            <a:pPr algn="just">
              <a:lnSpc>
                <a:spcPts val="5778"/>
              </a:lnSpc>
            </a:pPr>
            <a:r>
              <a:rPr lang="en-US" sz="4127" b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    No 144/KPTS/2025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803498" y="462507"/>
            <a:ext cx="7030751" cy="808429"/>
            <a:chOff x="0" y="0"/>
            <a:chExt cx="1851720" cy="2129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51720" cy="212920"/>
            </a:xfrm>
            <a:custGeom>
              <a:avLst/>
              <a:gdLst/>
              <a:ahLst/>
              <a:cxnLst/>
              <a:rect l="l" t="t" r="r" b="b"/>
              <a:pathLst>
                <a:path w="1851720" h="212920">
                  <a:moveTo>
                    <a:pt x="56159" y="0"/>
                  </a:moveTo>
                  <a:lnTo>
                    <a:pt x="1795562" y="0"/>
                  </a:lnTo>
                  <a:cubicBezTo>
                    <a:pt x="1810456" y="0"/>
                    <a:pt x="1824740" y="5917"/>
                    <a:pt x="1835272" y="16449"/>
                  </a:cubicBezTo>
                  <a:cubicBezTo>
                    <a:pt x="1845804" y="26980"/>
                    <a:pt x="1851720" y="41264"/>
                    <a:pt x="1851720" y="56159"/>
                  </a:cubicBezTo>
                  <a:lnTo>
                    <a:pt x="1851720" y="156761"/>
                  </a:lnTo>
                  <a:cubicBezTo>
                    <a:pt x="1851720" y="187777"/>
                    <a:pt x="1826577" y="212920"/>
                    <a:pt x="1795562" y="212920"/>
                  </a:cubicBezTo>
                  <a:lnTo>
                    <a:pt x="56159" y="212920"/>
                  </a:lnTo>
                  <a:cubicBezTo>
                    <a:pt x="41264" y="212920"/>
                    <a:pt x="26980" y="207003"/>
                    <a:pt x="16449" y="196471"/>
                  </a:cubicBezTo>
                  <a:cubicBezTo>
                    <a:pt x="5917" y="185939"/>
                    <a:pt x="0" y="171655"/>
                    <a:pt x="0" y="156761"/>
                  </a:cubicBezTo>
                  <a:lnTo>
                    <a:pt x="0" y="56159"/>
                  </a:lnTo>
                  <a:cubicBezTo>
                    <a:pt x="0" y="25143"/>
                    <a:pt x="25143" y="0"/>
                    <a:pt x="56159" y="0"/>
                  </a:cubicBezTo>
                  <a:close/>
                </a:path>
              </a:pathLst>
            </a:custGeom>
            <a:solidFill>
              <a:srgbClr val="4221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51720" cy="251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39266" y="1270937"/>
            <a:ext cx="8517140" cy="8581501"/>
          </a:xfrm>
          <a:custGeom>
            <a:avLst/>
            <a:gdLst/>
            <a:ahLst/>
            <a:cxnLst/>
            <a:rect l="l" t="t" r="r" b="b"/>
            <a:pathLst>
              <a:path w="8517140" h="8581501">
                <a:moveTo>
                  <a:pt x="0" y="0"/>
                </a:moveTo>
                <a:lnTo>
                  <a:pt x="8517140" y="0"/>
                </a:lnTo>
                <a:lnTo>
                  <a:pt x="8517140" y="8581501"/>
                </a:lnTo>
                <a:lnTo>
                  <a:pt x="0" y="8581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737233" y="414882"/>
            <a:ext cx="5541916" cy="728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FFF500"/>
                </a:solidFill>
                <a:latin typeface="Bree Serif"/>
                <a:ea typeface="Bree Serif"/>
                <a:cs typeface="Bree Serif"/>
                <a:sym typeface="Bree Serif"/>
              </a:rPr>
              <a:t>Seleksi Jalur Afirmasi</a:t>
            </a:r>
          </a:p>
        </p:txBody>
      </p:sp>
      <p:sp>
        <p:nvSpPr>
          <p:cNvPr id="11" name="TextBox 11"/>
          <p:cNvSpPr txBox="1"/>
          <p:nvPr/>
        </p:nvSpPr>
        <p:spPr>
          <a:xfrm rot="-158394">
            <a:off x="1436387" y="3775730"/>
            <a:ext cx="6653818" cy="40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Seleksi calon murid baru jalur afirmasi jenjang SD mempertimbangkan kriteria dengan urutan prioritas sebagai berikut :</a:t>
            </a:r>
          </a:p>
        </p:txBody>
      </p:sp>
      <p:sp>
        <p:nvSpPr>
          <p:cNvPr id="12" name="Freeform 12"/>
          <p:cNvSpPr/>
          <p:nvPr/>
        </p:nvSpPr>
        <p:spPr>
          <a:xfrm rot="-120776">
            <a:off x="9044263" y="1215475"/>
            <a:ext cx="9618671" cy="9108291"/>
          </a:xfrm>
          <a:custGeom>
            <a:avLst/>
            <a:gdLst/>
            <a:ahLst/>
            <a:cxnLst/>
            <a:rect l="l" t="t" r="r" b="b"/>
            <a:pathLst>
              <a:path w="9618671" h="9108291">
                <a:moveTo>
                  <a:pt x="0" y="0"/>
                </a:moveTo>
                <a:lnTo>
                  <a:pt x="9618671" y="0"/>
                </a:lnTo>
                <a:lnTo>
                  <a:pt x="9618671" y="9108290"/>
                </a:lnTo>
                <a:lnTo>
                  <a:pt x="0" y="91082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17" r="-2317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789113" y="2981529"/>
            <a:ext cx="739832" cy="828733"/>
          </a:xfrm>
          <a:custGeom>
            <a:avLst/>
            <a:gdLst/>
            <a:ahLst/>
            <a:cxnLst/>
            <a:rect l="l" t="t" r="r" b="b"/>
            <a:pathLst>
              <a:path w="739832" h="828733">
                <a:moveTo>
                  <a:pt x="0" y="0"/>
                </a:moveTo>
                <a:lnTo>
                  <a:pt x="739832" y="0"/>
                </a:lnTo>
                <a:lnTo>
                  <a:pt x="739832" y="828733"/>
                </a:lnTo>
                <a:lnTo>
                  <a:pt x="0" y="8287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749864" y="4359710"/>
            <a:ext cx="759387" cy="820555"/>
          </a:xfrm>
          <a:custGeom>
            <a:avLst/>
            <a:gdLst/>
            <a:ahLst/>
            <a:cxnLst/>
            <a:rect l="l" t="t" r="r" b="b"/>
            <a:pathLst>
              <a:path w="759387" h="820555">
                <a:moveTo>
                  <a:pt x="0" y="0"/>
                </a:moveTo>
                <a:lnTo>
                  <a:pt x="759387" y="0"/>
                </a:lnTo>
                <a:lnTo>
                  <a:pt x="759387" y="820555"/>
                </a:lnTo>
                <a:lnTo>
                  <a:pt x="0" y="8205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749864" y="5598453"/>
            <a:ext cx="818329" cy="867208"/>
          </a:xfrm>
          <a:custGeom>
            <a:avLst/>
            <a:gdLst/>
            <a:ahLst/>
            <a:cxnLst/>
            <a:rect l="l" t="t" r="r" b="b"/>
            <a:pathLst>
              <a:path w="818329" h="867208">
                <a:moveTo>
                  <a:pt x="0" y="0"/>
                </a:moveTo>
                <a:lnTo>
                  <a:pt x="818329" y="0"/>
                </a:lnTo>
                <a:lnTo>
                  <a:pt x="818329" y="867208"/>
                </a:lnTo>
                <a:lnTo>
                  <a:pt x="0" y="8672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789113" y="7180080"/>
            <a:ext cx="811687" cy="924281"/>
          </a:xfrm>
          <a:custGeom>
            <a:avLst/>
            <a:gdLst/>
            <a:ahLst/>
            <a:cxnLst/>
            <a:rect l="l" t="t" r="r" b="b"/>
            <a:pathLst>
              <a:path w="811687" h="924281">
                <a:moveTo>
                  <a:pt x="0" y="0"/>
                </a:moveTo>
                <a:lnTo>
                  <a:pt x="811687" y="0"/>
                </a:lnTo>
                <a:lnTo>
                  <a:pt x="811687" y="924282"/>
                </a:lnTo>
                <a:lnTo>
                  <a:pt x="0" y="92428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416583" y="6744224"/>
            <a:ext cx="3804580" cy="3504969"/>
          </a:xfrm>
          <a:custGeom>
            <a:avLst/>
            <a:gdLst/>
            <a:ahLst/>
            <a:cxnLst/>
            <a:rect l="l" t="t" r="r" b="b"/>
            <a:pathLst>
              <a:path w="3804580" h="3504969">
                <a:moveTo>
                  <a:pt x="0" y="0"/>
                </a:moveTo>
                <a:lnTo>
                  <a:pt x="3804580" y="0"/>
                </a:lnTo>
                <a:lnTo>
                  <a:pt x="3804580" y="3504969"/>
                </a:lnTo>
                <a:lnTo>
                  <a:pt x="0" y="350496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0692192" y="2878683"/>
            <a:ext cx="5952959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kelengkapan dan hasil verifikasi persyaratan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698464" y="4512403"/>
            <a:ext cx="6310269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usia yang lebih tua diprioritaskan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692192" y="5541303"/>
            <a:ext cx="6757358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lokasi domisili, lebih dekat dengan sekolah diprioritaskan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861650" y="7254189"/>
            <a:ext cx="6757358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waktu mendaftar yang lebih dulu diprioritaskan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803498" y="462507"/>
            <a:ext cx="7030751" cy="808429"/>
            <a:chOff x="0" y="0"/>
            <a:chExt cx="1851720" cy="2129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51720" cy="212920"/>
            </a:xfrm>
            <a:custGeom>
              <a:avLst/>
              <a:gdLst/>
              <a:ahLst/>
              <a:cxnLst/>
              <a:rect l="l" t="t" r="r" b="b"/>
              <a:pathLst>
                <a:path w="1851720" h="212920">
                  <a:moveTo>
                    <a:pt x="56159" y="0"/>
                  </a:moveTo>
                  <a:lnTo>
                    <a:pt x="1795562" y="0"/>
                  </a:lnTo>
                  <a:cubicBezTo>
                    <a:pt x="1810456" y="0"/>
                    <a:pt x="1824740" y="5917"/>
                    <a:pt x="1835272" y="16449"/>
                  </a:cubicBezTo>
                  <a:cubicBezTo>
                    <a:pt x="1845804" y="26980"/>
                    <a:pt x="1851720" y="41264"/>
                    <a:pt x="1851720" y="56159"/>
                  </a:cubicBezTo>
                  <a:lnTo>
                    <a:pt x="1851720" y="156761"/>
                  </a:lnTo>
                  <a:cubicBezTo>
                    <a:pt x="1851720" y="187777"/>
                    <a:pt x="1826577" y="212920"/>
                    <a:pt x="1795562" y="212920"/>
                  </a:cubicBezTo>
                  <a:lnTo>
                    <a:pt x="56159" y="212920"/>
                  </a:lnTo>
                  <a:cubicBezTo>
                    <a:pt x="41264" y="212920"/>
                    <a:pt x="26980" y="207003"/>
                    <a:pt x="16449" y="196471"/>
                  </a:cubicBezTo>
                  <a:cubicBezTo>
                    <a:pt x="5917" y="185939"/>
                    <a:pt x="0" y="171655"/>
                    <a:pt x="0" y="156761"/>
                  </a:cubicBezTo>
                  <a:lnTo>
                    <a:pt x="0" y="56159"/>
                  </a:lnTo>
                  <a:cubicBezTo>
                    <a:pt x="0" y="25143"/>
                    <a:pt x="25143" y="0"/>
                    <a:pt x="56159" y="0"/>
                  </a:cubicBezTo>
                  <a:close/>
                </a:path>
              </a:pathLst>
            </a:custGeom>
            <a:solidFill>
              <a:srgbClr val="4221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51720" cy="251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39266" y="1270937"/>
            <a:ext cx="8517140" cy="8581501"/>
          </a:xfrm>
          <a:custGeom>
            <a:avLst/>
            <a:gdLst/>
            <a:ahLst/>
            <a:cxnLst/>
            <a:rect l="l" t="t" r="r" b="b"/>
            <a:pathLst>
              <a:path w="8517140" h="8581501">
                <a:moveTo>
                  <a:pt x="0" y="0"/>
                </a:moveTo>
                <a:lnTo>
                  <a:pt x="8517140" y="0"/>
                </a:lnTo>
                <a:lnTo>
                  <a:pt x="8517140" y="8581501"/>
                </a:lnTo>
                <a:lnTo>
                  <a:pt x="0" y="8581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20776">
            <a:off x="9116175" y="1178709"/>
            <a:ext cx="9618671" cy="9108291"/>
          </a:xfrm>
          <a:custGeom>
            <a:avLst/>
            <a:gdLst/>
            <a:ahLst/>
            <a:cxnLst/>
            <a:rect l="l" t="t" r="r" b="b"/>
            <a:pathLst>
              <a:path w="9618671" h="9108291">
                <a:moveTo>
                  <a:pt x="0" y="0"/>
                </a:moveTo>
                <a:lnTo>
                  <a:pt x="9618671" y="0"/>
                </a:lnTo>
                <a:lnTo>
                  <a:pt x="9618671" y="9108291"/>
                </a:lnTo>
                <a:lnTo>
                  <a:pt x="0" y="91082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17" r="-231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861024" y="2944764"/>
            <a:ext cx="739832" cy="828733"/>
          </a:xfrm>
          <a:custGeom>
            <a:avLst/>
            <a:gdLst/>
            <a:ahLst/>
            <a:cxnLst/>
            <a:rect l="l" t="t" r="r" b="b"/>
            <a:pathLst>
              <a:path w="739832" h="828733">
                <a:moveTo>
                  <a:pt x="0" y="0"/>
                </a:moveTo>
                <a:lnTo>
                  <a:pt x="739832" y="0"/>
                </a:lnTo>
                <a:lnTo>
                  <a:pt x="739832" y="828732"/>
                </a:lnTo>
                <a:lnTo>
                  <a:pt x="0" y="8287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812250" y="4370947"/>
            <a:ext cx="759387" cy="820555"/>
          </a:xfrm>
          <a:custGeom>
            <a:avLst/>
            <a:gdLst/>
            <a:ahLst/>
            <a:cxnLst/>
            <a:rect l="l" t="t" r="r" b="b"/>
            <a:pathLst>
              <a:path w="759387" h="820555">
                <a:moveTo>
                  <a:pt x="0" y="0"/>
                </a:moveTo>
                <a:lnTo>
                  <a:pt x="759387" y="0"/>
                </a:lnTo>
                <a:lnTo>
                  <a:pt x="759387" y="820555"/>
                </a:lnTo>
                <a:lnTo>
                  <a:pt x="0" y="8205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811998" y="5561687"/>
            <a:ext cx="818329" cy="867208"/>
          </a:xfrm>
          <a:custGeom>
            <a:avLst/>
            <a:gdLst/>
            <a:ahLst/>
            <a:cxnLst/>
            <a:rect l="l" t="t" r="r" b="b"/>
            <a:pathLst>
              <a:path w="818329" h="867208">
                <a:moveTo>
                  <a:pt x="0" y="0"/>
                </a:moveTo>
                <a:lnTo>
                  <a:pt x="818329" y="0"/>
                </a:lnTo>
                <a:lnTo>
                  <a:pt x="818329" y="867209"/>
                </a:lnTo>
                <a:lnTo>
                  <a:pt x="0" y="8672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861024" y="7028971"/>
            <a:ext cx="811687" cy="924281"/>
          </a:xfrm>
          <a:custGeom>
            <a:avLst/>
            <a:gdLst/>
            <a:ahLst/>
            <a:cxnLst/>
            <a:rect l="l" t="t" r="r" b="b"/>
            <a:pathLst>
              <a:path w="811687" h="924281">
                <a:moveTo>
                  <a:pt x="0" y="0"/>
                </a:moveTo>
                <a:lnTo>
                  <a:pt x="811687" y="0"/>
                </a:lnTo>
                <a:lnTo>
                  <a:pt x="811687" y="924281"/>
                </a:lnTo>
                <a:lnTo>
                  <a:pt x="0" y="92428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416583" y="6744224"/>
            <a:ext cx="3804580" cy="3504969"/>
          </a:xfrm>
          <a:custGeom>
            <a:avLst/>
            <a:gdLst/>
            <a:ahLst/>
            <a:cxnLst/>
            <a:rect l="l" t="t" r="r" b="b"/>
            <a:pathLst>
              <a:path w="3804580" h="3504969">
                <a:moveTo>
                  <a:pt x="0" y="0"/>
                </a:moveTo>
                <a:lnTo>
                  <a:pt x="3804580" y="0"/>
                </a:lnTo>
                <a:lnTo>
                  <a:pt x="3804580" y="3504969"/>
                </a:lnTo>
                <a:lnTo>
                  <a:pt x="0" y="350496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737233" y="414882"/>
            <a:ext cx="5541916" cy="728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FFF500"/>
                </a:solidFill>
                <a:latin typeface="Bree Serif"/>
                <a:ea typeface="Bree Serif"/>
                <a:cs typeface="Bree Serif"/>
                <a:sym typeface="Bree Serif"/>
              </a:rPr>
              <a:t>Seleksi Jalur Mutasi</a:t>
            </a:r>
          </a:p>
        </p:txBody>
      </p:sp>
      <p:sp>
        <p:nvSpPr>
          <p:cNvPr id="17" name="TextBox 17"/>
          <p:cNvSpPr txBox="1"/>
          <p:nvPr/>
        </p:nvSpPr>
        <p:spPr>
          <a:xfrm rot="-158394">
            <a:off x="1436387" y="3775730"/>
            <a:ext cx="6653818" cy="40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Seleksi calon murid baru jalur mutasi jenjang SD mempertimbangkan kriteria dengan urutan prioritas sebagai berikut 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64103" y="2841918"/>
            <a:ext cx="5952959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kelengkapan dan hasil verifikasi persyaratan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779901" y="4449437"/>
            <a:ext cx="6310269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usia yang lebih tua diprioritaskan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863191" y="5504537"/>
            <a:ext cx="6757358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lokasi domisili, lebih dekat dengan sekolah diprioritaskan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863191" y="7075528"/>
            <a:ext cx="6757358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waktu mendaftar, yakni yang lebih dulu diprioritaskan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61498" y="405920"/>
            <a:ext cx="9293758" cy="1473632"/>
            <a:chOff x="0" y="0"/>
            <a:chExt cx="2447739" cy="3881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7739" cy="388117"/>
            </a:xfrm>
            <a:custGeom>
              <a:avLst/>
              <a:gdLst/>
              <a:ahLst/>
              <a:cxnLst/>
              <a:rect l="l" t="t" r="r" b="b"/>
              <a:pathLst>
                <a:path w="2447739" h="388117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345633"/>
                  </a:lnTo>
                  <a:cubicBezTo>
                    <a:pt x="2447739" y="356900"/>
                    <a:pt x="2443263" y="367706"/>
                    <a:pt x="2435296" y="375674"/>
                  </a:cubicBezTo>
                  <a:cubicBezTo>
                    <a:pt x="2427328" y="383641"/>
                    <a:pt x="2416522" y="388117"/>
                    <a:pt x="2405255" y="388117"/>
                  </a:cubicBezTo>
                  <a:lnTo>
                    <a:pt x="42484" y="388117"/>
                  </a:lnTo>
                  <a:cubicBezTo>
                    <a:pt x="31217" y="388117"/>
                    <a:pt x="20411" y="383641"/>
                    <a:pt x="12443" y="375674"/>
                  </a:cubicBezTo>
                  <a:cubicBezTo>
                    <a:pt x="4476" y="367706"/>
                    <a:pt x="0" y="356900"/>
                    <a:pt x="0" y="345633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447739" cy="435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439821" y="-739823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61498" y="2133421"/>
            <a:ext cx="9293758" cy="2658000"/>
            <a:chOff x="0" y="0"/>
            <a:chExt cx="2447739" cy="70004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47739" cy="700049"/>
            </a:xfrm>
            <a:custGeom>
              <a:avLst/>
              <a:gdLst/>
              <a:ahLst/>
              <a:cxnLst/>
              <a:rect l="l" t="t" r="r" b="b"/>
              <a:pathLst>
                <a:path w="2447739" h="700049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657565"/>
                  </a:lnTo>
                  <a:cubicBezTo>
                    <a:pt x="2447739" y="668833"/>
                    <a:pt x="2443263" y="679639"/>
                    <a:pt x="2435296" y="687606"/>
                  </a:cubicBezTo>
                  <a:cubicBezTo>
                    <a:pt x="2427328" y="695573"/>
                    <a:pt x="2416522" y="700049"/>
                    <a:pt x="2405255" y="700049"/>
                  </a:cubicBezTo>
                  <a:lnTo>
                    <a:pt x="42484" y="700049"/>
                  </a:lnTo>
                  <a:cubicBezTo>
                    <a:pt x="19021" y="700049"/>
                    <a:pt x="0" y="681029"/>
                    <a:pt x="0" y="657565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447739" cy="747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61498" y="5048596"/>
            <a:ext cx="9293758" cy="1946416"/>
            <a:chOff x="0" y="0"/>
            <a:chExt cx="2447739" cy="51263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47739" cy="512636"/>
            </a:xfrm>
            <a:custGeom>
              <a:avLst/>
              <a:gdLst/>
              <a:ahLst/>
              <a:cxnLst/>
              <a:rect l="l" t="t" r="r" b="b"/>
              <a:pathLst>
                <a:path w="2447739" h="512636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470152"/>
                  </a:lnTo>
                  <a:cubicBezTo>
                    <a:pt x="2447739" y="481420"/>
                    <a:pt x="2443263" y="492226"/>
                    <a:pt x="2435296" y="500193"/>
                  </a:cubicBezTo>
                  <a:cubicBezTo>
                    <a:pt x="2427328" y="508160"/>
                    <a:pt x="2416522" y="512636"/>
                    <a:pt x="2405255" y="512636"/>
                  </a:cubicBezTo>
                  <a:lnTo>
                    <a:pt x="42484" y="512636"/>
                  </a:lnTo>
                  <a:cubicBezTo>
                    <a:pt x="19021" y="512636"/>
                    <a:pt x="0" y="493616"/>
                    <a:pt x="0" y="470152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447739" cy="560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61498" y="7252187"/>
            <a:ext cx="9293758" cy="2565185"/>
            <a:chOff x="0" y="0"/>
            <a:chExt cx="2447739" cy="6756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447739" cy="675604"/>
            </a:xfrm>
            <a:custGeom>
              <a:avLst/>
              <a:gdLst/>
              <a:ahLst/>
              <a:cxnLst/>
              <a:rect l="l" t="t" r="r" b="b"/>
              <a:pathLst>
                <a:path w="2447739" h="675604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633120"/>
                  </a:lnTo>
                  <a:cubicBezTo>
                    <a:pt x="2447739" y="644388"/>
                    <a:pt x="2443263" y="655194"/>
                    <a:pt x="2435296" y="663161"/>
                  </a:cubicBezTo>
                  <a:cubicBezTo>
                    <a:pt x="2427328" y="671128"/>
                    <a:pt x="2416522" y="675604"/>
                    <a:pt x="2405255" y="675604"/>
                  </a:cubicBezTo>
                  <a:lnTo>
                    <a:pt x="42484" y="675604"/>
                  </a:lnTo>
                  <a:cubicBezTo>
                    <a:pt x="19021" y="675604"/>
                    <a:pt x="0" y="656583"/>
                    <a:pt x="0" y="633120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2447739" cy="723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678667" y="679852"/>
            <a:ext cx="6072993" cy="4554745"/>
          </a:xfrm>
          <a:custGeom>
            <a:avLst/>
            <a:gdLst/>
            <a:ahLst/>
            <a:cxnLst/>
            <a:rect l="l" t="t" r="r" b="b"/>
            <a:pathLst>
              <a:path w="6072993" h="4554745">
                <a:moveTo>
                  <a:pt x="0" y="0"/>
                </a:moveTo>
                <a:lnTo>
                  <a:pt x="6072993" y="0"/>
                </a:lnTo>
                <a:lnTo>
                  <a:pt x="6072993" y="4554744"/>
                </a:lnTo>
                <a:lnTo>
                  <a:pt x="0" y="45547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555256" y="3638452"/>
            <a:ext cx="2970556" cy="6713121"/>
          </a:xfrm>
          <a:custGeom>
            <a:avLst/>
            <a:gdLst/>
            <a:ahLst/>
            <a:cxnLst/>
            <a:rect l="l" t="t" r="r" b="b"/>
            <a:pathLst>
              <a:path w="2970556" h="6713121">
                <a:moveTo>
                  <a:pt x="0" y="0"/>
                </a:moveTo>
                <a:lnTo>
                  <a:pt x="2970556" y="0"/>
                </a:lnTo>
                <a:lnTo>
                  <a:pt x="2970556" y="6713120"/>
                </a:lnTo>
                <a:lnTo>
                  <a:pt x="0" y="67131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019591" y="661089"/>
            <a:ext cx="791988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Verifikator = Panitia SPMB Sekolah 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52080" y="2233696"/>
            <a:ext cx="9303176" cy="237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bertugas memeriksa kelengkapan dan keabsahan berkas calon 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peserta didik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52080" y="5148871"/>
            <a:ext cx="930317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verifikator melakukan ceklist kelengkapan di aplikasi SPMB online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52080" y="7318862"/>
            <a:ext cx="9303176" cy="237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Sekolah bersama Dinas berhak melakukan verifikasi lapangan apabila terdapat dugaan pemalsuan data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116117" y="2074773"/>
            <a:ext cx="3724298" cy="2231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0"/>
              </a:lnSpc>
            </a:pPr>
            <a:r>
              <a:rPr lang="en-US" sz="4264" b="1">
                <a:solidFill>
                  <a:srgbClr val="FFFFFF"/>
                </a:solidFill>
                <a:latin typeface="Loubag Bold"/>
                <a:ea typeface="Loubag Bold"/>
                <a:cs typeface="Loubag Bold"/>
                <a:sym typeface="Loubag Bold"/>
              </a:rPr>
              <a:t>Verifikasi</a:t>
            </a:r>
          </a:p>
          <a:p>
            <a:pPr algn="ctr">
              <a:lnSpc>
                <a:spcPts val="5970"/>
              </a:lnSpc>
            </a:pPr>
            <a:r>
              <a:rPr lang="en-US" sz="4264" b="1">
                <a:solidFill>
                  <a:srgbClr val="FFFFFF"/>
                </a:solidFill>
                <a:latin typeface="Loubag Bold"/>
                <a:ea typeface="Loubag Bold"/>
                <a:cs typeface="Loubag Bold"/>
                <a:sym typeface="Loubag Bold"/>
              </a:rPr>
              <a:t>Berkas</a:t>
            </a:r>
          </a:p>
          <a:p>
            <a:pPr algn="ctr">
              <a:lnSpc>
                <a:spcPts val="5970"/>
              </a:lnSpc>
            </a:pPr>
            <a:r>
              <a:rPr lang="en-US" sz="4264" b="1">
                <a:solidFill>
                  <a:srgbClr val="FFFFFF"/>
                </a:solidFill>
                <a:latin typeface="Loubag Bold"/>
                <a:ea typeface="Loubag Bold"/>
                <a:cs typeface="Loubag Bold"/>
                <a:sym typeface="Loubag Bold"/>
              </a:rPr>
              <a:t>Pendaftaran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16161320" y="-1874128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15271180" y="-1685249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34842" y="502747"/>
            <a:ext cx="8229600" cy="9405261"/>
          </a:xfrm>
          <a:custGeom>
            <a:avLst/>
            <a:gdLst/>
            <a:ahLst/>
            <a:cxnLst/>
            <a:rect l="l" t="t" r="r" b="b"/>
            <a:pathLst>
              <a:path w="8229600" h="9405261">
                <a:moveTo>
                  <a:pt x="0" y="0"/>
                </a:moveTo>
                <a:lnTo>
                  <a:pt x="8229600" y="0"/>
                </a:lnTo>
                <a:lnTo>
                  <a:pt x="8229600" y="9405260"/>
                </a:lnTo>
                <a:lnTo>
                  <a:pt x="0" y="9405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42" r="-7142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046246" y="262977"/>
            <a:ext cx="8583380" cy="9645030"/>
          </a:xfrm>
          <a:custGeom>
            <a:avLst/>
            <a:gdLst/>
            <a:ahLst/>
            <a:cxnLst/>
            <a:rect l="l" t="t" r="r" b="b"/>
            <a:pathLst>
              <a:path w="8583380" h="9645030">
                <a:moveTo>
                  <a:pt x="0" y="0"/>
                </a:moveTo>
                <a:lnTo>
                  <a:pt x="8583380" y="0"/>
                </a:lnTo>
                <a:lnTo>
                  <a:pt x="8583380" y="9645030"/>
                </a:lnTo>
                <a:lnTo>
                  <a:pt x="0" y="9645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72" b="-5871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271180" y="681748"/>
            <a:ext cx="890140" cy="891254"/>
          </a:xfrm>
          <a:custGeom>
            <a:avLst/>
            <a:gdLst/>
            <a:ahLst/>
            <a:cxnLst/>
            <a:rect l="l" t="t" r="r" b="b"/>
            <a:pathLst>
              <a:path w="890140" h="891254">
                <a:moveTo>
                  <a:pt x="0" y="0"/>
                </a:moveTo>
                <a:lnTo>
                  <a:pt x="890140" y="0"/>
                </a:lnTo>
                <a:lnTo>
                  <a:pt x="890140" y="891254"/>
                </a:lnTo>
                <a:lnTo>
                  <a:pt x="0" y="891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16834" y="4225245"/>
            <a:ext cx="6926701" cy="191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Meteoritika"/>
                <a:ea typeface="Meteoritika"/>
                <a:cs typeface="Meteoritika"/>
                <a:sym typeface="Meteoritika"/>
              </a:rPr>
              <a:t>Pengumuman </a:t>
            </a:r>
          </a:p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Meteoritika"/>
                <a:ea typeface="Meteoritika"/>
                <a:cs typeface="Meteoritika"/>
                <a:sym typeface="Meteoritika"/>
              </a:rPr>
              <a:t>Hasil Seleksi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260330" y="445597"/>
            <a:ext cx="5908620" cy="1581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Pengumuman hasil seleksi murid baru dilakukan oleh sekolah yang melaksanakan penerimaan murid baru</a:t>
            </a:r>
          </a:p>
        </p:txBody>
      </p:sp>
      <p:sp>
        <p:nvSpPr>
          <p:cNvPr id="14" name="Freeform 14"/>
          <p:cNvSpPr/>
          <p:nvPr/>
        </p:nvSpPr>
        <p:spPr>
          <a:xfrm>
            <a:off x="15271180" y="2632256"/>
            <a:ext cx="890140" cy="891254"/>
          </a:xfrm>
          <a:custGeom>
            <a:avLst/>
            <a:gdLst/>
            <a:ahLst/>
            <a:cxnLst/>
            <a:rect l="l" t="t" r="r" b="b"/>
            <a:pathLst>
              <a:path w="890140" h="891254">
                <a:moveTo>
                  <a:pt x="0" y="0"/>
                </a:moveTo>
                <a:lnTo>
                  <a:pt x="890140" y="0"/>
                </a:lnTo>
                <a:lnTo>
                  <a:pt x="890140" y="891253"/>
                </a:lnTo>
                <a:lnTo>
                  <a:pt x="0" y="8912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60330" y="2575106"/>
            <a:ext cx="5908620" cy="3347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Sekolah yang belum terpenuhi daya tampungnya masih dapat menerima murid baru sampai dengan satu hari kerja sebelum hari pertama masuk sekolah sesuai ketentuan domisili dengan dikoordinasi oleh Dinas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71180" y="6528335"/>
            <a:ext cx="890140" cy="891254"/>
          </a:xfrm>
          <a:custGeom>
            <a:avLst/>
            <a:gdLst/>
            <a:ahLst/>
            <a:cxnLst/>
            <a:rect l="l" t="t" r="r" b="b"/>
            <a:pathLst>
              <a:path w="890140" h="891254">
                <a:moveTo>
                  <a:pt x="0" y="0"/>
                </a:moveTo>
                <a:lnTo>
                  <a:pt x="890140" y="0"/>
                </a:lnTo>
                <a:lnTo>
                  <a:pt x="890140" y="891254"/>
                </a:lnTo>
                <a:lnTo>
                  <a:pt x="0" y="891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9260330" y="6471185"/>
            <a:ext cx="5908620" cy="2114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Sekolah dilarang menutup pelaksanaan penerimaan murid baru sebelum tanggal akhir pendaftaran selesai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01100" y="466647"/>
            <a:ext cx="11891525" cy="9413010"/>
            <a:chOff x="0" y="0"/>
            <a:chExt cx="3131924" cy="247914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31924" cy="2479147"/>
            </a:xfrm>
            <a:custGeom>
              <a:avLst/>
              <a:gdLst/>
              <a:ahLst/>
              <a:cxnLst/>
              <a:rect l="l" t="t" r="r" b="b"/>
              <a:pathLst>
                <a:path w="3131924" h="2479147">
                  <a:moveTo>
                    <a:pt x="33203" y="0"/>
                  </a:moveTo>
                  <a:lnTo>
                    <a:pt x="3098721" y="0"/>
                  </a:lnTo>
                  <a:cubicBezTo>
                    <a:pt x="3117059" y="0"/>
                    <a:pt x="3131924" y="14866"/>
                    <a:pt x="3131924" y="33203"/>
                  </a:cubicBezTo>
                  <a:lnTo>
                    <a:pt x="3131924" y="2445944"/>
                  </a:lnTo>
                  <a:cubicBezTo>
                    <a:pt x="3131924" y="2454750"/>
                    <a:pt x="3128426" y="2463195"/>
                    <a:pt x="3122199" y="2469422"/>
                  </a:cubicBezTo>
                  <a:cubicBezTo>
                    <a:pt x="3115972" y="2475649"/>
                    <a:pt x="3107527" y="2479147"/>
                    <a:pt x="3098721" y="2479147"/>
                  </a:cubicBezTo>
                  <a:lnTo>
                    <a:pt x="33203" y="2479147"/>
                  </a:lnTo>
                  <a:cubicBezTo>
                    <a:pt x="24397" y="2479147"/>
                    <a:pt x="15952" y="2475649"/>
                    <a:pt x="9725" y="2469422"/>
                  </a:cubicBezTo>
                  <a:cubicBezTo>
                    <a:pt x="3498" y="2463195"/>
                    <a:pt x="0" y="2454750"/>
                    <a:pt x="0" y="2445944"/>
                  </a:cubicBezTo>
                  <a:lnTo>
                    <a:pt x="0" y="33203"/>
                  </a:lnTo>
                  <a:cubicBezTo>
                    <a:pt x="0" y="14866"/>
                    <a:pt x="14866" y="0"/>
                    <a:pt x="33203" y="0"/>
                  </a:cubicBezTo>
                  <a:close/>
                </a:path>
              </a:pathLst>
            </a:custGeom>
            <a:solidFill>
              <a:srgbClr val="CAFC0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131924" cy="2526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92536" y="1219050"/>
            <a:ext cx="619369" cy="892784"/>
          </a:xfrm>
          <a:custGeom>
            <a:avLst/>
            <a:gdLst/>
            <a:ahLst/>
            <a:cxnLst/>
            <a:rect l="l" t="t" r="r" b="b"/>
            <a:pathLst>
              <a:path w="619369" h="892784">
                <a:moveTo>
                  <a:pt x="0" y="0"/>
                </a:moveTo>
                <a:lnTo>
                  <a:pt x="619369" y="0"/>
                </a:lnTo>
                <a:lnTo>
                  <a:pt x="619369" y="892783"/>
                </a:lnTo>
                <a:lnTo>
                  <a:pt x="0" y="8927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74895" y="2820550"/>
            <a:ext cx="766433" cy="857548"/>
          </a:xfrm>
          <a:custGeom>
            <a:avLst/>
            <a:gdLst/>
            <a:ahLst/>
            <a:cxnLst/>
            <a:rect l="l" t="t" r="r" b="b"/>
            <a:pathLst>
              <a:path w="766433" h="857548">
                <a:moveTo>
                  <a:pt x="0" y="0"/>
                </a:moveTo>
                <a:lnTo>
                  <a:pt x="766433" y="0"/>
                </a:lnTo>
                <a:lnTo>
                  <a:pt x="766433" y="857548"/>
                </a:lnTo>
                <a:lnTo>
                  <a:pt x="0" y="8575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05136" y="5143500"/>
            <a:ext cx="768215" cy="883429"/>
          </a:xfrm>
          <a:custGeom>
            <a:avLst/>
            <a:gdLst/>
            <a:ahLst/>
            <a:cxnLst/>
            <a:rect l="l" t="t" r="r" b="b"/>
            <a:pathLst>
              <a:path w="768215" h="883429">
                <a:moveTo>
                  <a:pt x="0" y="0"/>
                </a:moveTo>
                <a:lnTo>
                  <a:pt x="768215" y="0"/>
                </a:lnTo>
                <a:lnTo>
                  <a:pt x="768215" y="883429"/>
                </a:lnTo>
                <a:lnTo>
                  <a:pt x="0" y="883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94309" y="7260155"/>
            <a:ext cx="789869" cy="882535"/>
          </a:xfrm>
          <a:custGeom>
            <a:avLst/>
            <a:gdLst/>
            <a:ahLst/>
            <a:cxnLst/>
            <a:rect l="l" t="t" r="r" b="b"/>
            <a:pathLst>
              <a:path w="789869" h="882535">
                <a:moveTo>
                  <a:pt x="0" y="0"/>
                </a:moveTo>
                <a:lnTo>
                  <a:pt x="789869" y="0"/>
                </a:lnTo>
                <a:lnTo>
                  <a:pt x="789869" y="882535"/>
                </a:lnTo>
                <a:lnTo>
                  <a:pt x="0" y="8825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89873" y="3495056"/>
            <a:ext cx="9814239" cy="3765099"/>
          </a:xfrm>
          <a:custGeom>
            <a:avLst/>
            <a:gdLst/>
            <a:ahLst/>
            <a:cxnLst/>
            <a:rect l="l" t="t" r="r" b="b"/>
            <a:pathLst>
              <a:path w="9814239" h="3765099">
                <a:moveTo>
                  <a:pt x="0" y="0"/>
                </a:moveTo>
                <a:lnTo>
                  <a:pt x="9814239" y="0"/>
                </a:lnTo>
                <a:lnTo>
                  <a:pt x="9814239" y="3765099"/>
                </a:lnTo>
                <a:lnTo>
                  <a:pt x="0" y="37650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18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2187875" y="1890041"/>
            <a:ext cx="6047700" cy="4389108"/>
            <a:chOff x="0" y="0"/>
            <a:chExt cx="8063600" cy="58521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63600" cy="5852144"/>
            </a:xfrm>
            <a:custGeom>
              <a:avLst/>
              <a:gdLst/>
              <a:ahLst/>
              <a:cxnLst/>
              <a:rect l="l" t="t" r="r" b="b"/>
              <a:pathLst>
                <a:path w="8063600" h="5852144">
                  <a:moveTo>
                    <a:pt x="0" y="0"/>
                  </a:moveTo>
                  <a:lnTo>
                    <a:pt x="8063600" y="0"/>
                  </a:lnTo>
                  <a:lnTo>
                    <a:pt x="8063600" y="5852144"/>
                  </a:lnTo>
                  <a:lnTo>
                    <a:pt x="0" y="5852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4380" b="-1028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803871" y="1315436"/>
              <a:ext cx="6273330" cy="2939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17"/>
                </a:lnSpc>
              </a:pPr>
              <a:r>
                <a:rPr lang="en-US" sz="4226">
                  <a:solidFill>
                    <a:srgbClr val="508C9B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PENDAFTARAN</a:t>
              </a:r>
            </a:p>
            <a:p>
              <a:pPr algn="ctr">
                <a:lnSpc>
                  <a:spcPts val="5917"/>
                </a:lnSpc>
              </a:pPr>
              <a:r>
                <a:rPr lang="en-US" sz="4226">
                  <a:solidFill>
                    <a:srgbClr val="508C9B"/>
                  </a:solidFill>
                  <a:latin typeface="Bree Serif"/>
                  <a:ea typeface="Bree Serif"/>
                  <a:cs typeface="Bree Serif"/>
                  <a:sym typeface="Bree Serif"/>
                </a:rPr>
                <a:t>DAN PENDATAAN ULANG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2321225" y="346525"/>
            <a:ext cx="4212110" cy="2637834"/>
          </a:xfrm>
          <a:custGeom>
            <a:avLst/>
            <a:gdLst/>
            <a:ahLst/>
            <a:cxnLst/>
            <a:rect l="l" t="t" r="r" b="b"/>
            <a:pathLst>
              <a:path w="4212110" h="2637834">
                <a:moveTo>
                  <a:pt x="0" y="0"/>
                </a:moveTo>
                <a:lnTo>
                  <a:pt x="4212110" y="0"/>
                </a:lnTo>
                <a:lnTo>
                  <a:pt x="4212110" y="2637833"/>
                </a:lnTo>
                <a:lnTo>
                  <a:pt x="0" y="26378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337498" y="1024092"/>
            <a:ext cx="10394693" cy="1216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Pendaftaran ulang murid baru yang telah dinyatakan diterima, dilaksanakan di sekolah penerima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5276" y="2717661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Murid baru dan/atau Orang Tua/Wali Calon Murid yang melakukan pendaftaran ulang membawa bukti pendaftaran dan verifikasi berkas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35276" y="5014677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Pendataan ulang dilakukan oleh Satuan Pendidikan untuk memastikan status murid lama pada sekolah yang bersangkutan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89873" y="7125364"/>
            <a:ext cx="10394693" cy="2454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Satuan Pendidikan wajib melakukan pengisian, pengiriman, dan pemutakhiran data murid dan rombongan belajar dalam Dapodik secara berkala sesuai ketentuan yang berlaku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175809" y="-1175809"/>
            <a:ext cx="10668257" cy="13019875"/>
          </a:xfrm>
          <a:custGeom>
            <a:avLst/>
            <a:gdLst/>
            <a:ahLst/>
            <a:cxnLst/>
            <a:rect l="l" t="t" r="r" b="b"/>
            <a:pathLst>
              <a:path w="10668257" h="13019875">
                <a:moveTo>
                  <a:pt x="0" y="0"/>
                </a:moveTo>
                <a:lnTo>
                  <a:pt x="10668257" y="0"/>
                </a:lnTo>
                <a:lnTo>
                  <a:pt x="10668257" y="13019875"/>
                </a:lnTo>
                <a:lnTo>
                  <a:pt x="0" y="130198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360" t="-36356" r="-7360" b="-37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777574" y="1500508"/>
            <a:ext cx="6069330" cy="8941184"/>
          </a:xfrm>
          <a:custGeom>
            <a:avLst/>
            <a:gdLst/>
            <a:ahLst/>
            <a:cxnLst/>
            <a:rect l="l" t="t" r="r" b="b"/>
            <a:pathLst>
              <a:path w="6069330" h="8941184">
                <a:moveTo>
                  <a:pt x="0" y="0"/>
                </a:moveTo>
                <a:lnTo>
                  <a:pt x="6069330" y="0"/>
                </a:lnTo>
                <a:lnTo>
                  <a:pt x="6069330" y="8941184"/>
                </a:lnTo>
                <a:lnTo>
                  <a:pt x="0" y="89411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323" r="-432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19429" y="300776"/>
            <a:ext cx="1419526" cy="1007863"/>
          </a:xfrm>
          <a:custGeom>
            <a:avLst/>
            <a:gdLst/>
            <a:ahLst/>
            <a:cxnLst/>
            <a:rect l="l" t="t" r="r" b="b"/>
            <a:pathLst>
              <a:path w="1419526" h="1007863">
                <a:moveTo>
                  <a:pt x="0" y="0"/>
                </a:moveTo>
                <a:lnTo>
                  <a:pt x="1419526" y="0"/>
                </a:lnTo>
                <a:lnTo>
                  <a:pt x="1419526" y="1007863"/>
                </a:lnTo>
                <a:lnTo>
                  <a:pt x="0" y="10078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250380" y="1700811"/>
            <a:ext cx="4807595" cy="2078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76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ROMBONGAN</a:t>
            </a:r>
          </a:p>
          <a:p>
            <a:pPr algn="ctr">
              <a:lnSpc>
                <a:spcPts val="7980"/>
              </a:lnSpc>
            </a:pPr>
            <a:r>
              <a:rPr lang="en-US" sz="76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BELAJAR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76667" y="383593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Dalam pelaksanaan penerimaan murid baru, sekolah dilarang menambah ruang kelas baru, jumlah rombongan belajar, dan jumlah murid dalam rombongan belajar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16955" y="2879854"/>
            <a:ext cx="10394693" cy="2454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Apabila sekolah memiliki jumlah calon peserta didik yang melebihi daya tampung, maka wajib melaporkan ke Dinas untuk disalurkan pada sekolah lain dalam domisili yang sama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16955" y="7892543"/>
            <a:ext cx="10394693" cy="1216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SD dalam satu kelas beijumlah paling sedikit 20 (dua puluh) murid dan paling banyak 28 (dua puluh delapan) murid</a:t>
            </a:r>
          </a:p>
        </p:txBody>
      </p:sp>
      <p:sp>
        <p:nvSpPr>
          <p:cNvPr id="10" name="Freeform 10"/>
          <p:cNvSpPr/>
          <p:nvPr/>
        </p:nvSpPr>
        <p:spPr>
          <a:xfrm>
            <a:off x="169676" y="2946529"/>
            <a:ext cx="1419526" cy="1007863"/>
          </a:xfrm>
          <a:custGeom>
            <a:avLst/>
            <a:gdLst/>
            <a:ahLst/>
            <a:cxnLst/>
            <a:rect l="l" t="t" r="r" b="b"/>
            <a:pathLst>
              <a:path w="1419526" h="1007863">
                <a:moveTo>
                  <a:pt x="0" y="0"/>
                </a:moveTo>
                <a:lnTo>
                  <a:pt x="1419525" y="0"/>
                </a:lnTo>
                <a:lnTo>
                  <a:pt x="1419525" y="1007864"/>
                </a:lnTo>
                <a:lnTo>
                  <a:pt x="0" y="10078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68691" y="7769057"/>
            <a:ext cx="1320018" cy="937213"/>
          </a:xfrm>
          <a:custGeom>
            <a:avLst/>
            <a:gdLst/>
            <a:ahLst/>
            <a:cxnLst/>
            <a:rect l="l" t="t" r="r" b="b"/>
            <a:pathLst>
              <a:path w="1320018" h="937213">
                <a:moveTo>
                  <a:pt x="0" y="0"/>
                </a:moveTo>
                <a:lnTo>
                  <a:pt x="1320018" y="0"/>
                </a:lnTo>
                <a:lnTo>
                  <a:pt x="1320018" y="937213"/>
                </a:lnTo>
                <a:lnTo>
                  <a:pt x="0" y="9372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69183" y="5502494"/>
            <a:ext cx="1320018" cy="937213"/>
          </a:xfrm>
          <a:custGeom>
            <a:avLst/>
            <a:gdLst/>
            <a:ahLst/>
            <a:cxnLst/>
            <a:rect l="l" t="t" r="r" b="b"/>
            <a:pathLst>
              <a:path w="1320018" h="937213">
                <a:moveTo>
                  <a:pt x="0" y="0"/>
                </a:moveTo>
                <a:lnTo>
                  <a:pt x="1320018" y="0"/>
                </a:lnTo>
                <a:lnTo>
                  <a:pt x="1320018" y="937213"/>
                </a:lnTo>
                <a:lnTo>
                  <a:pt x="0" y="9372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816955" y="5631218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Dalam hal daya tampung pada domisili yang sama tidak tersedia, murid dapat disalurkan ke sekolah lain dalam domisili terdekat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37114" y="167318"/>
            <a:ext cx="10367045" cy="9952363"/>
          </a:xfrm>
          <a:custGeom>
            <a:avLst/>
            <a:gdLst/>
            <a:ahLst/>
            <a:cxnLst/>
            <a:rect l="l" t="t" r="r" b="b"/>
            <a:pathLst>
              <a:path w="10367045" h="9952363">
                <a:moveTo>
                  <a:pt x="0" y="0"/>
                </a:moveTo>
                <a:lnTo>
                  <a:pt x="10367045" y="0"/>
                </a:lnTo>
                <a:lnTo>
                  <a:pt x="10367045" y="9952364"/>
                </a:lnTo>
                <a:lnTo>
                  <a:pt x="0" y="99523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343044" y="6920342"/>
            <a:ext cx="920919" cy="923227"/>
          </a:xfrm>
          <a:custGeom>
            <a:avLst/>
            <a:gdLst/>
            <a:ahLst/>
            <a:cxnLst/>
            <a:rect l="l" t="t" r="r" b="b"/>
            <a:pathLst>
              <a:path w="920919" h="923227">
                <a:moveTo>
                  <a:pt x="0" y="0"/>
                </a:moveTo>
                <a:lnTo>
                  <a:pt x="920919" y="0"/>
                </a:lnTo>
                <a:lnTo>
                  <a:pt x="920919" y="923228"/>
                </a:lnTo>
                <a:lnTo>
                  <a:pt x="0" y="9232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43044" y="8245882"/>
            <a:ext cx="1064303" cy="1012418"/>
          </a:xfrm>
          <a:custGeom>
            <a:avLst/>
            <a:gdLst/>
            <a:ahLst/>
            <a:cxnLst/>
            <a:rect l="l" t="t" r="r" b="b"/>
            <a:pathLst>
              <a:path w="1064303" h="1012418">
                <a:moveTo>
                  <a:pt x="0" y="0"/>
                </a:moveTo>
                <a:lnTo>
                  <a:pt x="1064303" y="0"/>
                </a:lnTo>
                <a:lnTo>
                  <a:pt x="1064303" y="1012418"/>
                </a:lnTo>
                <a:lnTo>
                  <a:pt x="0" y="10124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68540" y="1864919"/>
            <a:ext cx="6044256" cy="1353548"/>
            <a:chOff x="0" y="0"/>
            <a:chExt cx="1591903" cy="3564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91903" cy="356490"/>
            </a:xfrm>
            <a:custGeom>
              <a:avLst/>
              <a:gdLst/>
              <a:ahLst/>
              <a:cxnLst/>
              <a:rect l="l" t="t" r="r" b="b"/>
              <a:pathLst>
                <a:path w="1591903" h="356490">
                  <a:moveTo>
                    <a:pt x="65324" y="0"/>
                  </a:moveTo>
                  <a:lnTo>
                    <a:pt x="1526578" y="0"/>
                  </a:lnTo>
                  <a:cubicBezTo>
                    <a:pt x="1543904" y="0"/>
                    <a:pt x="1560519" y="6882"/>
                    <a:pt x="1572770" y="19133"/>
                  </a:cubicBezTo>
                  <a:cubicBezTo>
                    <a:pt x="1585021" y="31384"/>
                    <a:pt x="1591903" y="47999"/>
                    <a:pt x="1591903" y="65324"/>
                  </a:cubicBezTo>
                  <a:lnTo>
                    <a:pt x="1591903" y="291165"/>
                  </a:lnTo>
                  <a:cubicBezTo>
                    <a:pt x="1591903" y="327243"/>
                    <a:pt x="1562656" y="356490"/>
                    <a:pt x="1526578" y="356490"/>
                  </a:cubicBezTo>
                  <a:lnTo>
                    <a:pt x="65324" y="356490"/>
                  </a:lnTo>
                  <a:cubicBezTo>
                    <a:pt x="29247" y="356490"/>
                    <a:pt x="0" y="327243"/>
                    <a:pt x="0" y="291165"/>
                  </a:cubicBezTo>
                  <a:lnTo>
                    <a:pt x="0" y="65324"/>
                  </a:lnTo>
                  <a:cubicBezTo>
                    <a:pt x="0" y="29247"/>
                    <a:pt x="29247" y="0"/>
                    <a:pt x="65324" y="0"/>
                  </a:cubicBezTo>
                  <a:close/>
                </a:path>
              </a:pathLst>
            </a:custGeom>
            <a:solidFill>
              <a:srgbClr val="F9A01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591903" cy="404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242059" y="4650305"/>
            <a:ext cx="9157156" cy="1989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CAFC05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Masyarakat dapat mengawasi dan melaporkan pelanggaran dalam pelaksanaan penerimaan murid baru ke  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48227" y="6844142"/>
            <a:ext cx="4995936" cy="1313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CAFC05"/>
                </a:solidFill>
                <a:latin typeface="Dekko"/>
                <a:ea typeface="Dekko"/>
                <a:cs typeface="Dekko"/>
                <a:sym typeface="Dekko"/>
              </a:rPr>
              <a:t>0895336977660 atau 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CAFC05"/>
                </a:solidFill>
                <a:latin typeface="Dekko"/>
                <a:ea typeface="Dekko"/>
                <a:cs typeface="Dekko"/>
                <a:sym typeface="Dekko"/>
              </a:rPr>
              <a:t>082137468364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8981" y="8357347"/>
            <a:ext cx="7610234" cy="646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 u="sng">
                <a:solidFill>
                  <a:srgbClr val="CAFC05"/>
                </a:solidFill>
                <a:latin typeface="Dekko"/>
                <a:ea typeface="Dekko"/>
                <a:cs typeface="Dekko"/>
                <a:sym typeface="Dekko"/>
                <a:hlinkClick r:id="rId8" tooltip="mailto:pendidikan@gunungkidulkab.go.id"/>
              </a:rPr>
              <a:t>pendidikan@gunungkidulkab.go.id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900312" y="1864919"/>
            <a:ext cx="5905033" cy="1353548"/>
            <a:chOff x="0" y="0"/>
            <a:chExt cx="1555235" cy="3564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55235" cy="356490"/>
            </a:xfrm>
            <a:custGeom>
              <a:avLst/>
              <a:gdLst/>
              <a:ahLst/>
              <a:cxnLst/>
              <a:rect l="l" t="t" r="r" b="b"/>
              <a:pathLst>
                <a:path w="1555235" h="356490">
                  <a:moveTo>
                    <a:pt x="66865" y="0"/>
                  </a:moveTo>
                  <a:lnTo>
                    <a:pt x="1488370" y="0"/>
                  </a:lnTo>
                  <a:cubicBezTo>
                    <a:pt x="1506104" y="0"/>
                    <a:pt x="1523111" y="7045"/>
                    <a:pt x="1535651" y="19584"/>
                  </a:cubicBezTo>
                  <a:cubicBezTo>
                    <a:pt x="1548190" y="32124"/>
                    <a:pt x="1555235" y="49131"/>
                    <a:pt x="1555235" y="66865"/>
                  </a:cubicBezTo>
                  <a:lnTo>
                    <a:pt x="1555235" y="289625"/>
                  </a:lnTo>
                  <a:cubicBezTo>
                    <a:pt x="1555235" y="326554"/>
                    <a:pt x="1525299" y="356490"/>
                    <a:pt x="1488370" y="356490"/>
                  </a:cubicBezTo>
                  <a:lnTo>
                    <a:pt x="66865" y="356490"/>
                  </a:lnTo>
                  <a:cubicBezTo>
                    <a:pt x="29936" y="356490"/>
                    <a:pt x="0" y="326554"/>
                    <a:pt x="0" y="289625"/>
                  </a:cubicBezTo>
                  <a:lnTo>
                    <a:pt x="0" y="66865"/>
                  </a:lnTo>
                  <a:cubicBezTo>
                    <a:pt x="0" y="29936"/>
                    <a:pt x="29936" y="0"/>
                    <a:pt x="66865" y="0"/>
                  </a:cubicBezTo>
                  <a:close/>
                </a:path>
              </a:pathLst>
            </a:custGeom>
            <a:solidFill>
              <a:srgbClr val="F9A01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555235" cy="404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-366992" y="1982035"/>
            <a:ext cx="7115219" cy="103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CAFC05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PELAPORAN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006804" y="2012421"/>
            <a:ext cx="6001435" cy="103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CAFC05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PENGAWASAN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838418"/>
            <a:ext cx="18288000" cy="5448582"/>
          </a:xfrm>
          <a:custGeom>
            <a:avLst/>
            <a:gdLst/>
            <a:ahLst/>
            <a:cxnLst/>
            <a:rect l="l" t="t" r="r" b="b"/>
            <a:pathLst>
              <a:path w="18288000" h="5448582">
                <a:moveTo>
                  <a:pt x="0" y="0"/>
                </a:moveTo>
                <a:lnTo>
                  <a:pt x="18288000" y="0"/>
                </a:lnTo>
                <a:lnTo>
                  <a:pt x="18288000" y="5448582"/>
                </a:lnTo>
                <a:lnTo>
                  <a:pt x="0" y="54485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8897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250669" y="2337749"/>
            <a:ext cx="5740146" cy="8229600"/>
          </a:xfrm>
          <a:custGeom>
            <a:avLst/>
            <a:gdLst/>
            <a:ahLst/>
            <a:cxnLst/>
            <a:rect l="l" t="t" r="r" b="b"/>
            <a:pathLst>
              <a:path w="5740146" h="8229600">
                <a:moveTo>
                  <a:pt x="0" y="0"/>
                </a:moveTo>
                <a:lnTo>
                  <a:pt x="5740146" y="0"/>
                </a:lnTo>
                <a:lnTo>
                  <a:pt x="574014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2195293"/>
            <a:ext cx="16192500" cy="4000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52"/>
              </a:lnSpc>
            </a:pPr>
            <a:r>
              <a:rPr lang="en-US" sz="14400">
                <a:solidFill>
                  <a:srgbClr val="000000"/>
                </a:solidFill>
                <a:latin typeface="Agbalumo"/>
                <a:ea typeface="Agbalumo"/>
                <a:cs typeface="Agbalumo"/>
                <a:sym typeface="Agbalumo"/>
              </a:rPr>
              <a:t>Terima</a:t>
            </a:r>
          </a:p>
          <a:p>
            <a:pPr algn="ctr">
              <a:lnSpc>
                <a:spcPts val="15552"/>
              </a:lnSpc>
            </a:pPr>
            <a:r>
              <a:rPr lang="en-US" sz="14400">
                <a:solidFill>
                  <a:srgbClr val="000000"/>
                </a:solidFill>
                <a:latin typeface="Agbalumo"/>
                <a:ea typeface="Agbalumo"/>
                <a:cs typeface="Agbalumo"/>
                <a:sym typeface="Agbalumo"/>
              </a:rPr>
              <a:t>Kasih!</a:t>
            </a:r>
          </a:p>
        </p:txBody>
      </p:sp>
      <p:sp>
        <p:nvSpPr>
          <p:cNvPr id="5" name="Freeform 5"/>
          <p:cNvSpPr/>
          <p:nvPr/>
        </p:nvSpPr>
        <p:spPr>
          <a:xfrm rot="-1474518">
            <a:off x="-163518" y="606293"/>
            <a:ext cx="3893241" cy="1124515"/>
          </a:xfrm>
          <a:custGeom>
            <a:avLst/>
            <a:gdLst/>
            <a:ahLst/>
            <a:cxnLst/>
            <a:rect l="l" t="t" r="r" b="b"/>
            <a:pathLst>
              <a:path w="3893241" h="1124515">
                <a:moveTo>
                  <a:pt x="0" y="0"/>
                </a:moveTo>
                <a:lnTo>
                  <a:pt x="3893241" y="0"/>
                </a:lnTo>
                <a:lnTo>
                  <a:pt x="3893241" y="1124515"/>
                </a:lnTo>
                <a:lnTo>
                  <a:pt x="0" y="11245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517335" flipH="1">
            <a:off x="14586233" y="625326"/>
            <a:ext cx="3893241" cy="1124515"/>
          </a:xfrm>
          <a:custGeom>
            <a:avLst/>
            <a:gdLst/>
            <a:ahLst/>
            <a:cxnLst/>
            <a:rect l="l" t="t" r="r" b="b"/>
            <a:pathLst>
              <a:path w="3893241" h="1124515">
                <a:moveTo>
                  <a:pt x="3893241" y="0"/>
                </a:moveTo>
                <a:lnTo>
                  <a:pt x="0" y="0"/>
                </a:lnTo>
                <a:lnTo>
                  <a:pt x="0" y="1124515"/>
                </a:lnTo>
                <a:lnTo>
                  <a:pt x="3893241" y="1124515"/>
                </a:lnTo>
                <a:lnTo>
                  <a:pt x="389324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0" y="3162646"/>
            <a:ext cx="6387452" cy="6868228"/>
          </a:xfrm>
          <a:custGeom>
            <a:avLst/>
            <a:gdLst/>
            <a:ahLst/>
            <a:cxnLst/>
            <a:rect l="l" t="t" r="r" b="b"/>
            <a:pathLst>
              <a:path w="6387452" h="6868228">
                <a:moveTo>
                  <a:pt x="6387452" y="0"/>
                </a:moveTo>
                <a:lnTo>
                  <a:pt x="0" y="0"/>
                </a:lnTo>
                <a:lnTo>
                  <a:pt x="0" y="6868227"/>
                </a:lnTo>
                <a:lnTo>
                  <a:pt x="6387452" y="6868227"/>
                </a:lnTo>
                <a:lnTo>
                  <a:pt x="6387452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3997" y="1120483"/>
            <a:ext cx="8140041" cy="7368167"/>
            <a:chOff x="0" y="0"/>
            <a:chExt cx="2143879" cy="19405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43879" cy="1940587"/>
            </a:xfrm>
            <a:custGeom>
              <a:avLst/>
              <a:gdLst/>
              <a:ahLst/>
              <a:cxnLst/>
              <a:rect l="l" t="t" r="r" b="b"/>
              <a:pathLst>
                <a:path w="2143879" h="1940587">
                  <a:moveTo>
                    <a:pt x="48506" y="0"/>
                  </a:moveTo>
                  <a:lnTo>
                    <a:pt x="2095373" y="0"/>
                  </a:lnTo>
                  <a:cubicBezTo>
                    <a:pt x="2122162" y="0"/>
                    <a:pt x="2143879" y="21717"/>
                    <a:pt x="2143879" y="48506"/>
                  </a:cubicBezTo>
                  <a:lnTo>
                    <a:pt x="2143879" y="1892082"/>
                  </a:lnTo>
                  <a:cubicBezTo>
                    <a:pt x="2143879" y="1918871"/>
                    <a:pt x="2122162" y="1940587"/>
                    <a:pt x="2095373" y="1940587"/>
                  </a:cubicBezTo>
                  <a:lnTo>
                    <a:pt x="48506" y="1940587"/>
                  </a:lnTo>
                  <a:cubicBezTo>
                    <a:pt x="21717" y="1940587"/>
                    <a:pt x="0" y="1918871"/>
                    <a:pt x="0" y="1892082"/>
                  </a:cubicBezTo>
                  <a:lnTo>
                    <a:pt x="0" y="48506"/>
                  </a:lnTo>
                  <a:cubicBezTo>
                    <a:pt x="0" y="21717"/>
                    <a:pt x="21717" y="0"/>
                    <a:pt x="48506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143879" cy="1988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25769" y="8519047"/>
            <a:ext cx="3086100" cy="30861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049639" y="-915208"/>
            <a:ext cx="3086100" cy="30861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543657" y="0"/>
            <a:ext cx="3086100" cy="308610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720462" y="2470872"/>
            <a:ext cx="8926111" cy="6013967"/>
          </a:xfrm>
          <a:custGeom>
            <a:avLst/>
            <a:gdLst/>
            <a:ahLst/>
            <a:cxnLst/>
            <a:rect l="l" t="t" r="r" b="b"/>
            <a:pathLst>
              <a:path w="8926111" h="6013967">
                <a:moveTo>
                  <a:pt x="0" y="0"/>
                </a:moveTo>
                <a:lnTo>
                  <a:pt x="8926111" y="0"/>
                </a:lnTo>
                <a:lnTo>
                  <a:pt x="8926111" y="6013967"/>
                </a:lnTo>
                <a:lnTo>
                  <a:pt x="0" y="60139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0922066" y="696683"/>
            <a:ext cx="3792013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SPMB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95362" y="1225162"/>
            <a:ext cx="7522618" cy="704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Salah satu upaya pemenuhan standar pelayanan minimal bidang pendidikan terutama pada pemenuhan akses layanan sekolah untuk Jenjang Pendidikan Taman Kanak-kanak, Sekolah Dasar, dan Sekolah Menengah Pertama harus dilakukan dengan proses penerimaan murid baru secara online. Pelaksanaan Penerimaan Murid Baru mengacu pada Peraturan Menteri Pendidikan Dasar dan Menengah Nomor 3 Tahun 2025 tentang Sistem Penerimaan Murid Baru. 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Demi kelancaran proses Penerimaan Murid Baru maka dipandang perlu menerbitkan Petunjuk Teknis Pelaksanaan Penerimaan Murid Baru Jenjang Taman Kanak-Kanak, Sekolah Dasar, dan Sekolah Menengah Pertama[H1] [N02]  di Lingkungan Dinas Pendidikan Kabupaten Gunungkidul Tahun Ajaran 2025/2026.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Petunjuk teknis ini untuk dipedomani dalam Pelaksanaan Penerimaan Murid Baru Tahun Ajaran 2025/2026 dan bertujuan untuk memberikan arahan agar pelaksanaan penerimaan murid baru berjalan secara baik, nondiskriminatif, objektif, transparan, akuntabel, dan berkeadilan, sehingga mendorong peningkatan akses layanan pendidikan.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0385" y="94324"/>
            <a:ext cx="7857595" cy="103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0"/>
              </a:lnSpc>
              <a:spcBef>
                <a:spcPct val="0"/>
              </a:spcBef>
            </a:pPr>
            <a:r>
              <a:rPr lang="en-US" sz="61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Latar Belakang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975389" y="8524247"/>
            <a:ext cx="3322883" cy="4019366"/>
            <a:chOff x="0" y="0"/>
            <a:chExt cx="4430510" cy="5359155"/>
          </a:xfrm>
        </p:grpSpPr>
        <p:grpSp>
          <p:nvGrpSpPr>
            <p:cNvPr id="3" name="Group 3"/>
            <p:cNvGrpSpPr/>
            <p:nvPr/>
          </p:nvGrpSpPr>
          <p:grpSpPr>
            <a:xfrm>
              <a:off x="315710" y="0"/>
              <a:ext cx="4114800" cy="41148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1244355"/>
              <a:ext cx="4114800" cy="41148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333486" y="107233"/>
            <a:ext cx="8140041" cy="10066571"/>
            <a:chOff x="0" y="0"/>
            <a:chExt cx="2143879" cy="26512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43879" cy="2651278"/>
            </a:xfrm>
            <a:custGeom>
              <a:avLst/>
              <a:gdLst/>
              <a:ahLst/>
              <a:cxnLst/>
              <a:rect l="l" t="t" r="r" b="b"/>
              <a:pathLst>
                <a:path w="2143879" h="2651278">
                  <a:moveTo>
                    <a:pt x="48506" y="0"/>
                  </a:moveTo>
                  <a:lnTo>
                    <a:pt x="2095373" y="0"/>
                  </a:lnTo>
                  <a:cubicBezTo>
                    <a:pt x="2122162" y="0"/>
                    <a:pt x="2143879" y="21717"/>
                    <a:pt x="2143879" y="48506"/>
                  </a:cubicBezTo>
                  <a:lnTo>
                    <a:pt x="2143879" y="2602773"/>
                  </a:lnTo>
                  <a:cubicBezTo>
                    <a:pt x="2143879" y="2629561"/>
                    <a:pt x="2122162" y="2651278"/>
                    <a:pt x="2095373" y="2651278"/>
                  </a:cubicBezTo>
                  <a:lnTo>
                    <a:pt x="48506" y="2651278"/>
                  </a:lnTo>
                  <a:cubicBezTo>
                    <a:pt x="21717" y="2651278"/>
                    <a:pt x="0" y="2629561"/>
                    <a:pt x="0" y="2602773"/>
                  </a:cubicBezTo>
                  <a:lnTo>
                    <a:pt x="0" y="48506"/>
                  </a:lnTo>
                  <a:cubicBezTo>
                    <a:pt x="0" y="21717"/>
                    <a:pt x="21717" y="0"/>
                    <a:pt x="48506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143879" cy="2698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661441" y="-1655288"/>
            <a:ext cx="3322883" cy="4019366"/>
            <a:chOff x="0" y="0"/>
            <a:chExt cx="4430510" cy="5359155"/>
          </a:xfrm>
        </p:grpSpPr>
        <p:grpSp>
          <p:nvGrpSpPr>
            <p:cNvPr id="13" name="Group 13"/>
            <p:cNvGrpSpPr/>
            <p:nvPr/>
          </p:nvGrpSpPr>
          <p:grpSpPr>
            <a:xfrm>
              <a:off x="315710" y="0"/>
              <a:ext cx="4114800" cy="41148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1244355"/>
              <a:ext cx="4114800" cy="4114800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9" name="Group 19"/>
          <p:cNvGrpSpPr/>
          <p:nvPr/>
        </p:nvGrpSpPr>
        <p:grpSpPr>
          <a:xfrm>
            <a:off x="718471" y="1592596"/>
            <a:ext cx="7475184" cy="1370534"/>
            <a:chOff x="0" y="0"/>
            <a:chExt cx="1968773" cy="36096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968773" cy="360964"/>
            </a:xfrm>
            <a:custGeom>
              <a:avLst/>
              <a:gdLst/>
              <a:ahLst/>
              <a:cxnLst/>
              <a:rect l="l" t="t" r="r" b="b"/>
              <a:pathLst>
                <a:path w="1968773" h="360964">
                  <a:moveTo>
                    <a:pt x="52820" y="0"/>
                  </a:moveTo>
                  <a:lnTo>
                    <a:pt x="1915953" y="0"/>
                  </a:lnTo>
                  <a:cubicBezTo>
                    <a:pt x="1929962" y="0"/>
                    <a:pt x="1943397" y="5565"/>
                    <a:pt x="1953302" y="15471"/>
                  </a:cubicBezTo>
                  <a:cubicBezTo>
                    <a:pt x="1963208" y="25376"/>
                    <a:pt x="1968773" y="38811"/>
                    <a:pt x="1968773" y="52820"/>
                  </a:cubicBezTo>
                  <a:lnTo>
                    <a:pt x="1968773" y="308144"/>
                  </a:lnTo>
                  <a:cubicBezTo>
                    <a:pt x="1968773" y="322152"/>
                    <a:pt x="1963208" y="335587"/>
                    <a:pt x="1953302" y="345493"/>
                  </a:cubicBezTo>
                  <a:cubicBezTo>
                    <a:pt x="1943397" y="355399"/>
                    <a:pt x="1929962" y="360964"/>
                    <a:pt x="1915953" y="360964"/>
                  </a:cubicBezTo>
                  <a:lnTo>
                    <a:pt x="52820" y="360964"/>
                  </a:lnTo>
                  <a:cubicBezTo>
                    <a:pt x="38811" y="360964"/>
                    <a:pt x="25376" y="355399"/>
                    <a:pt x="15471" y="345493"/>
                  </a:cubicBezTo>
                  <a:cubicBezTo>
                    <a:pt x="5565" y="335587"/>
                    <a:pt x="0" y="322152"/>
                    <a:pt x="0" y="308144"/>
                  </a:cubicBezTo>
                  <a:lnTo>
                    <a:pt x="0" y="52820"/>
                  </a:lnTo>
                  <a:cubicBezTo>
                    <a:pt x="0" y="38811"/>
                    <a:pt x="5565" y="25376"/>
                    <a:pt x="15471" y="15471"/>
                  </a:cubicBezTo>
                  <a:cubicBezTo>
                    <a:pt x="25376" y="5565"/>
                    <a:pt x="38811" y="0"/>
                    <a:pt x="52820" y="0"/>
                  </a:cubicBezTo>
                  <a:close/>
                </a:path>
              </a:pathLst>
            </a:custGeom>
            <a:solidFill>
              <a:srgbClr val="FEF4A7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968773" cy="408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718471" y="1413436"/>
            <a:ext cx="601537" cy="865521"/>
          </a:xfrm>
          <a:custGeom>
            <a:avLst/>
            <a:gdLst/>
            <a:ahLst/>
            <a:cxnLst/>
            <a:rect l="l" t="t" r="r" b="b"/>
            <a:pathLst>
              <a:path w="601537" h="865521">
                <a:moveTo>
                  <a:pt x="0" y="0"/>
                </a:moveTo>
                <a:lnTo>
                  <a:pt x="601537" y="0"/>
                </a:lnTo>
                <a:lnTo>
                  <a:pt x="601537" y="865521"/>
                </a:lnTo>
                <a:lnTo>
                  <a:pt x="0" y="8655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544431" y="1576957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Pembuatan akun pendaftar luar daerah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44431" y="2001136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Senin s.d Rabu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718471" y="3279887"/>
            <a:ext cx="7475184" cy="1339595"/>
            <a:chOff x="0" y="0"/>
            <a:chExt cx="1968773" cy="3528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968773" cy="352815"/>
            </a:xfrm>
            <a:custGeom>
              <a:avLst/>
              <a:gdLst/>
              <a:ahLst/>
              <a:cxnLst/>
              <a:rect l="l" t="t" r="r" b="b"/>
              <a:pathLst>
                <a:path w="1968773" h="352815">
                  <a:moveTo>
                    <a:pt x="52820" y="0"/>
                  </a:moveTo>
                  <a:lnTo>
                    <a:pt x="1915953" y="0"/>
                  </a:lnTo>
                  <a:cubicBezTo>
                    <a:pt x="1929962" y="0"/>
                    <a:pt x="1943397" y="5565"/>
                    <a:pt x="1953302" y="15471"/>
                  </a:cubicBezTo>
                  <a:cubicBezTo>
                    <a:pt x="1963208" y="25376"/>
                    <a:pt x="1968773" y="38811"/>
                    <a:pt x="1968773" y="52820"/>
                  </a:cubicBezTo>
                  <a:lnTo>
                    <a:pt x="1968773" y="299995"/>
                  </a:lnTo>
                  <a:cubicBezTo>
                    <a:pt x="1968773" y="314004"/>
                    <a:pt x="1963208" y="327439"/>
                    <a:pt x="1953302" y="337345"/>
                  </a:cubicBezTo>
                  <a:cubicBezTo>
                    <a:pt x="1943397" y="347250"/>
                    <a:pt x="1929962" y="352815"/>
                    <a:pt x="1915953" y="352815"/>
                  </a:cubicBezTo>
                  <a:lnTo>
                    <a:pt x="52820" y="352815"/>
                  </a:lnTo>
                  <a:cubicBezTo>
                    <a:pt x="38811" y="352815"/>
                    <a:pt x="25376" y="347250"/>
                    <a:pt x="15471" y="337345"/>
                  </a:cubicBezTo>
                  <a:cubicBezTo>
                    <a:pt x="5565" y="327439"/>
                    <a:pt x="0" y="314004"/>
                    <a:pt x="0" y="299995"/>
                  </a:cubicBezTo>
                  <a:lnTo>
                    <a:pt x="0" y="52820"/>
                  </a:lnTo>
                  <a:cubicBezTo>
                    <a:pt x="0" y="38811"/>
                    <a:pt x="5565" y="25376"/>
                    <a:pt x="15471" y="15471"/>
                  </a:cubicBezTo>
                  <a:cubicBezTo>
                    <a:pt x="25376" y="5565"/>
                    <a:pt x="38811" y="0"/>
                    <a:pt x="52820" y="0"/>
                  </a:cubicBezTo>
                  <a:close/>
                </a:path>
              </a:pathLst>
            </a:custGeom>
            <a:solidFill>
              <a:srgbClr val="FEF4A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1968773" cy="4004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727932" y="3183495"/>
            <a:ext cx="601537" cy="865521"/>
          </a:xfrm>
          <a:custGeom>
            <a:avLst/>
            <a:gdLst/>
            <a:ahLst/>
            <a:cxnLst/>
            <a:rect l="l" t="t" r="r" b="b"/>
            <a:pathLst>
              <a:path w="601537" h="865521">
                <a:moveTo>
                  <a:pt x="0" y="0"/>
                </a:moveTo>
                <a:lnTo>
                  <a:pt x="601536" y="0"/>
                </a:lnTo>
                <a:lnTo>
                  <a:pt x="601536" y="865521"/>
                </a:lnTo>
                <a:lnTo>
                  <a:pt x="0" y="8655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544431" y="3273202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Pendaftaran SPMB Jenjang SD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44431" y="3670920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Selasa s.d Kamis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718471" y="4855230"/>
            <a:ext cx="8301145" cy="1142072"/>
            <a:chOff x="0" y="0"/>
            <a:chExt cx="11068193" cy="1522763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128523"/>
              <a:ext cx="9966913" cy="1394240"/>
              <a:chOff x="0" y="0"/>
              <a:chExt cx="1968773" cy="275405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5" name="Freeform 35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1101280" y="142355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Seleksi Akhir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1101280" y="771426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Kamis, 5 Juni 2025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18471" y="6302103"/>
            <a:ext cx="8301145" cy="1142072"/>
            <a:chOff x="0" y="0"/>
            <a:chExt cx="11068193" cy="1522763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128523"/>
              <a:ext cx="9966913" cy="1394240"/>
              <a:chOff x="0" y="0"/>
              <a:chExt cx="1968773" cy="275405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2" name="Freeform 42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3" name="TextBox 43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Pengumuman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1101280" y="704232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Selasa, 10 Juni 2025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18471" y="7845367"/>
            <a:ext cx="7475184" cy="1412933"/>
            <a:chOff x="0" y="0"/>
            <a:chExt cx="1968773" cy="37213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968773" cy="372130"/>
            </a:xfrm>
            <a:custGeom>
              <a:avLst/>
              <a:gdLst/>
              <a:ahLst/>
              <a:cxnLst/>
              <a:rect l="l" t="t" r="r" b="b"/>
              <a:pathLst>
                <a:path w="1968773" h="372130">
                  <a:moveTo>
                    <a:pt x="52820" y="0"/>
                  </a:moveTo>
                  <a:lnTo>
                    <a:pt x="1915953" y="0"/>
                  </a:lnTo>
                  <a:cubicBezTo>
                    <a:pt x="1929962" y="0"/>
                    <a:pt x="1943397" y="5565"/>
                    <a:pt x="1953302" y="15471"/>
                  </a:cubicBezTo>
                  <a:cubicBezTo>
                    <a:pt x="1963208" y="25376"/>
                    <a:pt x="1968773" y="38811"/>
                    <a:pt x="1968773" y="52820"/>
                  </a:cubicBezTo>
                  <a:lnTo>
                    <a:pt x="1968773" y="319311"/>
                  </a:lnTo>
                  <a:cubicBezTo>
                    <a:pt x="1968773" y="333319"/>
                    <a:pt x="1963208" y="346754"/>
                    <a:pt x="1953302" y="356660"/>
                  </a:cubicBezTo>
                  <a:cubicBezTo>
                    <a:pt x="1943397" y="366566"/>
                    <a:pt x="1929962" y="372130"/>
                    <a:pt x="1915953" y="372130"/>
                  </a:cubicBezTo>
                  <a:lnTo>
                    <a:pt x="52820" y="372130"/>
                  </a:lnTo>
                  <a:cubicBezTo>
                    <a:pt x="38811" y="372130"/>
                    <a:pt x="25376" y="366566"/>
                    <a:pt x="15471" y="356660"/>
                  </a:cubicBezTo>
                  <a:cubicBezTo>
                    <a:pt x="5565" y="346754"/>
                    <a:pt x="0" y="333319"/>
                    <a:pt x="0" y="319311"/>
                  </a:cubicBezTo>
                  <a:lnTo>
                    <a:pt x="0" y="52820"/>
                  </a:lnTo>
                  <a:cubicBezTo>
                    <a:pt x="0" y="38811"/>
                    <a:pt x="5565" y="25376"/>
                    <a:pt x="15471" y="15471"/>
                  </a:cubicBezTo>
                  <a:cubicBezTo>
                    <a:pt x="25376" y="5565"/>
                    <a:pt x="38811" y="0"/>
                    <a:pt x="52820" y="0"/>
                  </a:cubicBezTo>
                  <a:close/>
                </a:path>
              </a:pathLst>
            </a:custGeom>
            <a:solidFill>
              <a:srgbClr val="FEF4A7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-47625"/>
              <a:ext cx="1968773" cy="4197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8" name="Freeform 48"/>
          <p:cNvSpPr/>
          <p:nvPr/>
        </p:nvSpPr>
        <p:spPr>
          <a:xfrm>
            <a:off x="727932" y="7748975"/>
            <a:ext cx="601537" cy="865521"/>
          </a:xfrm>
          <a:custGeom>
            <a:avLst/>
            <a:gdLst/>
            <a:ahLst/>
            <a:cxnLst/>
            <a:rect l="l" t="t" r="r" b="b"/>
            <a:pathLst>
              <a:path w="601537" h="865521">
                <a:moveTo>
                  <a:pt x="0" y="0"/>
                </a:moveTo>
                <a:lnTo>
                  <a:pt x="601536" y="0"/>
                </a:lnTo>
                <a:lnTo>
                  <a:pt x="601536" y="865521"/>
                </a:lnTo>
                <a:lnTo>
                  <a:pt x="0" y="8655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1544431" y="7838682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Daftar Ulang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544431" y="8262861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Selasa s.d Rabu</a:t>
            </a:r>
          </a:p>
        </p:txBody>
      </p:sp>
      <p:sp>
        <p:nvSpPr>
          <p:cNvPr id="51" name="Freeform 51"/>
          <p:cNvSpPr/>
          <p:nvPr/>
        </p:nvSpPr>
        <p:spPr>
          <a:xfrm>
            <a:off x="9236815" y="2124010"/>
            <a:ext cx="8531767" cy="8229600"/>
          </a:xfrm>
          <a:custGeom>
            <a:avLst/>
            <a:gdLst/>
            <a:ahLst/>
            <a:cxnLst/>
            <a:rect l="l" t="t" r="r" b="b"/>
            <a:pathLst>
              <a:path w="8531767" h="8229600">
                <a:moveTo>
                  <a:pt x="0" y="0"/>
                </a:moveTo>
                <a:lnTo>
                  <a:pt x="8531767" y="0"/>
                </a:lnTo>
                <a:lnTo>
                  <a:pt x="853176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2" name="TextBox 52"/>
          <p:cNvSpPr txBox="1"/>
          <p:nvPr/>
        </p:nvSpPr>
        <p:spPr>
          <a:xfrm>
            <a:off x="4728360" y="220753"/>
            <a:ext cx="17746583" cy="2236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65"/>
              </a:lnSpc>
            </a:pPr>
            <a:r>
              <a:rPr lang="en-US" sz="11063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JADWAL</a:t>
            </a:r>
          </a:p>
          <a:p>
            <a:pPr algn="ctr">
              <a:lnSpc>
                <a:spcPts val="7965"/>
              </a:lnSpc>
            </a:pPr>
            <a:r>
              <a:rPr lang="en-US" sz="11063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PELAKSANAAN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544431" y="2400151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26 Mei 2025 s.d 28 Mei 2025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544431" y="4068856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3 Juni 2025 s.d 5 Juni 2025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544431" y="8687040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10 Juni 2025 s.d 11 Juni 2025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D8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2012" y="1478466"/>
            <a:ext cx="12414420" cy="7634869"/>
          </a:xfrm>
          <a:custGeom>
            <a:avLst/>
            <a:gdLst/>
            <a:ahLst/>
            <a:cxnLst/>
            <a:rect l="l" t="t" r="r" b="b"/>
            <a:pathLst>
              <a:path w="12414420" h="7634869">
                <a:moveTo>
                  <a:pt x="0" y="0"/>
                </a:moveTo>
                <a:lnTo>
                  <a:pt x="12414420" y="0"/>
                </a:lnTo>
                <a:lnTo>
                  <a:pt x="12414420" y="7634868"/>
                </a:lnTo>
                <a:lnTo>
                  <a:pt x="0" y="76348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28526" y="3125443"/>
            <a:ext cx="5630774" cy="7161557"/>
          </a:xfrm>
          <a:custGeom>
            <a:avLst/>
            <a:gdLst/>
            <a:ahLst/>
            <a:cxnLst/>
            <a:rect l="l" t="t" r="r" b="b"/>
            <a:pathLst>
              <a:path w="5630774" h="7161557">
                <a:moveTo>
                  <a:pt x="0" y="0"/>
                </a:moveTo>
                <a:lnTo>
                  <a:pt x="5630774" y="0"/>
                </a:lnTo>
                <a:lnTo>
                  <a:pt x="5630774" y="7161557"/>
                </a:lnTo>
                <a:lnTo>
                  <a:pt x="0" y="71615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310939" y="2402384"/>
            <a:ext cx="9236566" cy="150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31"/>
              </a:lnSpc>
            </a:pPr>
            <a:r>
              <a:rPr lang="en-US" sz="8736">
                <a:solidFill>
                  <a:srgbClr val="FEFEFE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Jalur Pendaftaran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77929" y="3610860"/>
            <a:ext cx="5102587" cy="150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31"/>
              </a:lnSpc>
            </a:pPr>
            <a:r>
              <a:rPr lang="en-US" sz="8736">
                <a:solidFill>
                  <a:srgbClr val="FEFEFE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80% Zonasi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12927" y="4829090"/>
            <a:ext cx="5832590" cy="150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31"/>
              </a:lnSpc>
            </a:pPr>
            <a:r>
              <a:rPr lang="en-US" sz="8736">
                <a:solidFill>
                  <a:srgbClr val="FEFEFE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15% Afirmasi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663648" y="5940052"/>
            <a:ext cx="4531149" cy="150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31"/>
              </a:lnSpc>
            </a:pPr>
            <a:r>
              <a:rPr lang="en-US" sz="8736">
                <a:solidFill>
                  <a:srgbClr val="FEFEFE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5% Mutasi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411798" y="-868035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  <a:ln w="228600" cap="sq">
              <a:solidFill>
                <a:srgbClr val="508C9B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43070" y="1111442"/>
            <a:ext cx="8080406" cy="1524048"/>
            <a:chOff x="0" y="0"/>
            <a:chExt cx="2128173" cy="4013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28173" cy="401395"/>
            </a:xfrm>
            <a:custGeom>
              <a:avLst/>
              <a:gdLst/>
              <a:ahLst/>
              <a:cxnLst/>
              <a:rect l="l" t="t" r="r" b="b"/>
              <a:pathLst>
                <a:path w="2128173" h="401395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352532"/>
                  </a:lnTo>
                  <a:cubicBezTo>
                    <a:pt x="2128173" y="365491"/>
                    <a:pt x="2123024" y="377920"/>
                    <a:pt x="2113861" y="387084"/>
                  </a:cubicBezTo>
                  <a:cubicBezTo>
                    <a:pt x="2104697" y="396247"/>
                    <a:pt x="2092268" y="401395"/>
                    <a:pt x="2079309" y="401395"/>
                  </a:cubicBezTo>
                  <a:lnTo>
                    <a:pt x="48864" y="401395"/>
                  </a:lnTo>
                  <a:cubicBezTo>
                    <a:pt x="35904" y="401395"/>
                    <a:pt x="23476" y="396247"/>
                    <a:pt x="14312" y="387084"/>
                  </a:cubicBezTo>
                  <a:cubicBezTo>
                    <a:pt x="5148" y="377920"/>
                    <a:pt x="0" y="365491"/>
                    <a:pt x="0" y="352532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128173" cy="449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86112" y="2683114"/>
            <a:ext cx="8080406" cy="1619227"/>
            <a:chOff x="0" y="0"/>
            <a:chExt cx="2128173" cy="4264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28173" cy="426463"/>
            </a:xfrm>
            <a:custGeom>
              <a:avLst/>
              <a:gdLst/>
              <a:ahLst/>
              <a:cxnLst/>
              <a:rect l="l" t="t" r="r" b="b"/>
              <a:pathLst>
                <a:path w="2128173" h="426463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377599"/>
                  </a:lnTo>
                  <a:cubicBezTo>
                    <a:pt x="2128173" y="390559"/>
                    <a:pt x="2123024" y="402987"/>
                    <a:pt x="2113861" y="412151"/>
                  </a:cubicBezTo>
                  <a:cubicBezTo>
                    <a:pt x="2104697" y="421315"/>
                    <a:pt x="2092268" y="426463"/>
                    <a:pt x="2079309" y="426463"/>
                  </a:cubicBezTo>
                  <a:lnTo>
                    <a:pt x="48864" y="426463"/>
                  </a:lnTo>
                  <a:cubicBezTo>
                    <a:pt x="35904" y="426463"/>
                    <a:pt x="23476" y="421315"/>
                    <a:pt x="14312" y="412151"/>
                  </a:cubicBezTo>
                  <a:cubicBezTo>
                    <a:pt x="5148" y="402987"/>
                    <a:pt x="0" y="390559"/>
                    <a:pt x="0" y="377599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128173" cy="474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43070" y="4395764"/>
            <a:ext cx="8080406" cy="1495473"/>
            <a:chOff x="0" y="0"/>
            <a:chExt cx="2128173" cy="39386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28173" cy="393869"/>
            </a:xfrm>
            <a:custGeom>
              <a:avLst/>
              <a:gdLst/>
              <a:ahLst/>
              <a:cxnLst/>
              <a:rect l="l" t="t" r="r" b="b"/>
              <a:pathLst>
                <a:path w="2128173" h="393869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345006"/>
                  </a:lnTo>
                  <a:cubicBezTo>
                    <a:pt x="2128173" y="357965"/>
                    <a:pt x="2123024" y="370394"/>
                    <a:pt x="2113861" y="379558"/>
                  </a:cubicBezTo>
                  <a:cubicBezTo>
                    <a:pt x="2104697" y="388721"/>
                    <a:pt x="2092268" y="393869"/>
                    <a:pt x="2079309" y="393869"/>
                  </a:cubicBezTo>
                  <a:lnTo>
                    <a:pt x="48864" y="393869"/>
                  </a:lnTo>
                  <a:cubicBezTo>
                    <a:pt x="35904" y="393869"/>
                    <a:pt x="23476" y="388721"/>
                    <a:pt x="14312" y="379558"/>
                  </a:cubicBezTo>
                  <a:cubicBezTo>
                    <a:pt x="5148" y="370394"/>
                    <a:pt x="0" y="357965"/>
                    <a:pt x="0" y="345006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128173" cy="441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43070" y="7746682"/>
            <a:ext cx="8080406" cy="2067612"/>
            <a:chOff x="0" y="0"/>
            <a:chExt cx="2128173" cy="54455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28173" cy="544556"/>
            </a:xfrm>
            <a:custGeom>
              <a:avLst/>
              <a:gdLst/>
              <a:ahLst/>
              <a:cxnLst/>
              <a:rect l="l" t="t" r="r" b="b"/>
              <a:pathLst>
                <a:path w="2128173" h="544556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495693"/>
                  </a:lnTo>
                  <a:cubicBezTo>
                    <a:pt x="2128173" y="508652"/>
                    <a:pt x="2123024" y="521081"/>
                    <a:pt x="2113861" y="530244"/>
                  </a:cubicBezTo>
                  <a:cubicBezTo>
                    <a:pt x="2104697" y="539408"/>
                    <a:pt x="2092268" y="544556"/>
                    <a:pt x="2079309" y="544556"/>
                  </a:cubicBezTo>
                  <a:lnTo>
                    <a:pt x="48864" y="544556"/>
                  </a:lnTo>
                  <a:cubicBezTo>
                    <a:pt x="35904" y="544556"/>
                    <a:pt x="23476" y="539408"/>
                    <a:pt x="14312" y="530244"/>
                  </a:cubicBezTo>
                  <a:cubicBezTo>
                    <a:pt x="5148" y="521081"/>
                    <a:pt x="0" y="508652"/>
                    <a:pt x="0" y="495693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2128173" cy="592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423476" y="8014718"/>
            <a:ext cx="5789253" cy="2272282"/>
          </a:xfrm>
          <a:custGeom>
            <a:avLst/>
            <a:gdLst/>
            <a:ahLst/>
            <a:cxnLst/>
            <a:rect l="l" t="t" r="r" b="b"/>
            <a:pathLst>
              <a:path w="5789253" h="2272282">
                <a:moveTo>
                  <a:pt x="0" y="0"/>
                </a:moveTo>
                <a:lnTo>
                  <a:pt x="5789253" y="0"/>
                </a:lnTo>
                <a:lnTo>
                  <a:pt x="5789253" y="2272282"/>
                </a:lnTo>
                <a:lnTo>
                  <a:pt x="0" y="22722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2660893" y="8014718"/>
            <a:ext cx="5789253" cy="2272282"/>
          </a:xfrm>
          <a:custGeom>
            <a:avLst/>
            <a:gdLst/>
            <a:ahLst/>
            <a:cxnLst/>
            <a:rect l="l" t="t" r="r" b="b"/>
            <a:pathLst>
              <a:path w="5789253" h="2272282">
                <a:moveTo>
                  <a:pt x="0" y="0"/>
                </a:moveTo>
                <a:lnTo>
                  <a:pt x="5789253" y="0"/>
                </a:lnTo>
                <a:lnTo>
                  <a:pt x="5789253" y="2272282"/>
                </a:lnTo>
                <a:lnTo>
                  <a:pt x="0" y="22722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999"/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028700" y="5940829"/>
            <a:ext cx="8080406" cy="1758228"/>
            <a:chOff x="0" y="0"/>
            <a:chExt cx="2128173" cy="46307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128173" cy="463072"/>
            </a:xfrm>
            <a:custGeom>
              <a:avLst/>
              <a:gdLst/>
              <a:ahLst/>
              <a:cxnLst/>
              <a:rect l="l" t="t" r="r" b="b"/>
              <a:pathLst>
                <a:path w="2128173" h="463072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414209"/>
                  </a:lnTo>
                  <a:cubicBezTo>
                    <a:pt x="2128173" y="427168"/>
                    <a:pt x="2123024" y="439597"/>
                    <a:pt x="2113861" y="448760"/>
                  </a:cubicBezTo>
                  <a:cubicBezTo>
                    <a:pt x="2104697" y="457924"/>
                    <a:pt x="2092268" y="463072"/>
                    <a:pt x="2079309" y="463072"/>
                  </a:cubicBezTo>
                  <a:lnTo>
                    <a:pt x="48864" y="463072"/>
                  </a:lnTo>
                  <a:cubicBezTo>
                    <a:pt x="35904" y="463072"/>
                    <a:pt x="23476" y="457924"/>
                    <a:pt x="14312" y="448760"/>
                  </a:cubicBezTo>
                  <a:cubicBezTo>
                    <a:pt x="5148" y="439597"/>
                    <a:pt x="0" y="427168"/>
                    <a:pt x="0" y="414209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2128173" cy="5106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518801" y="324495"/>
            <a:ext cx="14783584" cy="805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5999">
                <a:solidFill>
                  <a:srgbClr val="134B7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PERSYARATAN SPMB JENJANG SD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98995" y="1356576"/>
            <a:ext cx="7568557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Berusia 7 (tujuh) atau paling rendah 6 (enam) tahun pada tanggal 1 Juli tahun 2025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80475" y="2703255"/>
            <a:ext cx="7568557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usia paling rendah 5 (lima) tahun 6 (enam) bulan dibuktikan dengan rekomendasi tertulis dari psikolog atau lembaga yang berkompeten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98995" y="4628846"/>
            <a:ext cx="7568557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Memiliki ijazah/ Surat Keterangan Lulus dari TK/RA/PAUD </a:t>
            </a:r>
          </a:p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(jika ada)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98995" y="7901323"/>
            <a:ext cx="7568557" cy="17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Memiliki Akta kelahiran, atau surat keterangan lahir yang dikeluarkan oleh pihak yang berwenang dan legalisasi oleh lurah/kepala desa ataupejabat setempat lain yang berwenang sesuai dengan domisili calon murid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84624" y="6045878"/>
            <a:ext cx="7568557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Memiliki Kartu Keluarga yang diterbitkan paling singkat 1 (satu) tahun sebelum pelaksanaan penerimaan murid baru kecuali pada jalur mutasi orang tua/wali</a:t>
            </a:r>
          </a:p>
        </p:txBody>
      </p:sp>
      <p:sp>
        <p:nvSpPr>
          <p:cNvPr id="29" name="Freeform 29"/>
          <p:cNvSpPr/>
          <p:nvPr/>
        </p:nvSpPr>
        <p:spPr>
          <a:xfrm>
            <a:off x="8633516" y="1873466"/>
            <a:ext cx="9106058" cy="8229600"/>
          </a:xfrm>
          <a:custGeom>
            <a:avLst/>
            <a:gdLst/>
            <a:ahLst/>
            <a:cxnLst/>
            <a:rect l="l" t="t" r="r" b="b"/>
            <a:pathLst>
              <a:path w="9106058" h="8229600">
                <a:moveTo>
                  <a:pt x="0" y="0"/>
                </a:moveTo>
                <a:lnTo>
                  <a:pt x="9106058" y="0"/>
                </a:lnTo>
                <a:lnTo>
                  <a:pt x="910605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1871" y="279094"/>
            <a:ext cx="17135713" cy="9728811"/>
          </a:xfrm>
          <a:custGeom>
            <a:avLst/>
            <a:gdLst/>
            <a:ahLst/>
            <a:cxnLst/>
            <a:rect l="l" t="t" r="r" b="b"/>
            <a:pathLst>
              <a:path w="17135713" h="9728811">
                <a:moveTo>
                  <a:pt x="0" y="0"/>
                </a:moveTo>
                <a:lnTo>
                  <a:pt x="17135714" y="0"/>
                </a:lnTo>
                <a:lnTo>
                  <a:pt x="17135714" y="9728812"/>
                </a:lnTo>
                <a:lnTo>
                  <a:pt x="0" y="97288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31" r="-2611" b="-2039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342881" y="-1184991"/>
            <a:ext cx="3086100" cy="3954210"/>
            <a:chOff x="0" y="0"/>
            <a:chExt cx="4114800" cy="527228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1" name="Group 11"/>
          <p:cNvGrpSpPr/>
          <p:nvPr/>
        </p:nvGrpSpPr>
        <p:grpSpPr>
          <a:xfrm>
            <a:off x="-1543050" y="7418315"/>
            <a:ext cx="3086100" cy="3954210"/>
            <a:chOff x="0" y="0"/>
            <a:chExt cx="4114800" cy="527228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>
            <a:off x="15965796" y="5143500"/>
            <a:ext cx="2552359" cy="5143500"/>
          </a:xfrm>
          <a:custGeom>
            <a:avLst/>
            <a:gdLst/>
            <a:ahLst/>
            <a:cxnLst/>
            <a:rect l="l" t="t" r="r" b="b"/>
            <a:pathLst>
              <a:path w="3304697" h="6576512">
                <a:moveTo>
                  <a:pt x="0" y="0"/>
                </a:moveTo>
                <a:lnTo>
                  <a:pt x="3304697" y="0"/>
                </a:lnTo>
                <a:lnTo>
                  <a:pt x="3304697" y="6576512"/>
                </a:lnTo>
                <a:lnTo>
                  <a:pt x="0" y="65765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43050" y="1796249"/>
            <a:ext cx="531505" cy="533505"/>
          </a:xfrm>
          <a:custGeom>
            <a:avLst/>
            <a:gdLst/>
            <a:ahLst/>
            <a:cxnLst/>
            <a:rect l="l" t="t" r="r" b="b"/>
            <a:pathLst>
              <a:path w="531505" h="533505">
                <a:moveTo>
                  <a:pt x="0" y="0"/>
                </a:moveTo>
                <a:lnTo>
                  <a:pt x="531505" y="0"/>
                </a:lnTo>
                <a:lnTo>
                  <a:pt x="531505" y="533506"/>
                </a:lnTo>
                <a:lnTo>
                  <a:pt x="0" y="5335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543050" y="3679395"/>
            <a:ext cx="531505" cy="533505"/>
          </a:xfrm>
          <a:custGeom>
            <a:avLst/>
            <a:gdLst/>
            <a:ahLst/>
            <a:cxnLst/>
            <a:rect l="l" t="t" r="r" b="b"/>
            <a:pathLst>
              <a:path w="531505" h="533505">
                <a:moveTo>
                  <a:pt x="0" y="0"/>
                </a:moveTo>
                <a:lnTo>
                  <a:pt x="531505" y="0"/>
                </a:lnTo>
                <a:lnTo>
                  <a:pt x="531505" y="533506"/>
                </a:lnTo>
                <a:lnTo>
                  <a:pt x="0" y="5335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43050" y="5664383"/>
            <a:ext cx="526566" cy="528548"/>
          </a:xfrm>
          <a:custGeom>
            <a:avLst/>
            <a:gdLst/>
            <a:ahLst/>
            <a:cxnLst/>
            <a:rect l="l" t="t" r="r" b="b"/>
            <a:pathLst>
              <a:path w="526566" h="528548">
                <a:moveTo>
                  <a:pt x="0" y="0"/>
                </a:moveTo>
                <a:lnTo>
                  <a:pt x="526566" y="0"/>
                </a:lnTo>
                <a:lnTo>
                  <a:pt x="526566" y="528548"/>
                </a:lnTo>
                <a:lnTo>
                  <a:pt x="0" y="5285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2455555" y="663639"/>
            <a:ext cx="1180949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DOMISILI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455555" y="1729574"/>
            <a:ext cx="13510241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Penentuan lokasi jalur domisili SD menggunakan alamat pada KK yang terbit paling singkat 1 tahun sebelum pendaftaran penerimaan murid baru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396590" y="5607233"/>
            <a:ext cx="14005256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Dalam hal terdapat perbedaan nama orang tua/wali calon peserta didik baru disebabkan karena meninggal dunia, bercerai atau menikah lagi dapat menggunakan KK lama yang harus dibuktikan dengan surat kematian/surat perceraian/fotokopi buku nikah yang diterbitkan instansi berwenang.</a:t>
            </a:r>
          </a:p>
          <a:p>
            <a:pPr algn="just">
              <a:lnSpc>
                <a:spcPts val="5179"/>
              </a:lnSpc>
            </a:pPr>
            <a:endParaRPr lang="en-US" sz="3699">
              <a:solidFill>
                <a:srgbClr val="134B7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455555" y="3653338"/>
            <a:ext cx="13887326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Nama orang tua/wali calon murid baru harus sama dengan yang tercantum pada rapor/ijazah jenjang sebelumnya, akta kelahiran, atau KK 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31688" y="87439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098832" y="1621664"/>
            <a:ext cx="14090336" cy="2592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Dalam hal nama orang tua/wali calon murid baru tidak menunjukkan status hubungan kekeluargaan anak kandung atau cucu harus menyertakan akta kematian orang tua, akta cerai orang tua, atau putusan/penetapan pengadilan tentang pengangkatan anak atau penunjukkan wali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862979" y="5295901"/>
            <a:ext cx="2556511" cy="4991100"/>
          </a:xfrm>
          <a:custGeom>
            <a:avLst/>
            <a:gdLst/>
            <a:ahLst/>
            <a:cxnLst/>
            <a:rect l="l" t="t" r="r" b="b"/>
            <a:pathLst>
              <a:path w="2230322" h="4438453">
                <a:moveTo>
                  <a:pt x="0" y="0"/>
                </a:moveTo>
                <a:lnTo>
                  <a:pt x="2230323" y="0"/>
                </a:lnTo>
                <a:lnTo>
                  <a:pt x="2230323" y="4438453"/>
                </a:lnTo>
                <a:lnTo>
                  <a:pt x="0" y="4438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DOMISILI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72011" y="1623582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72011" y="4990904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098832" y="5086350"/>
            <a:ext cx="13510241" cy="390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Dalam hal Kartu Keluarga tidak dimiliki oleh calon murid karena keadaan tertentu yang disebabkan oleh bencana alam dan/atau bencana sosial, maka dapat diganti dengan surat keterangan domisili yang diterbitkan oleh pihak yang berwenang dan dilegalisasi oleh lurah/kepala desa atau pejabat setempat lain yang berwenang sesuai dengan domisili calon Murid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31688" y="87439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849733" y="5137297"/>
            <a:ext cx="2569757" cy="5149703"/>
          </a:xfrm>
          <a:custGeom>
            <a:avLst/>
            <a:gdLst/>
            <a:ahLst/>
            <a:cxnLst/>
            <a:rect l="l" t="t" r="r" b="b"/>
            <a:pathLst>
              <a:path w="2230322" h="4438453">
                <a:moveTo>
                  <a:pt x="0" y="0"/>
                </a:moveTo>
                <a:lnTo>
                  <a:pt x="2230323" y="0"/>
                </a:lnTo>
                <a:lnTo>
                  <a:pt x="2230323" y="4438453"/>
                </a:lnTo>
                <a:lnTo>
                  <a:pt x="0" y="4438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72011" y="1623582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72011" y="3552267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844927" y="4305497"/>
            <a:ext cx="14301283" cy="1276201"/>
            <a:chOff x="0" y="0"/>
            <a:chExt cx="3766593" cy="33611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766593" cy="336119"/>
            </a:xfrm>
            <a:custGeom>
              <a:avLst/>
              <a:gdLst/>
              <a:ahLst/>
              <a:cxnLst/>
              <a:rect l="l" t="t" r="r" b="b"/>
              <a:pathLst>
                <a:path w="3766593" h="336119">
                  <a:moveTo>
                    <a:pt x="27609" y="0"/>
                  </a:moveTo>
                  <a:lnTo>
                    <a:pt x="3738985" y="0"/>
                  </a:lnTo>
                  <a:cubicBezTo>
                    <a:pt x="3754232" y="0"/>
                    <a:pt x="3766593" y="12361"/>
                    <a:pt x="3766593" y="27609"/>
                  </a:cubicBezTo>
                  <a:lnTo>
                    <a:pt x="3766593" y="308510"/>
                  </a:lnTo>
                  <a:cubicBezTo>
                    <a:pt x="3766593" y="315833"/>
                    <a:pt x="3763684" y="322855"/>
                    <a:pt x="3758507" y="328033"/>
                  </a:cubicBezTo>
                  <a:cubicBezTo>
                    <a:pt x="3753329" y="333210"/>
                    <a:pt x="3746307" y="336119"/>
                    <a:pt x="3738985" y="336119"/>
                  </a:cubicBezTo>
                  <a:lnTo>
                    <a:pt x="27609" y="336119"/>
                  </a:lnTo>
                  <a:cubicBezTo>
                    <a:pt x="12361" y="336119"/>
                    <a:pt x="0" y="323758"/>
                    <a:pt x="0" y="308510"/>
                  </a:cubicBezTo>
                  <a:lnTo>
                    <a:pt x="0" y="27609"/>
                  </a:lnTo>
                  <a:cubicBezTo>
                    <a:pt x="0" y="20286"/>
                    <a:pt x="2909" y="13264"/>
                    <a:pt x="8086" y="8086"/>
                  </a:cubicBezTo>
                  <a:cubicBezTo>
                    <a:pt x="13264" y="2909"/>
                    <a:pt x="20286" y="0"/>
                    <a:pt x="27609" y="0"/>
                  </a:cubicBezTo>
                  <a:close/>
                </a:path>
              </a:pathLst>
            </a:custGeom>
            <a:solidFill>
              <a:srgbClr val="CAFC05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3766593" cy="383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098832" y="1621664"/>
            <a:ext cx="14090336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Kriteria pembobotan pada sistem domisili SD menerapkan konversi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usia, domisili wilayah kalurahan dan jarak radius.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DOMISILI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098832" y="3506943"/>
            <a:ext cx="7045168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SISTEM PENILAIAN JALUR DOMISILI 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38267" y="4603555"/>
            <a:ext cx="13750901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SKOR TOTAL = SKOR USIA +SKOR DOMISILI WILAYAH + SKOR JARAK RADIUS</a:t>
            </a:r>
          </a:p>
        </p:txBody>
      </p:sp>
      <p:sp>
        <p:nvSpPr>
          <p:cNvPr id="20" name="Freeform 20"/>
          <p:cNvSpPr/>
          <p:nvPr/>
        </p:nvSpPr>
        <p:spPr>
          <a:xfrm>
            <a:off x="1272011" y="6520065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1"/>
                </a:lnTo>
                <a:lnTo>
                  <a:pt x="0" y="5750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2098832" y="6462915"/>
            <a:ext cx="13750901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Skor maksimal untuk jalur domisili adalah sebesar 400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1676</Words>
  <Application>Microsoft Office PowerPoint</Application>
  <PresentationFormat>Custom</PresentationFormat>
  <Paragraphs>158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5" baseType="lpstr">
      <vt:lpstr>Dekko</vt:lpstr>
      <vt:lpstr>Bobby Jones Condensed Soft</vt:lpstr>
      <vt:lpstr>Loubag Bold</vt:lpstr>
      <vt:lpstr>Ahkio</vt:lpstr>
      <vt:lpstr>Bree Serif</vt:lpstr>
      <vt:lpstr>Agbalumo</vt:lpstr>
      <vt:lpstr>Bobby Jones Soft</vt:lpstr>
      <vt:lpstr>Open Sans Bold</vt:lpstr>
      <vt:lpstr>Calibri</vt:lpstr>
      <vt:lpstr>Meteoritika</vt:lpstr>
      <vt:lpstr>Ahkio Heavy</vt:lpstr>
      <vt:lpstr>Sarabun Ultra-Bold</vt:lpstr>
      <vt:lpstr>Open Sans</vt:lpstr>
      <vt:lpstr>Lucidity Condensed</vt:lpstr>
      <vt:lpstr>Arial</vt:lpstr>
      <vt:lpstr>Sarabun Bold</vt:lpstr>
      <vt:lpstr>Bobby Jones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Sosialisasi SPMB Jenjang SD Tahun 2025</dc:title>
  <cp:lastModifiedBy>Lenovo_Doll</cp:lastModifiedBy>
  <cp:revision>2</cp:revision>
  <dcterms:created xsi:type="dcterms:W3CDTF">2006-08-16T00:00:00Z</dcterms:created>
  <dcterms:modified xsi:type="dcterms:W3CDTF">2025-05-15T01:31:17Z</dcterms:modified>
  <dc:identifier>DAGnO2nfnqc</dc:identifier>
</cp:coreProperties>
</file>