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Bobby Jones" charset="1" panose="00000000000000000000"/>
      <p:regular r:id="rId22"/>
    </p:embeddedFont>
    <p:embeddedFont>
      <p:font typeface="Dekko" charset="1" panose="000005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png" Type="http://schemas.openxmlformats.org/officeDocument/2006/relationships/image"/><Relationship Id="rId11" Target="../media/image49.svg" Type="http://schemas.openxmlformats.org/officeDocument/2006/relationships/image"/><Relationship Id="rId12" Target="../media/image50.png" Type="http://schemas.openxmlformats.org/officeDocument/2006/relationships/image"/><Relationship Id="rId13" Target="../media/image51.svg" Type="http://schemas.openxmlformats.org/officeDocument/2006/relationships/image"/><Relationship Id="rId14" Target="../media/image52.png" Type="http://schemas.openxmlformats.org/officeDocument/2006/relationships/image"/><Relationship Id="rId15" Target="../media/image53.svg" Type="http://schemas.openxmlformats.org/officeDocument/2006/relationships/image"/><Relationship Id="rId16" Target="../media/image54.png" Type="http://schemas.openxmlformats.org/officeDocument/2006/relationships/image"/><Relationship Id="rId17" Target="../media/image55.svg" Type="http://schemas.openxmlformats.org/officeDocument/2006/relationships/image"/><Relationship Id="rId2" Target="../media/image44.png" Type="http://schemas.openxmlformats.org/officeDocument/2006/relationships/image"/><Relationship Id="rId3" Target="../media/image45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46.png" Type="http://schemas.openxmlformats.org/officeDocument/2006/relationships/image"/><Relationship Id="rId7" Target="../media/image47.sv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56.png" Type="http://schemas.openxmlformats.org/officeDocument/2006/relationships/image"/><Relationship Id="rId5" Target="../media/image57.svg" Type="http://schemas.openxmlformats.org/officeDocument/2006/relationships/image"/><Relationship Id="rId6" Target="../media/image58.png" Type="http://schemas.openxmlformats.org/officeDocument/2006/relationships/image"/><Relationship Id="rId7" Target="../media/image59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62.png" Type="http://schemas.openxmlformats.org/officeDocument/2006/relationships/image"/><Relationship Id="rId8" Target="../media/image63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66.png" Type="http://schemas.openxmlformats.org/officeDocument/2006/relationships/image"/><Relationship Id="rId7" Target="../media/image67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68.png" Type="http://schemas.openxmlformats.org/officeDocument/2006/relationships/image"/><Relationship Id="rId13" Target="../media/image69.svg" Type="http://schemas.openxmlformats.org/officeDocument/2006/relationships/image"/><Relationship Id="rId14" Target="../media/image70.png" Type="http://schemas.openxmlformats.org/officeDocument/2006/relationships/image"/><Relationship Id="rId15" Target="../media/image71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2.png" Type="http://schemas.openxmlformats.org/officeDocument/2006/relationships/image"/><Relationship Id="rId11" Target="../media/image43.svg" Type="http://schemas.openxmlformats.org/officeDocument/2006/relationships/image"/><Relationship Id="rId2" Target="../media/image38.png" Type="http://schemas.openxmlformats.org/officeDocument/2006/relationships/image"/><Relationship Id="rId3" Target="../media/image39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40.png" Type="http://schemas.openxmlformats.org/officeDocument/2006/relationships/image"/><Relationship Id="rId9" Target="../media/image4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37251" y="1638264"/>
            <a:ext cx="12411678" cy="7105686"/>
          </a:xfrm>
          <a:custGeom>
            <a:avLst/>
            <a:gdLst/>
            <a:ahLst/>
            <a:cxnLst/>
            <a:rect r="r" b="b" t="t" l="l"/>
            <a:pathLst>
              <a:path h="7105686" w="12411678">
                <a:moveTo>
                  <a:pt x="0" y="0"/>
                </a:moveTo>
                <a:lnTo>
                  <a:pt x="12411679" y="0"/>
                </a:lnTo>
                <a:lnTo>
                  <a:pt x="12411679" y="7105686"/>
                </a:lnTo>
                <a:lnTo>
                  <a:pt x="0" y="71056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157044">
            <a:off x="674102" y="2941172"/>
            <a:ext cx="3304175" cy="6608349"/>
          </a:xfrm>
          <a:custGeom>
            <a:avLst/>
            <a:gdLst/>
            <a:ahLst/>
            <a:cxnLst/>
            <a:rect r="r" b="b" t="t" l="l"/>
            <a:pathLst>
              <a:path h="6608349" w="3304175">
                <a:moveTo>
                  <a:pt x="0" y="0"/>
                </a:moveTo>
                <a:lnTo>
                  <a:pt x="3304175" y="0"/>
                </a:lnTo>
                <a:lnTo>
                  <a:pt x="3304175" y="6608349"/>
                </a:lnTo>
                <a:lnTo>
                  <a:pt x="0" y="66083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26240">
            <a:off x="14214534" y="1724594"/>
            <a:ext cx="2870625" cy="7447376"/>
          </a:xfrm>
          <a:custGeom>
            <a:avLst/>
            <a:gdLst/>
            <a:ahLst/>
            <a:cxnLst/>
            <a:rect r="r" b="b" t="t" l="l"/>
            <a:pathLst>
              <a:path h="7447376" w="2870625">
                <a:moveTo>
                  <a:pt x="0" y="0"/>
                </a:moveTo>
                <a:lnTo>
                  <a:pt x="2870625" y="0"/>
                </a:lnTo>
                <a:lnTo>
                  <a:pt x="2870625" y="7447376"/>
                </a:lnTo>
                <a:lnTo>
                  <a:pt x="0" y="7447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687564" y="2419193"/>
            <a:ext cx="12388799" cy="2338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27"/>
              </a:lnSpc>
            </a:pPr>
            <a:r>
              <a:rPr lang="en-US" sz="13448">
                <a:solidFill>
                  <a:srgbClr val="472900"/>
                </a:solidFill>
                <a:latin typeface="Bobby Jones"/>
              </a:rPr>
              <a:t>pedoman PPDB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73097">
            <a:off x="11485998" y="7938089"/>
            <a:ext cx="2401521" cy="1916850"/>
          </a:xfrm>
          <a:custGeom>
            <a:avLst/>
            <a:gdLst/>
            <a:ahLst/>
            <a:cxnLst/>
            <a:rect r="r" b="b" t="t" l="l"/>
            <a:pathLst>
              <a:path h="1916850" w="2401521">
                <a:moveTo>
                  <a:pt x="0" y="0"/>
                </a:moveTo>
                <a:lnTo>
                  <a:pt x="2401521" y="0"/>
                </a:lnTo>
                <a:lnTo>
                  <a:pt x="2401521" y="1916851"/>
                </a:lnTo>
                <a:lnTo>
                  <a:pt x="0" y="19168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687564" y="1330509"/>
            <a:ext cx="1436185" cy="1383960"/>
          </a:xfrm>
          <a:custGeom>
            <a:avLst/>
            <a:gdLst/>
            <a:ahLst/>
            <a:cxnLst/>
            <a:rect r="r" b="b" t="t" l="l"/>
            <a:pathLst>
              <a:path h="1383960" w="1436185">
                <a:moveTo>
                  <a:pt x="0" y="0"/>
                </a:moveTo>
                <a:lnTo>
                  <a:pt x="1436184" y="0"/>
                </a:lnTo>
                <a:lnTo>
                  <a:pt x="1436184" y="1383959"/>
                </a:lnTo>
                <a:lnTo>
                  <a:pt x="0" y="13839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009498" y="6268738"/>
            <a:ext cx="10067184" cy="109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34"/>
              </a:lnSpc>
            </a:pPr>
            <a:r>
              <a:rPr lang="en-US" sz="6381">
                <a:solidFill>
                  <a:srgbClr val="472900"/>
                </a:solidFill>
                <a:latin typeface="Dekko"/>
              </a:rPr>
              <a:t>Tahun Pelajaran 2024 / 2025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317699" y="4218252"/>
            <a:ext cx="11450783" cy="2174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02"/>
              </a:lnSpc>
            </a:pPr>
            <a:r>
              <a:rPr lang="en-US" sz="12430">
                <a:solidFill>
                  <a:srgbClr val="472900"/>
                </a:solidFill>
                <a:latin typeface="Bobby Jones"/>
              </a:rPr>
              <a:t>jenjang tk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FF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034">
            <a:off x="9271675" y="1031512"/>
            <a:ext cx="9435440" cy="8474740"/>
          </a:xfrm>
          <a:custGeom>
            <a:avLst/>
            <a:gdLst/>
            <a:ahLst/>
            <a:cxnLst/>
            <a:rect r="r" b="b" t="t" l="l"/>
            <a:pathLst>
              <a:path h="8474740" w="9435440">
                <a:moveTo>
                  <a:pt x="0" y="0"/>
                </a:moveTo>
                <a:lnTo>
                  <a:pt x="9435440" y="0"/>
                </a:lnTo>
                <a:lnTo>
                  <a:pt x="9435440" y="8474740"/>
                </a:lnTo>
                <a:lnTo>
                  <a:pt x="0" y="84747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5097">
            <a:off x="1909451" y="2004651"/>
            <a:ext cx="7246285" cy="7312765"/>
          </a:xfrm>
          <a:custGeom>
            <a:avLst/>
            <a:gdLst/>
            <a:ahLst/>
            <a:cxnLst/>
            <a:rect r="r" b="b" t="t" l="l"/>
            <a:pathLst>
              <a:path h="7312765" w="7246285">
                <a:moveTo>
                  <a:pt x="0" y="0"/>
                </a:moveTo>
                <a:lnTo>
                  <a:pt x="7246285" y="0"/>
                </a:lnTo>
                <a:lnTo>
                  <a:pt x="7246285" y="7312765"/>
                </a:lnTo>
                <a:lnTo>
                  <a:pt x="0" y="73127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772052" y="3244659"/>
            <a:ext cx="2624240" cy="6808169"/>
          </a:xfrm>
          <a:custGeom>
            <a:avLst/>
            <a:gdLst/>
            <a:ahLst/>
            <a:cxnLst/>
            <a:rect r="r" b="b" t="t" l="l"/>
            <a:pathLst>
              <a:path h="6808169" w="2624240">
                <a:moveTo>
                  <a:pt x="0" y="0"/>
                </a:moveTo>
                <a:lnTo>
                  <a:pt x="2624240" y="0"/>
                </a:lnTo>
                <a:lnTo>
                  <a:pt x="2624240" y="6808169"/>
                </a:lnTo>
                <a:lnTo>
                  <a:pt x="0" y="6808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76117">
            <a:off x="606571" y="4248383"/>
            <a:ext cx="2825175" cy="5650350"/>
          </a:xfrm>
          <a:custGeom>
            <a:avLst/>
            <a:gdLst/>
            <a:ahLst/>
            <a:cxnLst/>
            <a:rect r="r" b="b" t="t" l="l"/>
            <a:pathLst>
              <a:path h="5650350" w="2825175">
                <a:moveTo>
                  <a:pt x="0" y="0"/>
                </a:moveTo>
                <a:lnTo>
                  <a:pt x="2825175" y="0"/>
                </a:lnTo>
                <a:lnTo>
                  <a:pt x="2825175" y="5650350"/>
                </a:lnTo>
                <a:lnTo>
                  <a:pt x="0" y="56503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976051" y="2303182"/>
            <a:ext cx="840482" cy="941477"/>
          </a:xfrm>
          <a:custGeom>
            <a:avLst/>
            <a:gdLst/>
            <a:ahLst/>
            <a:cxnLst/>
            <a:rect r="r" b="b" t="t" l="l"/>
            <a:pathLst>
              <a:path h="941477" w="840482">
                <a:moveTo>
                  <a:pt x="0" y="0"/>
                </a:moveTo>
                <a:lnTo>
                  <a:pt x="840482" y="0"/>
                </a:lnTo>
                <a:lnTo>
                  <a:pt x="840482" y="941477"/>
                </a:lnTo>
                <a:lnTo>
                  <a:pt x="0" y="941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164608" y="3608315"/>
            <a:ext cx="831413" cy="898384"/>
          </a:xfrm>
          <a:custGeom>
            <a:avLst/>
            <a:gdLst/>
            <a:ahLst/>
            <a:cxnLst/>
            <a:rect r="r" b="b" t="t" l="l"/>
            <a:pathLst>
              <a:path h="898384" w="831413">
                <a:moveTo>
                  <a:pt x="0" y="0"/>
                </a:moveTo>
                <a:lnTo>
                  <a:pt x="831413" y="0"/>
                </a:lnTo>
                <a:lnTo>
                  <a:pt x="831413" y="898384"/>
                </a:lnTo>
                <a:lnTo>
                  <a:pt x="0" y="8983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580315" y="5143500"/>
            <a:ext cx="829945" cy="879517"/>
          </a:xfrm>
          <a:custGeom>
            <a:avLst/>
            <a:gdLst/>
            <a:ahLst/>
            <a:cxnLst/>
            <a:rect r="r" b="b" t="t" l="l"/>
            <a:pathLst>
              <a:path h="879517" w="829945">
                <a:moveTo>
                  <a:pt x="0" y="0"/>
                </a:moveTo>
                <a:lnTo>
                  <a:pt x="829944" y="0"/>
                </a:lnTo>
                <a:lnTo>
                  <a:pt x="829944" y="879517"/>
                </a:lnTo>
                <a:lnTo>
                  <a:pt x="0" y="87951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09171" y="6892651"/>
            <a:ext cx="818068" cy="931547"/>
          </a:xfrm>
          <a:custGeom>
            <a:avLst/>
            <a:gdLst/>
            <a:ahLst/>
            <a:cxnLst/>
            <a:rect r="r" b="b" t="t" l="l"/>
            <a:pathLst>
              <a:path h="931547" w="818068">
                <a:moveTo>
                  <a:pt x="0" y="0"/>
                </a:moveTo>
                <a:lnTo>
                  <a:pt x="818068" y="0"/>
                </a:lnTo>
                <a:lnTo>
                  <a:pt x="818068" y="931547"/>
                </a:lnTo>
                <a:lnTo>
                  <a:pt x="0" y="9315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643505"/>
            <a:ext cx="8115300" cy="1189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9"/>
              </a:lnSpc>
            </a:pPr>
            <a:r>
              <a:rPr lang="en-US" sz="6806">
                <a:solidFill>
                  <a:srgbClr val="472900"/>
                </a:solidFill>
                <a:latin typeface="Bobby Jones"/>
              </a:rPr>
              <a:t>SELEKSI JENJANG TK</a:t>
            </a:r>
          </a:p>
        </p:txBody>
      </p:sp>
      <p:sp>
        <p:nvSpPr>
          <p:cNvPr name="TextBox 11" id="11"/>
          <p:cNvSpPr txBox="true"/>
          <p:nvPr/>
        </p:nvSpPr>
        <p:spPr>
          <a:xfrm rot="-125322">
            <a:off x="2259467" y="3274884"/>
            <a:ext cx="6437262" cy="4254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86"/>
              </a:lnSpc>
            </a:pPr>
            <a:r>
              <a:rPr lang="en-US" sz="4847">
                <a:solidFill>
                  <a:srgbClr val="472900"/>
                </a:solidFill>
                <a:latin typeface="Dekko"/>
              </a:rPr>
              <a:t>Seleksi calon peserta didik baru jenjang TK mempertimbangkan kriteria dengan urutan Sebagai berikut 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88422" y="2363615"/>
            <a:ext cx="6437262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kelengkapan dan hasil verifikasi persyaratan</a:t>
            </a:r>
          </a:p>
          <a:p>
            <a:pPr algn="ctr">
              <a:lnSpc>
                <a:spcPts val="6786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2129278" y="3684515"/>
            <a:ext cx="6437262" cy="1036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usia, yang lebih tua diprioritaskan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564576" y="5148734"/>
            <a:ext cx="5172549" cy="1541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lokasi domisili, lebih dekat dengan sekolah diprioritaskan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640118" y="6968851"/>
            <a:ext cx="5172549" cy="1036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waktu mendaftar, yang lebih dulu diprioritaskan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46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45389">
            <a:off x="9650363" y="376421"/>
            <a:ext cx="7383299" cy="6321950"/>
          </a:xfrm>
          <a:custGeom>
            <a:avLst/>
            <a:gdLst/>
            <a:ahLst/>
            <a:cxnLst/>
            <a:rect r="r" b="b" t="t" l="l"/>
            <a:pathLst>
              <a:path h="6321950" w="7383299">
                <a:moveTo>
                  <a:pt x="0" y="0"/>
                </a:moveTo>
                <a:lnTo>
                  <a:pt x="7383299" y="0"/>
                </a:lnTo>
                <a:lnTo>
                  <a:pt x="7383299" y="6321949"/>
                </a:lnTo>
                <a:lnTo>
                  <a:pt x="0" y="63219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99453" y="6048263"/>
            <a:ext cx="3842559" cy="4996235"/>
          </a:xfrm>
          <a:custGeom>
            <a:avLst/>
            <a:gdLst/>
            <a:ahLst/>
            <a:cxnLst/>
            <a:rect r="r" b="b" t="t" l="l"/>
            <a:pathLst>
              <a:path h="4996235" w="3842559">
                <a:moveTo>
                  <a:pt x="0" y="0"/>
                </a:moveTo>
                <a:lnTo>
                  <a:pt x="3842559" y="0"/>
                </a:lnTo>
                <a:lnTo>
                  <a:pt x="3842559" y="4996235"/>
                </a:lnTo>
                <a:lnTo>
                  <a:pt x="0" y="49962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76525" y="890886"/>
            <a:ext cx="8115300" cy="1541449"/>
            <a:chOff x="0" y="0"/>
            <a:chExt cx="2137363" cy="40597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7363" cy="405978"/>
            </a:xfrm>
            <a:custGeom>
              <a:avLst/>
              <a:gdLst/>
              <a:ahLst/>
              <a:cxnLst/>
              <a:rect r="r" b="b" t="t" l="l"/>
              <a:pathLst>
                <a:path h="405978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405978"/>
                  </a:lnTo>
                  <a:lnTo>
                    <a:pt x="0" y="40597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137363" cy="4440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76525" y="5178992"/>
            <a:ext cx="8115300" cy="1622076"/>
            <a:chOff x="0" y="0"/>
            <a:chExt cx="2137363" cy="42721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37363" cy="427214"/>
            </a:xfrm>
            <a:custGeom>
              <a:avLst/>
              <a:gdLst/>
              <a:ahLst/>
              <a:cxnLst/>
              <a:rect r="r" b="b" t="t" l="l"/>
              <a:pathLst>
                <a:path h="427214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427214"/>
                  </a:lnTo>
                  <a:lnTo>
                    <a:pt x="0" y="42721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137363" cy="4653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09037" y="6505786"/>
            <a:ext cx="7050276" cy="181896"/>
            <a:chOff x="0" y="0"/>
            <a:chExt cx="9400368" cy="242528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1" id="41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7" id="47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50" id="50"/>
          <p:cNvGrpSpPr/>
          <p:nvPr/>
        </p:nvGrpSpPr>
        <p:grpSpPr>
          <a:xfrm rot="0">
            <a:off x="1418521" y="2091049"/>
            <a:ext cx="7050276" cy="181896"/>
            <a:chOff x="0" y="0"/>
            <a:chExt cx="9400368" cy="242528"/>
          </a:xfrm>
        </p:grpSpPr>
        <p:grpSp>
          <p:nvGrpSpPr>
            <p:cNvPr name="Group 51" id="51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4" id="54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7" id="57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0" id="60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2" id="6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3" id="63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5" id="6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6" id="66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9" id="69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2" id="72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73" id="7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4" id="7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5" id="75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7" id="7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8" id="78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79" id="7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0" id="8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1" id="81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3" id="8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4" id="84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85" id="8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6" id="8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7" id="87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88" id="8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9" id="8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90" id="90"/>
          <p:cNvSpPr/>
          <p:nvPr/>
        </p:nvSpPr>
        <p:spPr>
          <a:xfrm flipH="false" flipV="false" rot="-1250172">
            <a:off x="310738" y="736899"/>
            <a:ext cx="2273856" cy="748305"/>
          </a:xfrm>
          <a:custGeom>
            <a:avLst/>
            <a:gdLst/>
            <a:ahLst/>
            <a:cxnLst/>
            <a:rect r="r" b="b" t="t" l="l"/>
            <a:pathLst>
              <a:path h="748305" w="2273856">
                <a:moveTo>
                  <a:pt x="0" y="0"/>
                </a:moveTo>
                <a:lnTo>
                  <a:pt x="2273856" y="0"/>
                </a:lnTo>
                <a:lnTo>
                  <a:pt x="2273856" y="748305"/>
                </a:lnTo>
                <a:lnTo>
                  <a:pt x="0" y="7483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1" id="91"/>
          <p:cNvSpPr/>
          <p:nvPr/>
        </p:nvSpPr>
        <p:spPr>
          <a:xfrm flipH="false" flipV="false" rot="0">
            <a:off x="14338387" y="4267102"/>
            <a:ext cx="3738827" cy="9699788"/>
          </a:xfrm>
          <a:custGeom>
            <a:avLst/>
            <a:gdLst/>
            <a:ahLst/>
            <a:cxnLst/>
            <a:rect r="r" b="b" t="t" l="l"/>
            <a:pathLst>
              <a:path h="9699788" w="3738827">
                <a:moveTo>
                  <a:pt x="0" y="0"/>
                </a:moveTo>
                <a:lnTo>
                  <a:pt x="3738827" y="0"/>
                </a:lnTo>
                <a:lnTo>
                  <a:pt x="3738827" y="9699788"/>
                </a:lnTo>
                <a:lnTo>
                  <a:pt x="0" y="96997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2" id="92"/>
          <p:cNvSpPr txBox="true"/>
          <p:nvPr/>
        </p:nvSpPr>
        <p:spPr>
          <a:xfrm rot="0">
            <a:off x="1289908" y="1433267"/>
            <a:ext cx="7307500" cy="2083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Verifikator = panitia PPDB sekolah</a:t>
            </a:r>
          </a:p>
          <a:p>
            <a:pPr algn="ctr">
              <a:lnSpc>
                <a:spcPts val="4206"/>
              </a:lnSpc>
            </a:pPr>
          </a:p>
          <a:p>
            <a:pPr algn="ctr">
              <a:lnSpc>
                <a:spcPts val="4206"/>
              </a:lnSpc>
            </a:pP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TextBox 93" id="93"/>
          <p:cNvSpPr txBox="true"/>
          <p:nvPr/>
        </p:nvSpPr>
        <p:spPr>
          <a:xfrm rot="0">
            <a:off x="10054896" y="1324467"/>
            <a:ext cx="6574233" cy="294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87"/>
              </a:lnSpc>
            </a:pPr>
            <a:r>
              <a:rPr lang="en-US" sz="7822">
                <a:solidFill>
                  <a:srgbClr val="472900"/>
                </a:solidFill>
                <a:latin typeface="Bobby Jones"/>
              </a:rPr>
              <a:t>VERIFIKASI BERKAS PENDAFTARAN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870942" y="5245667"/>
            <a:ext cx="7726467" cy="1106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4200">
                <a:solidFill>
                  <a:srgbClr val="472900"/>
                </a:solidFill>
                <a:latin typeface="Dekko"/>
              </a:rPr>
              <a:t>verifikator melakukan ceklist kelengkapan di aplikasi PPDB online </a:t>
            </a:r>
          </a:p>
        </p:txBody>
      </p:sp>
      <p:grpSp>
        <p:nvGrpSpPr>
          <p:cNvPr name="Group 95" id="95"/>
          <p:cNvGrpSpPr/>
          <p:nvPr/>
        </p:nvGrpSpPr>
        <p:grpSpPr>
          <a:xfrm rot="0">
            <a:off x="676525" y="7001093"/>
            <a:ext cx="8115300" cy="2575498"/>
            <a:chOff x="0" y="0"/>
            <a:chExt cx="2137363" cy="678320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2137363" cy="678320"/>
            </a:xfrm>
            <a:custGeom>
              <a:avLst/>
              <a:gdLst/>
              <a:ahLst/>
              <a:cxnLst/>
              <a:rect r="r" b="b" t="t" l="l"/>
              <a:pathLst>
                <a:path h="678320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678320"/>
                  </a:lnTo>
                  <a:lnTo>
                    <a:pt x="0" y="6783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7" id="97"/>
            <p:cNvSpPr txBox="true"/>
            <p:nvPr/>
          </p:nvSpPr>
          <p:spPr>
            <a:xfrm>
              <a:off x="0" y="-38100"/>
              <a:ext cx="2137363" cy="7164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8" id="98"/>
          <p:cNvSpPr txBox="true"/>
          <p:nvPr/>
        </p:nvSpPr>
        <p:spPr>
          <a:xfrm rot="0">
            <a:off x="790298" y="7266591"/>
            <a:ext cx="7726467" cy="2173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4200">
                <a:solidFill>
                  <a:srgbClr val="472900"/>
                </a:solidFill>
                <a:latin typeface="Dekko"/>
              </a:rPr>
              <a:t>Sekolah bersama Dinas berhak melakukan verifikasi lapangan apabila terdapat dugaan pemalsuan data</a:t>
            </a:r>
          </a:p>
        </p:txBody>
      </p:sp>
      <p:grpSp>
        <p:nvGrpSpPr>
          <p:cNvPr name="Group 99" id="99"/>
          <p:cNvGrpSpPr/>
          <p:nvPr/>
        </p:nvGrpSpPr>
        <p:grpSpPr>
          <a:xfrm rot="0">
            <a:off x="1028700" y="9258300"/>
            <a:ext cx="7050276" cy="181896"/>
            <a:chOff x="0" y="0"/>
            <a:chExt cx="9400368" cy="242528"/>
          </a:xfrm>
        </p:grpSpPr>
        <p:grpSp>
          <p:nvGrpSpPr>
            <p:cNvPr name="Group 100" id="100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101" id="10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2" id="10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104" id="10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5" id="10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6" id="106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107" id="10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8" id="10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9" id="109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110" id="11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1" id="11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2" id="112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113" id="11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4" id="11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116" id="11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7" id="11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8" id="118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119" id="11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0" id="12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1" id="121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122" id="12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3" id="12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125" id="12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6" id="12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7" id="127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128" id="12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9" id="12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131" id="13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2" id="13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33" id="133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134" id="13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5" id="13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137" id="13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8" id="13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39" id="139"/>
          <p:cNvSpPr/>
          <p:nvPr/>
        </p:nvSpPr>
        <p:spPr>
          <a:xfrm flipH="false" flipV="false" rot="-1222218">
            <a:off x="7122385" y="8735661"/>
            <a:ext cx="2273856" cy="748305"/>
          </a:xfrm>
          <a:custGeom>
            <a:avLst/>
            <a:gdLst/>
            <a:ahLst/>
            <a:cxnLst/>
            <a:rect r="r" b="b" t="t" l="l"/>
            <a:pathLst>
              <a:path h="748305" w="2273856">
                <a:moveTo>
                  <a:pt x="0" y="0"/>
                </a:moveTo>
                <a:lnTo>
                  <a:pt x="2273856" y="0"/>
                </a:lnTo>
                <a:lnTo>
                  <a:pt x="2273856" y="748305"/>
                </a:lnTo>
                <a:lnTo>
                  <a:pt x="0" y="7483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0" id="140"/>
          <p:cNvGrpSpPr/>
          <p:nvPr/>
        </p:nvGrpSpPr>
        <p:grpSpPr>
          <a:xfrm rot="0">
            <a:off x="676525" y="2655546"/>
            <a:ext cx="8115300" cy="2323421"/>
            <a:chOff x="0" y="0"/>
            <a:chExt cx="2137363" cy="611930"/>
          </a:xfrm>
        </p:grpSpPr>
        <p:sp>
          <p:nvSpPr>
            <p:cNvPr name="Freeform 141" id="141"/>
            <p:cNvSpPr/>
            <p:nvPr/>
          </p:nvSpPr>
          <p:spPr>
            <a:xfrm flipH="false" flipV="false" rot="0">
              <a:off x="0" y="0"/>
              <a:ext cx="2137363" cy="611930"/>
            </a:xfrm>
            <a:custGeom>
              <a:avLst/>
              <a:gdLst/>
              <a:ahLst/>
              <a:cxnLst/>
              <a:rect r="r" b="b" t="t" l="l"/>
              <a:pathLst>
                <a:path h="611930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611930"/>
                  </a:lnTo>
                  <a:lnTo>
                    <a:pt x="0" y="61193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2" id="142"/>
            <p:cNvSpPr txBox="true"/>
            <p:nvPr/>
          </p:nvSpPr>
          <p:spPr>
            <a:xfrm>
              <a:off x="0" y="-38100"/>
              <a:ext cx="2137363" cy="6500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3" id="143"/>
          <p:cNvSpPr txBox="true"/>
          <p:nvPr/>
        </p:nvSpPr>
        <p:spPr>
          <a:xfrm rot="0">
            <a:off x="838267" y="2851244"/>
            <a:ext cx="7630529" cy="1550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7"/>
              </a:lnSpc>
            </a:pPr>
            <a:r>
              <a:rPr lang="en-US" sz="4027">
                <a:solidFill>
                  <a:srgbClr val="472900"/>
                </a:solidFill>
                <a:latin typeface="Dekko"/>
              </a:rPr>
              <a:t>bertugas memeriksa kelengkapan dan keabsahan berkas calon </a:t>
            </a:r>
          </a:p>
          <a:p>
            <a:pPr algn="ctr">
              <a:lnSpc>
                <a:spcPts val="4027"/>
              </a:lnSpc>
            </a:pPr>
            <a:r>
              <a:rPr lang="en-US" sz="4027">
                <a:solidFill>
                  <a:srgbClr val="472900"/>
                </a:solidFill>
                <a:latin typeface="Dekko"/>
              </a:rPr>
              <a:t>peserta didik</a:t>
            </a:r>
          </a:p>
        </p:txBody>
      </p:sp>
      <p:grpSp>
        <p:nvGrpSpPr>
          <p:cNvPr name="Group 144" id="144"/>
          <p:cNvGrpSpPr/>
          <p:nvPr/>
        </p:nvGrpSpPr>
        <p:grpSpPr>
          <a:xfrm rot="0">
            <a:off x="1128394" y="4629947"/>
            <a:ext cx="7050276" cy="181896"/>
            <a:chOff x="0" y="0"/>
            <a:chExt cx="9400368" cy="242528"/>
          </a:xfrm>
        </p:grpSpPr>
        <p:grpSp>
          <p:nvGrpSpPr>
            <p:cNvPr name="Group 145" id="145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146" id="14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47" id="14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149" id="14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0" id="15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1" id="151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152" id="15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3" id="15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4" id="154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155" id="15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6" id="15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7" id="157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158" id="15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9" id="15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0" id="160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161" id="16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2" id="16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3" id="163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164" id="16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5" id="16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6" id="166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167" id="16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8" id="16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9" id="169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170" id="17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1" id="17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2" id="172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173" id="17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4" id="17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5" id="175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176" id="17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7" id="17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8" id="178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179" id="17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80" id="18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1" id="181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182" id="18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83" id="18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2A8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25097">
            <a:off x="7077189" y="-931805"/>
            <a:ext cx="12080790" cy="12191623"/>
          </a:xfrm>
          <a:custGeom>
            <a:avLst/>
            <a:gdLst/>
            <a:ahLst/>
            <a:cxnLst/>
            <a:rect r="r" b="b" t="t" l="l"/>
            <a:pathLst>
              <a:path h="12191623" w="12080790">
                <a:moveTo>
                  <a:pt x="0" y="0"/>
                </a:moveTo>
                <a:lnTo>
                  <a:pt x="12080790" y="0"/>
                </a:lnTo>
                <a:lnTo>
                  <a:pt x="12080790" y="12191623"/>
                </a:lnTo>
                <a:lnTo>
                  <a:pt x="0" y="1219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840615"/>
            <a:ext cx="4284199" cy="8568398"/>
          </a:xfrm>
          <a:custGeom>
            <a:avLst/>
            <a:gdLst/>
            <a:ahLst/>
            <a:cxnLst/>
            <a:rect r="r" b="b" t="t" l="l"/>
            <a:pathLst>
              <a:path h="8568398" w="4284199">
                <a:moveTo>
                  <a:pt x="0" y="0"/>
                </a:moveTo>
                <a:lnTo>
                  <a:pt x="4284199" y="0"/>
                </a:lnTo>
                <a:lnTo>
                  <a:pt x="4284199" y="8568397"/>
                </a:lnTo>
                <a:lnTo>
                  <a:pt x="0" y="85683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04142" y="4070587"/>
            <a:ext cx="3659700" cy="9494504"/>
          </a:xfrm>
          <a:custGeom>
            <a:avLst/>
            <a:gdLst/>
            <a:ahLst/>
            <a:cxnLst/>
            <a:rect r="r" b="b" t="t" l="l"/>
            <a:pathLst>
              <a:path h="9494504" w="3659700">
                <a:moveTo>
                  <a:pt x="0" y="0"/>
                </a:moveTo>
                <a:lnTo>
                  <a:pt x="3659700" y="0"/>
                </a:lnTo>
                <a:lnTo>
                  <a:pt x="3659700" y="9494505"/>
                </a:lnTo>
                <a:lnTo>
                  <a:pt x="0" y="94945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37464">
            <a:off x="7717629" y="2318129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5072" y="1450665"/>
            <a:ext cx="6463842" cy="2389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45"/>
              </a:lnSpc>
            </a:pPr>
            <a:r>
              <a:rPr lang="en-US" sz="9238" spc="-508">
                <a:solidFill>
                  <a:srgbClr val="472900"/>
                </a:solidFill>
                <a:latin typeface="Bobby Jones"/>
              </a:rPr>
              <a:t>pengumuman hasil seleksi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3137464">
            <a:off x="7908129" y="3910453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3137464">
            <a:off x="8097495" y="7904888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0" y="0"/>
                </a:lnTo>
                <a:lnTo>
                  <a:pt x="529120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-156036">
            <a:off x="8475848" y="2107233"/>
            <a:ext cx="9415118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Pengumuman hasil seleksi dilakukan oleh sekolah yang melaksanakan PPDB</a:t>
            </a:r>
          </a:p>
        </p:txBody>
      </p:sp>
      <p:sp>
        <p:nvSpPr>
          <p:cNvPr name="TextBox 10" id="10"/>
          <p:cNvSpPr txBox="true"/>
          <p:nvPr/>
        </p:nvSpPr>
        <p:spPr>
          <a:xfrm rot="-156036">
            <a:off x="8710421" y="3679874"/>
            <a:ext cx="9415118" cy="319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Sekolah yang belum terpenuhi daya tampungnya masih dapat menerima peserta didik baru sampai dengan satu hari kerja sebelum hari pertama masuk sekolah dengan dikoordinasi oleh Dinas.</a:t>
            </a:r>
          </a:p>
        </p:txBody>
      </p:sp>
      <p:sp>
        <p:nvSpPr>
          <p:cNvPr name="TextBox 11" id="11"/>
          <p:cNvSpPr txBox="true"/>
          <p:nvPr/>
        </p:nvSpPr>
        <p:spPr>
          <a:xfrm rot="-156036">
            <a:off x="8850702" y="7723806"/>
            <a:ext cx="9415118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Sekolah dilarang menutup PPDB sebelum tanggal akhir pendaftaran selesai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BF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2477" y="227181"/>
            <a:ext cx="17077610" cy="9776932"/>
          </a:xfrm>
          <a:custGeom>
            <a:avLst/>
            <a:gdLst/>
            <a:ahLst/>
            <a:cxnLst/>
            <a:rect r="r" b="b" t="t" l="l"/>
            <a:pathLst>
              <a:path h="9776932" w="17077610">
                <a:moveTo>
                  <a:pt x="0" y="0"/>
                </a:moveTo>
                <a:lnTo>
                  <a:pt x="17077610" y="0"/>
                </a:lnTo>
                <a:lnTo>
                  <a:pt x="17077610" y="9776932"/>
                </a:lnTo>
                <a:lnTo>
                  <a:pt x="0" y="9776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14554983" y="4697362"/>
            <a:ext cx="4350152" cy="8700305"/>
          </a:xfrm>
          <a:custGeom>
            <a:avLst/>
            <a:gdLst/>
            <a:ahLst/>
            <a:cxnLst/>
            <a:rect r="r" b="b" t="t" l="l"/>
            <a:pathLst>
              <a:path h="8700305" w="4350152">
                <a:moveTo>
                  <a:pt x="0" y="0"/>
                </a:moveTo>
                <a:lnTo>
                  <a:pt x="4350152" y="0"/>
                </a:lnTo>
                <a:lnTo>
                  <a:pt x="4350152" y="8700305"/>
                </a:lnTo>
                <a:lnTo>
                  <a:pt x="0" y="8700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73289" y="7671525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73289" y="2443485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300"/>
                </a:lnTo>
                <a:lnTo>
                  <a:pt x="0" y="9313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3289" y="4934452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300"/>
                </a:lnTo>
                <a:lnTo>
                  <a:pt x="0" y="9313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141281">
            <a:off x="4619115" y="1363462"/>
            <a:ext cx="8411767" cy="7560075"/>
          </a:xfrm>
          <a:custGeom>
            <a:avLst/>
            <a:gdLst/>
            <a:ahLst/>
            <a:cxnLst/>
            <a:rect r="r" b="b" t="t" l="l"/>
            <a:pathLst>
              <a:path h="7560075" w="8411767">
                <a:moveTo>
                  <a:pt x="0" y="0"/>
                </a:moveTo>
                <a:lnTo>
                  <a:pt x="8411766" y="0"/>
                </a:lnTo>
                <a:lnTo>
                  <a:pt x="8411766" y="7560076"/>
                </a:lnTo>
                <a:lnTo>
                  <a:pt x="0" y="75600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0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85586" y="657982"/>
            <a:ext cx="14878823" cy="1122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25"/>
              </a:lnSpc>
            </a:pPr>
            <a:r>
              <a:rPr lang="en-US" sz="6446">
                <a:solidFill>
                  <a:srgbClr val="472900"/>
                </a:solidFill>
                <a:latin typeface="Bobby Jones"/>
              </a:rPr>
              <a:t>pendaftaran dan pendataan ulang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51236" y="2395860"/>
            <a:ext cx="14878823" cy="228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1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Peserta didik baru dan/atau Orang Tua/Wali Calon Peserta Didik yang melakukan pendaftaran ulang membawa bukti pendaftaran dan verifikasi berkas</a:t>
            </a:r>
          </a:p>
          <a:p>
            <a:pPr algn="ctr">
              <a:lnSpc>
                <a:spcPts val="3534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851236" y="4877302"/>
            <a:ext cx="14878823" cy="2438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3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Pendataan ulang dilakukan oleh Satuan Pendidikan untuk </a:t>
            </a:r>
          </a:p>
          <a:p>
            <a:pPr algn="l">
              <a:lnSpc>
                <a:spcPts val="5183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memastikan status peserta didik lama pada sekolah yang bersangkutan</a:t>
            </a:r>
          </a:p>
          <a:p>
            <a:pPr algn="ctr">
              <a:lnSpc>
                <a:spcPts val="3815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851236" y="7584012"/>
            <a:ext cx="14878823" cy="3014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5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Satuan Pendidikan wajib melakukan pengisian, pengiriman, dan pemutakhiran data peserta didik dan Rombongan Belajar dalam Dapodik secara berkala sesuai ketentuan yang berlaku.</a:t>
            </a:r>
          </a:p>
          <a:p>
            <a:pPr algn="l">
              <a:lnSpc>
                <a:spcPts val="5056"/>
              </a:lnSpc>
            </a:pPr>
          </a:p>
          <a:p>
            <a:pPr algn="ctr">
              <a:lnSpc>
                <a:spcPts val="3722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A6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79473"/>
            <a:ext cx="7776421" cy="13324086"/>
          </a:xfrm>
          <a:custGeom>
            <a:avLst/>
            <a:gdLst/>
            <a:ahLst/>
            <a:cxnLst/>
            <a:rect r="r" b="b" t="t" l="l"/>
            <a:pathLst>
              <a:path h="13324086" w="7776421">
                <a:moveTo>
                  <a:pt x="0" y="0"/>
                </a:moveTo>
                <a:lnTo>
                  <a:pt x="7776421" y="0"/>
                </a:lnTo>
                <a:lnTo>
                  <a:pt x="7776421" y="13324086"/>
                </a:lnTo>
                <a:lnTo>
                  <a:pt x="0" y="133240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186406" y="5509988"/>
            <a:ext cx="4652563" cy="4407246"/>
          </a:xfrm>
          <a:custGeom>
            <a:avLst/>
            <a:gdLst/>
            <a:ahLst/>
            <a:cxnLst/>
            <a:rect r="r" b="b" t="t" l="l"/>
            <a:pathLst>
              <a:path h="4407246" w="4652563">
                <a:moveTo>
                  <a:pt x="0" y="0"/>
                </a:moveTo>
                <a:lnTo>
                  <a:pt x="4652563" y="0"/>
                </a:lnTo>
                <a:lnTo>
                  <a:pt x="4652563" y="4407246"/>
                </a:lnTo>
                <a:lnTo>
                  <a:pt x="0" y="44072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2034480">
            <a:off x="7137031" y="1028700"/>
            <a:ext cx="1759579" cy="2285168"/>
          </a:xfrm>
          <a:custGeom>
            <a:avLst/>
            <a:gdLst/>
            <a:ahLst/>
            <a:cxnLst/>
            <a:rect r="r" b="b" t="t" l="l"/>
            <a:pathLst>
              <a:path h="2285168" w="1759579">
                <a:moveTo>
                  <a:pt x="0" y="0"/>
                </a:moveTo>
                <a:lnTo>
                  <a:pt x="1759580" y="0"/>
                </a:lnTo>
                <a:lnTo>
                  <a:pt x="1759580" y="2285168"/>
                </a:lnTo>
                <a:lnTo>
                  <a:pt x="0" y="22851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-120495">
            <a:off x="242342" y="2782079"/>
            <a:ext cx="8111435" cy="258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37"/>
              </a:lnSpc>
            </a:pPr>
            <a:r>
              <a:rPr lang="en-US" sz="8805">
                <a:solidFill>
                  <a:srgbClr val="472900"/>
                </a:solidFill>
                <a:latin typeface="Bobby Jones"/>
              </a:rPr>
              <a:t>rombongan belajar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903538" y="1346420"/>
            <a:ext cx="8739472" cy="2617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Sekolah tidak diperkenankan menambah ruang kelas baru, jumlah rombongan belajar, dan jumlah peserta didik dalam rombongan belajar. </a:t>
            </a: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8903538" y="4125099"/>
            <a:ext cx="8739472" cy="2122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85"/>
              </a:lnSpc>
            </a:pPr>
            <a:r>
              <a:rPr lang="en-US" sz="4227">
                <a:solidFill>
                  <a:srgbClr val="472900"/>
                </a:solidFill>
                <a:latin typeface="Dekko"/>
              </a:rPr>
              <a:t>TK dalam satu kelas berjumlah paling sedikit 15 (lima belas) peserta didik dan paling banyak 20 (dua puluh) peserta didik;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903538" y="6969165"/>
            <a:ext cx="8739472" cy="2646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85"/>
              </a:lnSpc>
            </a:pPr>
            <a:r>
              <a:rPr lang="en-US" sz="4227">
                <a:solidFill>
                  <a:srgbClr val="472900"/>
                </a:solidFill>
                <a:latin typeface="Dekko"/>
              </a:rPr>
              <a:t>Apabila sekolah memiliki jumlah calon peserta didik yang melebihi daya tampung, maka wajib melaporkan ke Dinas untuk disalurkan pada sekolah lain dalam zonasi yang sama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2034480">
            <a:off x="7137031" y="4000916"/>
            <a:ext cx="1759579" cy="2285168"/>
          </a:xfrm>
          <a:custGeom>
            <a:avLst/>
            <a:gdLst/>
            <a:ahLst/>
            <a:cxnLst/>
            <a:rect r="r" b="b" t="t" l="l"/>
            <a:pathLst>
              <a:path h="2285168" w="1759579">
                <a:moveTo>
                  <a:pt x="0" y="0"/>
                </a:moveTo>
                <a:lnTo>
                  <a:pt x="1759580" y="0"/>
                </a:lnTo>
                <a:lnTo>
                  <a:pt x="1759580" y="2285168"/>
                </a:lnTo>
                <a:lnTo>
                  <a:pt x="0" y="22851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2034480">
            <a:off x="7326750" y="7179926"/>
            <a:ext cx="1759579" cy="2285168"/>
          </a:xfrm>
          <a:custGeom>
            <a:avLst/>
            <a:gdLst/>
            <a:ahLst/>
            <a:cxnLst/>
            <a:rect r="r" b="b" t="t" l="l"/>
            <a:pathLst>
              <a:path h="2285168" w="1759579">
                <a:moveTo>
                  <a:pt x="0" y="0"/>
                </a:moveTo>
                <a:lnTo>
                  <a:pt x="1759579" y="0"/>
                </a:lnTo>
                <a:lnTo>
                  <a:pt x="1759579" y="2285168"/>
                </a:lnTo>
                <a:lnTo>
                  <a:pt x="0" y="22851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66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0272" y="1028700"/>
            <a:ext cx="11281173" cy="6599486"/>
          </a:xfrm>
          <a:custGeom>
            <a:avLst/>
            <a:gdLst/>
            <a:ahLst/>
            <a:cxnLst/>
            <a:rect r="r" b="b" t="t" l="l"/>
            <a:pathLst>
              <a:path h="6599486" w="11281173">
                <a:moveTo>
                  <a:pt x="0" y="0"/>
                </a:moveTo>
                <a:lnTo>
                  <a:pt x="11281173" y="0"/>
                </a:lnTo>
                <a:lnTo>
                  <a:pt x="11281173" y="6599486"/>
                </a:lnTo>
                <a:lnTo>
                  <a:pt x="0" y="65994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25403" y="8726086"/>
            <a:ext cx="19129664" cy="851723"/>
            <a:chOff x="0" y="0"/>
            <a:chExt cx="5038265" cy="22432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38265" cy="224322"/>
            </a:xfrm>
            <a:custGeom>
              <a:avLst/>
              <a:gdLst/>
              <a:ahLst/>
              <a:cxnLst/>
              <a:rect r="r" b="b" t="t" l="l"/>
              <a:pathLst>
                <a:path h="224322" w="5038265">
                  <a:moveTo>
                    <a:pt x="0" y="0"/>
                  </a:moveTo>
                  <a:lnTo>
                    <a:pt x="5038265" y="0"/>
                  </a:lnTo>
                  <a:lnTo>
                    <a:pt x="5038265" y="224322"/>
                  </a:lnTo>
                  <a:lnTo>
                    <a:pt x="0" y="224322"/>
                  </a:lnTo>
                  <a:close/>
                </a:path>
              </a:pathLst>
            </a:custGeom>
            <a:solidFill>
              <a:srgbClr val="5B433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038265" cy="2624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331316" y="9258300"/>
            <a:ext cx="19129664" cy="1833995"/>
            <a:chOff x="0" y="0"/>
            <a:chExt cx="5038265" cy="48302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38265" cy="483028"/>
            </a:xfrm>
            <a:custGeom>
              <a:avLst/>
              <a:gdLst/>
              <a:ahLst/>
              <a:cxnLst/>
              <a:rect r="r" b="b" t="t" l="l"/>
              <a:pathLst>
                <a:path h="483028" w="5038265">
                  <a:moveTo>
                    <a:pt x="0" y="0"/>
                  </a:moveTo>
                  <a:lnTo>
                    <a:pt x="5038265" y="0"/>
                  </a:lnTo>
                  <a:lnTo>
                    <a:pt x="5038265" y="483028"/>
                  </a:lnTo>
                  <a:lnTo>
                    <a:pt x="0" y="483028"/>
                  </a:lnTo>
                  <a:close/>
                </a:path>
              </a:pathLst>
            </a:custGeom>
            <a:solidFill>
              <a:srgbClr val="FC7C2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5038265" cy="5211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2971258" y="4084987"/>
            <a:ext cx="5827090" cy="5435086"/>
          </a:xfrm>
          <a:custGeom>
            <a:avLst/>
            <a:gdLst/>
            <a:ahLst/>
            <a:cxnLst/>
            <a:rect r="r" b="b" t="t" l="l"/>
            <a:pathLst>
              <a:path h="5435086" w="5827090">
                <a:moveTo>
                  <a:pt x="0" y="0"/>
                </a:moveTo>
                <a:lnTo>
                  <a:pt x="5827090" y="0"/>
                </a:lnTo>
                <a:lnTo>
                  <a:pt x="5827090" y="5435086"/>
                </a:lnTo>
                <a:lnTo>
                  <a:pt x="0" y="54350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086579" y="1028700"/>
            <a:ext cx="2057400" cy="2057400"/>
          </a:xfrm>
          <a:custGeom>
            <a:avLst/>
            <a:gdLst/>
            <a:ahLst/>
            <a:cxnLst/>
            <a:rect r="r" b="b" t="t" l="l"/>
            <a:pathLst>
              <a:path h="2057400" w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971258" y="2710212"/>
            <a:ext cx="4288042" cy="9001616"/>
          </a:xfrm>
          <a:custGeom>
            <a:avLst/>
            <a:gdLst/>
            <a:ahLst/>
            <a:cxnLst/>
            <a:rect r="r" b="b" t="t" l="l"/>
            <a:pathLst>
              <a:path h="9001616" w="4288042">
                <a:moveTo>
                  <a:pt x="0" y="0"/>
                </a:moveTo>
                <a:lnTo>
                  <a:pt x="4288042" y="0"/>
                </a:lnTo>
                <a:lnTo>
                  <a:pt x="4288042" y="9001616"/>
                </a:lnTo>
                <a:lnTo>
                  <a:pt x="0" y="90016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00440" y="6532774"/>
            <a:ext cx="3191873" cy="4114800"/>
          </a:xfrm>
          <a:custGeom>
            <a:avLst/>
            <a:gdLst/>
            <a:ahLst/>
            <a:cxnLst/>
            <a:rect r="r" b="b" t="t" l="l"/>
            <a:pathLst>
              <a:path h="4114800" w="3191873">
                <a:moveTo>
                  <a:pt x="0" y="0"/>
                </a:moveTo>
                <a:lnTo>
                  <a:pt x="3191873" y="0"/>
                </a:lnTo>
                <a:lnTo>
                  <a:pt x="319187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09049" y="3850757"/>
            <a:ext cx="815175" cy="931628"/>
          </a:xfrm>
          <a:custGeom>
            <a:avLst/>
            <a:gdLst/>
            <a:ahLst/>
            <a:cxnLst/>
            <a:rect r="r" b="b" t="t" l="l"/>
            <a:pathLst>
              <a:path h="931628" w="815175">
                <a:moveTo>
                  <a:pt x="0" y="0"/>
                </a:moveTo>
                <a:lnTo>
                  <a:pt x="815175" y="0"/>
                </a:lnTo>
                <a:lnTo>
                  <a:pt x="815175" y="931628"/>
                </a:lnTo>
                <a:lnTo>
                  <a:pt x="0" y="9316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88789" y="4968860"/>
            <a:ext cx="855696" cy="855696"/>
          </a:xfrm>
          <a:custGeom>
            <a:avLst/>
            <a:gdLst/>
            <a:ahLst/>
            <a:cxnLst/>
            <a:rect r="r" b="b" t="t" l="l"/>
            <a:pathLst>
              <a:path h="855696" w="855696">
                <a:moveTo>
                  <a:pt x="0" y="0"/>
                </a:moveTo>
                <a:lnTo>
                  <a:pt x="855696" y="0"/>
                </a:lnTo>
                <a:lnTo>
                  <a:pt x="855696" y="855696"/>
                </a:lnTo>
                <a:lnTo>
                  <a:pt x="0" y="85569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388789" y="1547496"/>
            <a:ext cx="10147770" cy="1780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Masyarakat dapat mengawasi dan </a:t>
            </a:r>
          </a:p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melaporkan pelanggaran pelaksanaan </a:t>
            </a:r>
          </a:p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PPDB ke : 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513726" y="5210692"/>
            <a:ext cx="9734544" cy="613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pendidikan@gunungkidulkab.go.id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513726" y="3795998"/>
            <a:ext cx="8790028" cy="2364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0895336977660 atau </a:t>
            </a:r>
          </a:p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082137468364</a:t>
            </a:r>
            <a:r>
              <a:rPr lang="en-US" sz="4709">
                <a:solidFill>
                  <a:srgbClr val="472900"/>
                </a:solidFill>
                <a:latin typeface="Dekko"/>
              </a:rPr>
              <a:t> </a:t>
            </a:r>
          </a:p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 </a:t>
            </a:r>
          </a:p>
          <a:p>
            <a:pPr algn="l">
              <a:lnSpc>
                <a:spcPts val="4661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37251" y="1638264"/>
            <a:ext cx="12411678" cy="7105686"/>
          </a:xfrm>
          <a:custGeom>
            <a:avLst/>
            <a:gdLst/>
            <a:ahLst/>
            <a:cxnLst/>
            <a:rect r="r" b="b" t="t" l="l"/>
            <a:pathLst>
              <a:path h="7105686" w="12411678">
                <a:moveTo>
                  <a:pt x="0" y="0"/>
                </a:moveTo>
                <a:lnTo>
                  <a:pt x="12411679" y="0"/>
                </a:lnTo>
                <a:lnTo>
                  <a:pt x="12411679" y="7105686"/>
                </a:lnTo>
                <a:lnTo>
                  <a:pt x="0" y="71056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157044">
            <a:off x="674102" y="2941172"/>
            <a:ext cx="3304175" cy="6608349"/>
          </a:xfrm>
          <a:custGeom>
            <a:avLst/>
            <a:gdLst/>
            <a:ahLst/>
            <a:cxnLst/>
            <a:rect r="r" b="b" t="t" l="l"/>
            <a:pathLst>
              <a:path h="6608349" w="3304175">
                <a:moveTo>
                  <a:pt x="0" y="0"/>
                </a:moveTo>
                <a:lnTo>
                  <a:pt x="3304175" y="0"/>
                </a:lnTo>
                <a:lnTo>
                  <a:pt x="3304175" y="6608349"/>
                </a:lnTo>
                <a:lnTo>
                  <a:pt x="0" y="66083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26240">
            <a:off x="14214534" y="1724594"/>
            <a:ext cx="2870625" cy="7447376"/>
          </a:xfrm>
          <a:custGeom>
            <a:avLst/>
            <a:gdLst/>
            <a:ahLst/>
            <a:cxnLst/>
            <a:rect r="r" b="b" t="t" l="l"/>
            <a:pathLst>
              <a:path h="7447376" w="2870625">
                <a:moveTo>
                  <a:pt x="0" y="0"/>
                </a:moveTo>
                <a:lnTo>
                  <a:pt x="2870625" y="0"/>
                </a:lnTo>
                <a:lnTo>
                  <a:pt x="2870625" y="7447376"/>
                </a:lnTo>
                <a:lnTo>
                  <a:pt x="0" y="7447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860130" y="3916389"/>
            <a:ext cx="12388799" cy="2338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27"/>
              </a:lnSpc>
            </a:pPr>
            <a:r>
              <a:rPr lang="en-US" sz="13448">
                <a:solidFill>
                  <a:srgbClr val="472900"/>
                </a:solidFill>
                <a:latin typeface="Bobby Jones"/>
              </a:rPr>
              <a:t>TERIMAKASIH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73097">
            <a:off x="11485998" y="7938089"/>
            <a:ext cx="2401521" cy="1916850"/>
          </a:xfrm>
          <a:custGeom>
            <a:avLst/>
            <a:gdLst/>
            <a:ahLst/>
            <a:cxnLst/>
            <a:rect r="r" b="b" t="t" l="l"/>
            <a:pathLst>
              <a:path h="1916850" w="2401521">
                <a:moveTo>
                  <a:pt x="0" y="0"/>
                </a:moveTo>
                <a:lnTo>
                  <a:pt x="2401521" y="0"/>
                </a:lnTo>
                <a:lnTo>
                  <a:pt x="2401521" y="1916851"/>
                </a:lnTo>
                <a:lnTo>
                  <a:pt x="0" y="19168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687564" y="1330509"/>
            <a:ext cx="1436185" cy="1383960"/>
          </a:xfrm>
          <a:custGeom>
            <a:avLst/>
            <a:gdLst/>
            <a:ahLst/>
            <a:cxnLst/>
            <a:rect r="r" b="b" t="t" l="l"/>
            <a:pathLst>
              <a:path h="1383960" w="1436185">
                <a:moveTo>
                  <a:pt x="0" y="0"/>
                </a:moveTo>
                <a:lnTo>
                  <a:pt x="1436184" y="0"/>
                </a:lnTo>
                <a:lnTo>
                  <a:pt x="1436184" y="1383959"/>
                </a:lnTo>
                <a:lnTo>
                  <a:pt x="0" y="13839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BC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11281173" cy="6599486"/>
          </a:xfrm>
          <a:custGeom>
            <a:avLst/>
            <a:gdLst/>
            <a:ahLst/>
            <a:cxnLst/>
            <a:rect r="r" b="b" t="t" l="l"/>
            <a:pathLst>
              <a:path h="6599486" w="11281173">
                <a:moveTo>
                  <a:pt x="0" y="0"/>
                </a:moveTo>
                <a:lnTo>
                  <a:pt x="11281173" y="0"/>
                </a:lnTo>
                <a:lnTo>
                  <a:pt x="11281173" y="6599486"/>
                </a:lnTo>
                <a:lnTo>
                  <a:pt x="0" y="65994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25403" y="8726086"/>
            <a:ext cx="19129664" cy="851723"/>
            <a:chOff x="0" y="0"/>
            <a:chExt cx="5038265" cy="22432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38265" cy="224322"/>
            </a:xfrm>
            <a:custGeom>
              <a:avLst/>
              <a:gdLst/>
              <a:ahLst/>
              <a:cxnLst/>
              <a:rect r="r" b="b" t="t" l="l"/>
              <a:pathLst>
                <a:path h="224322" w="5038265">
                  <a:moveTo>
                    <a:pt x="0" y="0"/>
                  </a:moveTo>
                  <a:lnTo>
                    <a:pt x="5038265" y="0"/>
                  </a:lnTo>
                  <a:lnTo>
                    <a:pt x="5038265" y="224322"/>
                  </a:lnTo>
                  <a:lnTo>
                    <a:pt x="0" y="224322"/>
                  </a:lnTo>
                  <a:close/>
                </a:path>
              </a:pathLst>
            </a:custGeom>
            <a:solidFill>
              <a:srgbClr val="5B433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038265" cy="2624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331316" y="9258300"/>
            <a:ext cx="19129664" cy="1833995"/>
            <a:chOff x="0" y="0"/>
            <a:chExt cx="5038265" cy="48302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38265" cy="483028"/>
            </a:xfrm>
            <a:custGeom>
              <a:avLst/>
              <a:gdLst/>
              <a:ahLst/>
              <a:cxnLst/>
              <a:rect r="r" b="b" t="t" l="l"/>
              <a:pathLst>
                <a:path h="483028" w="5038265">
                  <a:moveTo>
                    <a:pt x="0" y="0"/>
                  </a:moveTo>
                  <a:lnTo>
                    <a:pt x="5038265" y="0"/>
                  </a:lnTo>
                  <a:lnTo>
                    <a:pt x="5038265" y="483028"/>
                  </a:lnTo>
                  <a:lnTo>
                    <a:pt x="0" y="483028"/>
                  </a:lnTo>
                  <a:close/>
                </a:path>
              </a:pathLst>
            </a:custGeom>
            <a:solidFill>
              <a:srgbClr val="F0762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5038265" cy="5211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2971258" y="4084987"/>
            <a:ext cx="5827090" cy="5435086"/>
          </a:xfrm>
          <a:custGeom>
            <a:avLst/>
            <a:gdLst/>
            <a:ahLst/>
            <a:cxnLst/>
            <a:rect r="r" b="b" t="t" l="l"/>
            <a:pathLst>
              <a:path h="5435086" w="5827090">
                <a:moveTo>
                  <a:pt x="0" y="0"/>
                </a:moveTo>
                <a:lnTo>
                  <a:pt x="5827090" y="0"/>
                </a:lnTo>
                <a:lnTo>
                  <a:pt x="5827090" y="5435086"/>
                </a:lnTo>
                <a:lnTo>
                  <a:pt x="0" y="54350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086579" y="1028700"/>
            <a:ext cx="2057400" cy="2057400"/>
          </a:xfrm>
          <a:custGeom>
            <a:avLst/>
            <a:gdLst/>
            <a:ahLst/>
            <a:cxnLst/>
            <a:rect r="r" b="b" t="t" l="l"/>
            <a:pathLst>
              <a:path h="2057400" w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971258" y="2710212"/>
            <a:ext cx="4288042" cy="9001616"/>
          </a:xfrm>
          <a:custGeom>
            <a:avLst/>
            <a:gdLst/>
            <a:ahLst/>
            <a:cxnLst/>
            <a:rect r="r" b="b" t="t" l="l"/>
            <a:pathLst>
              <a:path h="9001616" w="4288042">
                <a:moveTo>
                  <a:pt x="0" y="0"/>
                </a:moveTo>
                <a:lnTo>
                  <a:pt x="4288042" y="0"/>
                </a:lnTo>
                <a:lnTo>
                  <a:pt x="4288042" y="9001616"/>
                </a:lnTo>
                <a:lnTo>
                  <a:pt x="0" y="90016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875665" y="5824556"/>
            <a:ext cx="3191873" cy="4114800"/>
          </a:xfrm>
          <a:custGeom>
            <a:avLst/>
            <a:gdLst/>
            <a:ahLst/>
            <a:cxnLst/>
            <a:rect r="r" b="b" t="t" l="l"/>
            <a:pathLst>
              <a:path h="4114800" w="3191873">
                <a:moveTo>
                  <a:pt x="0" y="0"/>
                </a:moveTo>
                <a:lnTo>
                  <a:pt x="3191873" y="0"/>
                </a:lnTo>
                <a:lnTo>
                  <a:pt x="319187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278045" y="3091456"/>
            <a:ext cx="8782484" cy="1236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45"/>
              </a:lnSpc>
            </a:pPr>
            <a:r>
              <a:rPr lang="en-US" sz="9238" spc="-508">
                <a:solidFill>
                  <a:srgbClr val="000000"/>
                </a:solidFill>
                <a:latin typeface="Bobby Jones"/>
              </a:rPr>
              <a:t>JALUR PENDAFTARAN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278045" y="4605969"/>
            <a:ext cx="8782484" cy="1236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45"/>
              </a:lnSpc>
            </a:pPr>
            <a:r>
              <a:rPr lang="en-US" sz="9238" spc="-508">
                <a:solidFill>
                  <a:srgbClr val="000000"/>
                </a:solidFill>
                <a:latin typeface="Bobby Jones"/>
              </a:rPr>
              <a:t>100 % ZONASI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4D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25097">
            <a:off x="7077189" y="-931805"/>
            <a:ext cx="12080790" cy="12191623"/>
          </a:xfrm>
          <a:custGeom>
            <a:avLst/>
            <a:gdLst/>
            <a:ahLst/>
            <a:cxnLst/>
            <a:rect r="r" b="b" t="t" l="l"/>
            <a:pathLst>
              <a:path h="12191623" w="12080790">
                <a:moveTo>
                  <a:pt x="0" y="0"/>
                </a:moveTo>
                <a:lnTo>
                  <a:pt x="12080790" y="0"/>
                </a:lnTo>
                <a:lnTo>
                  <a:pt x="12080790" y="12191623"/>
                </a:lnTo>
                <a:lnTo>
                  <a:pt x="0" y="1219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840615"/>
            <a:ext cx="4284199" cy="8568398"/>
          </a:xfrm>
          <a:custGeom>
            <a:avLst/>
            <a:gdLst/>
            <a:ahLst/>
            <a:cxnLst/>
            <a:rect r="r" b="b" t="t" l="l"/>
            <a:pathLst>
              <a:path h="8568398" w="4284199">
                <a:moveTo>
                  <a:pt x="0" y="0"/>
                </a:moveTo>
                <a:lnTo>
                  <a:pt x="4284199" y="0"/>
                </a:lnTo>
                <a:lnTo>
                  <a:pt x="4284199" y="8568397"/>
                </a:lnTo>
                <a:lnTo>
                  <a:pt x="0" y="85683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04142" y="4070587"/>
            <a:ext cx="3659700" cy="9494504"/>
          </a:xfrm>
          <a:custGeom>
            <a:avLst/>
            <a:gdLst/>
            <a:ahLst/>
            <a:cxnLst/>
            <a:rect r="r" b="b" t="t" l="l"/>
            <a:pathLst>
              <a:path h="9494504" w="3659700">
                <a:moveTo>
                  <a:pt x="0" y="0"/>
                </a:moveTo>
                <a:lnTo>
                  <a:pt x="3659700" y="0"/>
                </a:lnTo>
                <a:lnTo>
                  <a:pt x="3659700" y="9494505"/>
                </a:lnTo>
                <a:lnTo>
                  <a:pt x="0" y="94945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37464">
            <a:off x="7717629" y="2634257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5072" y="1450665"/>
            <a:ext cx="6463842" cy="2389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45"/>
              </a:lnSpc>
            </a:pPr>
            <a:r>
              <a:rPr lang="en-US" sz="9238" spc="-508">
                <a:solidFill>
                  <a:srgbClr val="472900"/>
                </a:solidFill>
                <a:latin typeface="Bobby Jones"/>
              </a:rPr>
              <a:t>JADWAL PELAKSANAAN</a:t>
            </a:r>
          </a:p>
        </p:txBody>
      </p:sp>
      <p:sp>
        <p:nvSpPr>
          <p:cNvPr name="TextBox 7" id="7"/>
          <p:cNvSpPr txBox="true"/>
          <p:nvPr/>
        </p:nvSpPr>
        <p:spPr>
          <a:xfrm rot="-156036">
            <a:off x="8372028" y="2156417"/>
            <a:ext cx="8263836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Pembuatan akun Siswa Luar Daerah</a:t>
            </a:r>
          </a:p>
        </p:txBody>
      </p:sp>
      <p:sp>
        <p:nvSpPr>
          <p:cNvPr name="TextBox 8" id="8"/>
          <p:cNvSpPr txBox="true"/>
          <p:nvPr/>
        </p:nvSpPr>
        <p:spPr>
          <a:xfrm rot="-156036">
            <a:off x="8371896" y="2823852"/>
            <a:ext cx="6016678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27 Mei 2024 s.d 31 Mei 2024</a:t>
            </a:r>
          </a:p>
        </p:txBody>
      </p:sp>
      <p:sp>
        <p:nvSpPr>
          <p:cNvPr name="TextBox 9" id="9"/>
          <p:cNvSpPr txBox="true"/>
          <p:nvPr/>
        </p:nvSpPr>
        <p:spPr>
          <a:xfrm rot="-156036">
            <a:off x="8463318" y="3637283"/>
            <a:ext cx="3081994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Pendaftaran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3137464">
            <a:off x="7908129" y="4081193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-156036">
            <a:off x="8651050" y="4193024"/>
            <a:ext cx="5952417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27 Mei 2024 s.d 31 Mei 2024</a:t>
            </a:r>
          </a:p>
        </p:txBody>
      </p:sp>
      <p:sp>
        <p:nvSpPr>
          <p:cNvPr name="TextBox 12" id="12"/>
          <p:cNvSpPr txBox="true"/>
          <p:nvPr/>
        </p:nvSpPr>
        <p:spPr>
          <a:xfrm rot="-156036">
            <a:off x="8653818" y="5033572"/>
            <a:ext cx="3081994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Seleksi Akhir</a:t>
            </a:r>
          </a:p>
        </p:txBody>
      </p:sp>
      <p:sp>
        <p:nvSpPr>
          <p:cNvPr name="TextBox 13" id="13"/>
          <p:cNvSpPr txBox="true"/>
          <p:nvPr/>
        </p:nvSpPr>
        <p:spPr>
          <a:xfrm rot="-156036">
            <a:off x="8671739" y="5586806"/>
            <a:ext cx="2695448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5 Juni 2024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-3137464">
            <a:off x="7927142" y="5308495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0" y="0"/>
                </a:lnTo>
                <a:lnTo>
                  <a:pt x="529120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-156036">
            <a:off x="8653818" y="6362989"/>
            <a:ext cx="3081994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Pengumuman</a:t>
            </a:r>
          </a:p>
        </p:txBody>
      </p:sp>
      <p:sp>
        <p:nvSpPr>
          <p:cNvPr name="TextBox 16" id="16"/>
          <p:cNvSpPr txBox="true"/>
          <p:nvPr/>
        </p:nvSpPr>
        <p:spPr>
          <a:xfrm rot="-156036">
            <a:off x="8850622" y="6925748"/>
            <a:ext cx="2695448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7 Juni 2024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-3137464">
            <a:off x="8097495" y="6637912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0" y="0"/>
                </a:lnTo>
                <a:lnTo>
                  <a:pt x="529120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-156036">
            <a:off x="8843183" y="7740031"/>
            <a:ext cx="3081994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Daftar Ulang</a:t>
            </a:r>
          </a:p>
        </p:txBody>
      </p:sp>
      <p:sp>
        <p:nvSpPr>
          <p:cNvPr name="TextBox 19" id="19"/>
          <p:cNvSpPr txBox="true"/>
          <p:nvPr/>
        </p:nvSpPr>
        <p:spPr>
          <a:xfrm rot="-156036">
            <a:off x="8928801" y="8218511"/>
            <a:ext cx="6410328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10 Juni 2024 dan 11 Juni 2024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-3137464">
            <a:off x="8186116" y="8043529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91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45389">
            <a:off x="9650363" y="376421"/>
            <a:ext cx="7383299" cy="6321950"/>
          </a:xfrm>
          <a:custGeom>
            <a:avLst/>
            <a:gdLst/>
            <a:ahLst/>
            <a:cxnLst/>
            <a:rect r="r" b="b" t="t" l="l"/>
            <a:pathLst>
              <a:path h="6321950" w="7383299">
                <a:moveTo>
                  <a:pt x="0" y="0"/>
                </a:moveTo>
                <a:lnTo>
                  <a:pt x="7383299" y="0"/>
                </a:lnTo>
                <a:lnTo>
                  <a:pt x="7383299" y="6321949"/>
                </a:lnTo>
                <a:lnTo>
                  <a:pt x="0" y="63219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99453" y="6048263"/>
            <a:ext cx="3842559" cy="4996235"/>
          </a:xfrm>
          <a:custGeom>
            <a:avLst/>
            <a:gdLst/>
            <a:ahLst/>
            <a:cxnLst/>
            <a:rect r="r" b="b" t="t" l="l"/>
            <a:pathLst>
              <a:path h="4996235" w="3842559">
                <a:moveTo>
                  <a:pt x="0" y="0"/>
                </a:moveTo>
                <a:lnTo>
                  <a:pt x="3842559" y="0"/>
                </a:lnTo>
                <a:lnTo>
                  <a:pt x="3842559" y="4996235"/>
                </a:lnTo>
                <a:lnTo>
                  <a:pt x="0" y="49962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76525" y="890886"/>
            <a:ext cx="8115300" cy="1880047"/>
            <a:chOff x="0" y="0"/>
            <a:chExt cx="2137363" cy="49515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7363" cy="495157"/>
            </a:xfrm>
            <a:custGeom>
              <a:avLst/>
              <a:gdLst/>
              <a:ahLst/>
              <a:cxnLst/>
              <a:rect r="r" b="b" t="t" l="l"/>
              <a:pathLst>
                <a:path h="495157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495157"/>
                  </a:lnTo>
                  <a:lnTo>
                    <a:pt x="0" y="49515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137363" cy="5332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76525" y="2917234"/>
            <a:ext cx="8115300" cy="1666861"/>
            <a:chOff x="0" y="0"/>
            <a:chExt cx="2137363" cy="43900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37363" cy="439009"/>
            </a:xfrm>
            <a:custGeom>
              <a:avLst/>
              <a:gdLst/>
              <a:ahLst/>
              <a:cxnLst/>
              <a:rect r="r" b="b" t="t" l="l"/>
              <a:pathLst>
                <a:path h="439009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439009"/>
                  </a:lnTo>
                  <a:lnTo>
                    <a:pt x="0" y="43900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137363" cy="4771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76525" y="4730395"/>
            <a:ext cx="8115300" cy="2070673"/>
            <a:chOff x="0" y="0"/>
            <a:chExt cx="2137363" cy="54536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37363" cy="545362"/>
            </a:xfrm>
            <a:custGeom>
              <a:avLst/>
              <a:gdLst/>
              <a:ahLst/>
              <a:cxnLst/>
              <a:rect r="r" b="b" t="t" l="l"/>
              <a:pathLst>
                <a:path h="545362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545362"/>
                  </a:lnTo>
                  <a:lnTo>
                    <a:pt x="0" y="54536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137363" cy="5834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47666" y="4176154"/>
            <a:ext cx="7050276" cy="181896"/>
            <a:chOff x="0" y="0"/>
            <a:chExt cx="9400368" cy="242528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1" id="41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7" id="47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0" id="50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2" id="5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53" id="53"/>
          <p:cNvGrpSpPr/>
          <p:nvPr/>
        </p:nvGrpSpPr>
        <p:grpSpPr>
          <a:xfrm rot="0">
            <a:off x="1209037" y="6341956"/>
            <a:ext cx="7050276" cy="181896"/>
            <a:chOff x="0" y="0"/>
            <a:chExt cx="9400368" cy="242528"/>
          </a:xfrm>
        </p:grpSpPr>
        <p:grpSp>
          <p:nvGrpSpPr>
            <p:cNvPr name="Group 54" id="54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7" id="57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0" id="60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2" id="6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3" id="63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5" id="6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6" id="66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9" id="69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2" id="72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73" id="7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4" id="7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5" id="75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7" id="7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8" id="78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79" id="7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0" id="8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1" id="81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3" id="8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4" id="84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85" id="8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6" id="8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7" id="87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88" id="8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9" id="8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0" id="90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91" id="9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92" id="9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93" id="93"/>
          <p:cNvGrpSpPr/>
          <p:nvPr/>
        </p:nvGrpSpPr>
        <p:grpSpPr>
          <a:xfrm rot="0">
            <a:off x="1209037" y="2341388"/>
            <a:ext cx="7050276" cy="181896"/>
            <a:chOff x="0" y="0"/>
            <a:chExt cx="9400368" cy="242528"/>
          </a:xfrm>
        </p:grpSpPr>
        <p:grpSp>
          <p:nvGrpSpPr>
            <p:cNvPr name="Group 94" id="94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95" id="9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96" id="9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7" id="97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98" id="9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99" id="9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0" id="100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101" id="10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2" id="10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104" id="10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5" id="10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6" id="106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107" id="10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8" id="10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9" id="109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110" id="11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1" id="11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2" id="112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113" id="11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4" id="11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116" id="11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7" id="11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8" id="118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119" id="11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0" id="12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1" id="121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122" id="12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3" id="12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125" id="12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6" id="12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7" id="127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128" id="12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9" id="12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131" id="13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2" id="13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33" id="133"/>
          <p:cNvSpPr/>
          <p:nvPr/>
        </p:nvSpPr>
        <p:spPr>
          <a:xfrm flipH="false" flipV="false" rot="-1250172">
            <a:off x="310738" y="736899"/>
            <a:ext cx="2273856" cy="748305"/>
          </a:xfrm>
          <a:custGeom>
            <a:avLst/>
            <a:gdLst/>
            <a:ahLst/>
            <a:cxnLst/>
            <a:rect r="r" b="b" t="t" l="l"/>
            <a:pathLst>
              <a:path h="748305" w="2273856">
                <a:moveTo>
                  <a:pt x="0" y="0"/>
                </a:moveTo>
                <a:lnTo>
                  <a:pt x="2273856" y="0"/>
                </a:lnTo>
                <a:lnTo>
                  <a:pt x="2273856" y="748305"/>
                </a:lnTo>
                <a:lnTo>
                  <a:pt x="0" y="7483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4" id="134"/>
          <p:cNvSpPr/>
          <p:nvPr/>
        </p:nvSpPr>
        <p:spPr>
          <a:xfrm flipH="false" flipV="false" rot="0">
            <a:off x="14338387" y="4267102"/>
            <a:ext cx="3738827" cy="9699788"/>
          </a:xfrm>
          <a:custGeom>
            <a:avLst/>
            <a:gdLst/>
            <a:ahLst/>
            <a:cxnLst/>
            <a:rect r="r" b="b" t="t" l="l"/>
            <a:pathLst>
              <a:path h="9699788" w="3738827">
                <a:moveTo>
                  <a:pt x="0" y="0"/>
                </a:moveTo>
                <a:lnTo>
                  <a:pt x="3738827" y="0"/>
                </a:lnTo>
                <a:lnTo>
                  <a:pt x="3738827" y="9699788"/>
                </a:lnTo>
                <a:lnTo>
                  <a:pt x="0" y="96997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5" id="135"/>
          <p:cNvSpPr txBox="true"/>
          <p:nvPr/>
        </p:nvSpPr>
        <p:spPr>
          <a:xfrm rot="0">
            <a:off x="1289908" y="1172006"/>
            <a:ext cx="7208034" cy="1550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Berusia 4 s.d 5 tahun</a:t>
            </a:r>
          </a:p>
          <a:p>
            <a:pPr algn="ctr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untuk kelompok A</a:t>
            </a: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TextBox 136" id="136"/>
          <p:cNvSpPr txBox="true"/>
          <p:nvPr/>
        </p:nvSpPr>
        <p:spPr>
          <a:xfrm rot="0">
            <a:off x="9633567" y="1913867"/>
            <a:ext cx="7625733" cy="1987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87"/>
              </a:lnSpc>
            </a:pPr>
            <a:r>
              <a:rPr lang="en-US" sz="7822">
                <a:solidFill>
                  <a:srgbClr val="472900"/>
                </a:solidFill>
                <a:latin typeface="Bobby Jones"/>
              </a:rPr>
              <a:t>SYARAT</a:t>
            </a:r>
          </a:p>
          <a:p>
            <a:pPr algn="ctr">
              <a:lnSpc>
                <a:spcPts val="7587"/>
              </a:lnSpc>
            </a:pPr>
            <a:r>
              <a:rPr lang="en-US" sz="7822">
                <a:solidFill>
                  <a:srgbClr val="472900"/>
                </a:solidFill>
                <a:latin typeface="Bobby Jones"/>
              </a:rPr>
              <a:t>PENDAFTARAN</a:t>
            </a:r>
          </a:p>
        </p:txBody>
      </p:sp>
      <p:sp>
        <p:nvSpPr>
          <p:cNvPr name="TextBox 137" id="137"/>
          <p:cNvSpPr txBox="true"/>
          <p:nvPr/>
        </p:nvSpPr>
        <p:spPr>
          <a:xfrm rot="0">
            <a:off x="870942" y="3122956"/>
            <a:ext cx="7726467" cy="1607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58"/>
              </a:lnSpc>
            </a:pPr>
            <a:r>
              <a:rPr lang="en-US" sz="4200">
                <a:solidFill>
                  <a:srgbClr val="472900"/>
                </a:solidFill>
                <a:latin typeface="Dekko"/>
              </a:rPr>
              <a:t>Berusia 5 s.d 6 tahun </a:t>
            </a:r>
          </a:p>
          <a:p>
            <a:pPr algn="ctr">
              <a:lnSpc>
                <a:spcPts val="4158"/>
              </a:lnSpc>
            </a:pPr>
            <a:r>
              <a:rPr lang="en-US" sz="4200">
                <a:solidFill>
                  <a:srgbClr val="472900"/>
                </a:solidFill>
                <a:latin typeface="Dekko"/>
              </a:rPr>
              <a:t>untuk kelompok B</a:t>
            </a:r>
          </a:p>
          <a:p>
            <a:pPr algn="ctr">
              <a:lnSpc>
                <a:spcPts val="4158"/>
              </a:lnSpc>
            </a:pPr>
          </a:p>
        </p:txBody>
      </p:sp>
      <p:sp>
        <p:nvSpPr>
          <p:cNvPr name="TextBox 138" id="138"/>
          <p:cNvSpPr txBox="true"/>
          <p:nvPr/>
        </p:nvSpPr>
        <p:spPr>
          <a:xfrm rot="0">
            <a:off x="870942" y="4998931"/>
            <a:ext cx="7726467" cy="1640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4200">
                <a:solidFill>
                  <a:srgbClr val="472900"/>
                </a:solidFill>
                <a:latin typeface="Dekko"/>
              </a:rPr>
              <a:t>Memiliki KK yang terbit paling tidak 1 tahun sebelum PPDB</a:t>
            </a:r>
          </a:p>
          <a:p>
            <a:pPr algn="ctr">
              <a:lnSpc>
                <a:spcPts val="4200"/>
              </a:lnSpc>
            </a:pPr>
          </a:p>
        </p:txBody>
      </p:sp>
      <p:grpSp>
        <p:nvGrpSpPr>
          <p:cNvPr name="Group 139" id="139"/>
          <p:cNvGrpSpPr/>
          <p:nvPr/>
        </p:nvGrpSpPr>
        <p:grpSpPr>
          <a:xfrm rot="0">
            <a:off x="676525" y="7001093"/>
            <a:ext cx="8115300" cy="2575498"/>
            <a:chOff x="0" y="0"/>
            <a:chExt cx="2137363" cy="678320"/>
          </a:xfrm>
        </p:grpSpPr>
        <p:sp>
          <p:nvSpPr>
            <p:cNvPr name="Freeform 140" id="140"/>
            <p:cNvSpPr/>
            <p:nvPr/>
          </p:nvSpPr>
          <p:spPr>
            <a:xfrm flipH="false" flipV="false" rot="0">
              <a:off x="0" y="0"/>
              <a:ext cx="2137363" cy="678320"/>
            </a:xfrm>
            <a:custGeom>
              <a:avLst/>
              <a:gdLst/>
              <a:ahLst/>
              <a:cxnLst/>
              <a:rect r="r" b="b" t="t" l="l"/>
              <a:pathLst>
                <a:path h="678320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678320"/>
                  </a:lnTo>
                  <a:lnTo>
                    <a:pt x="0" y="6783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1" id="141"/>
            <p:cNvSpPr txBox="true"/>
            <p:nvPr/>
          </p:nvSpPr>
          <p:spPr>
            <a:xfrm>
              <a:off x="0" y="-38100"/>
              <a:ext cx="2137363" cy="7164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2" id="142"/>
          <p:cNvSpPr txBox="true"/>
          <p:nvPr/>
        </p:nvSpPr>
        <p:spPr>
          <a:xfrm rot="0">
            <a:off x="870942" y="7391618"/>
            <a:ext cx="7726467" cy="1640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4200">
                <a:solidFill>
                  <a:srgbClr val="472900"/>
                </a:solidFill>
                <a:latin typeface="Dekko"/>
              </a:rPr>
              <a:t>Memiliki akta kelahiran. Jika tidak, membuat surat pernyataan sanggup melengkapi</a:t>
            </a:r>
          </a:p>
        </p:txBody>
      </p:sp>
      <p:grpSp>
        <p:nvGrpSpPr>
          <p:cNvPr name="Group 143" id="143"/>
          <p:cNvGrpSpPr/>
          <p:nvPr/>
        </p:nvGrpSpPr>
        <p:grpSpPr>
          <a:xfrm rot="0">
            <a:off x="1028700" y="9258300"/>
            <a:ext cx="7050276" cy="181896"/>
            <a:chOff x="0" y="0"/>
            <a:chExt cx="9400368" cy="242528"/>
          </a:xfrm>
        </p:grpSpPr>
        <p:grpSp>
          <p:nvGrpSpPr>
            <p:cNvPr name="Group 144" id="144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145" id="14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46" id="14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47" id="147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148" id="14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49" id="14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0" id="150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151" id="15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2" id="15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3" id="153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154" id="15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5" id="15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6" id="156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157" id="15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8" id="15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9" id="159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160" id="16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1" id="16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2" id="162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163" id="16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4" id="16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5" id="165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166" id="16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7" id="16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8" id="168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169" id="16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0" id="17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1" id="171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172" id="17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3" id="17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4" id="174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175" id="17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6" id="17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7" id="177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178" id="17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9" id="17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0" id="180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181" id="18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82" id="18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83" id="183"/>
          <p:cNvSpPr/>
          <p:nvPr/>
        </p:nvSpPr>
        <p:spPr>
          <a:xfrm flipH="false" flipV="false" rot="-1222218">
            <a:off x="7122385" y="8735661"/>
            <a:ext cx="2273856" cy="748305"/>
          </a:xfrm>
          <a:custGeom>
            <a:avLst/>
            <a:gdLst/>
            <a:ahLst/>
            <a:cxnLst/>
            <a:rect r="r" b="b" t="t" l="l"/>
            <a:pathLst>
              <a:path h="748305" w="2273856">
                <a:moveTo>
                  <a:pt x="0" y="0"/>
                </a:moveTo>
                <a:lnTo>
                  <a:pt x="2273856" y="0"/>
                </a:lnTo>
                <a:lnTo>
                  <a:pt x="2273856" y="748305"/>
                </a:lnTo>
                <a:lnTo>
                  <a:pt x="0" y="7483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66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2477" y="227181"/>
            <a:ext cx="17077610" cy="9776932"/>
          </a:xfrm>
          <a:custGeom>
            <a:avLst/>
            <a:gdLst/>
            <a:ahLst/>
            <a:cxnLst/>
            <a:rect r="r" b="b" t="t" l="l"/>
            <a:pathLst>
              <a:path h="9776932" w="17077610">
                <a:moveTo>
                  <a:pt x="0" y="0"/>
                </a:moveTo>
                <a:lnTo>
                  <a:pt x="17077610" y="0"/>
                </a:lnTo>
                <a:lnTo>
                  <a:pt x="17077610" y="9776932"/>
                </a:lnTo>
                <a:lnTo>
                  <a:pt x="0" y="9776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14615208" y="4697362"/>
            <a:ext cx="4350152" cy="8700305"/>
          </a:xfrm>
          <a:custGeom>
            <a:avLst/>
            <a:gdLst/>
            <a:ahLst/>
            <a:cxnLst/>
            <a:rect r="r" b="b" t="t" l="l"/>
            <a:pathLst>
              <a:path h="8700305" w="4350152">
                <a:moveTo>
                  <a:pt x="0" y="0"/>
                </a:moveTo>
                <a:lnTo>
                  <a:pt x="4350152" y="0"/>
                </a:lnTo>
                <a:lnTo>
                  <a:pt x="4350152" y="8700305"/>
                </a:lnTo>
                <a:lnTo>
                  <a:pt x="0" y="8700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73289" y="1861265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714246" y="396083"/>
            <a:ext cx="8355566" cy="1122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25"/>
              </a:lnSpc>
            </a:pPr>
            <a:r>
              <a:rPr lang="en-US" sz="6446">
                <a:solidFill>
                  <a:srgbClr val="472900"/>
                </a:solidFill>
                <a:latin typeface="Bobby Jones"/>
              </a:rPr>
              <a:t>KETENTUAN SEPUTAR KK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11460" y="1899365"/>
            <a:ext cx="14585528" cy="1550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Menggunakan alamat pada KK yang terbit paling singkat 1 tahun sebelum PPDB.</a:t>
            </a: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911460" y="3692073"/>
            <a:ext cx="14878823" cy="2083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Terdapat perubahan elemen data kependudukan dapat diganti dengan fotokopi KK sebelum perubahan elemen, KIA atau identitas rapor.</a:t>
            </a: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764813" y="5633023"/>
            <a:ext cx="14878823" cy="1565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4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KK tidak dimiliki karena bencana alam/sosial, diganti dengan surat keterangan domisili dari RT RW yang dilegalisir lurah setempat.</a:t>
            </a:r>
          </a:p>
          <a:p>
            <a:pPr algn="ctr">
              <a:lnSpc>
                <a:spcPts val="3346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764813" y="7584012"/>
            <a:ext cx="14878823" cy="1810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68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Nama orangtua/wali harus sama dengan yang tercantum pada rapor/ijazah sebelumnya, akta kelahiran atau KK.</a:t>
            </a:r>
          </a:p>
          <a:p>
            <a:pPr algn="ctr">
              <a:lnSpc>
                <a:spcPts val="3878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773289" y="3759843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63050" y="5566348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63050" y="7554922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300"/>
                </a:lnTo>
                <a:lnTo>
                  <a:pt x="0" y="9313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B6C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2477" y="227181"/>
            <a:ext cx="17077610" cy="9776932"/>
          </a:xfrm>
          <a:custGeom>
            <a:avLst/>
            <a:gdLst/>
            <a:ahLst/>
            <a:cxnLst/>
            <a:rect r="r" b="b" t="t" l="l"/>
            <a:pathLst>
              <a:path h="9776932" w="17077610">
                <a:moveTo>
                  <a:pt x="0" y="0"/>
                </a:moveTo>
                <a:lnTo>
                  <a:pt x="17077610" y="0"/>
                </a:lnTo>
                <a:lnTo>
                  <a:pt x="17077610" y="9776932"/>
                </a:lnTo>
                <a:lnTo>
                  <a:pt x="0" y="9776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14554983" y="4697362"/>
            <a:ext cx="4350152" cy="8700305"/>
          </a:xfrm>
          <a:custGeom>
            <a:avLst/>
            <a:gdLst/>
            <a:ahLst/>
            <a:cxnLst/>
            <a:rect r="r" b="b" t="t" l="l"/>
            <a:pathLst>
              <a:path h="8700305" w="4350152">
                <a:moveTo>
                  <a:pt x="0" y="0"/>
                </a:moveTo>
                <a:lnTo>
                  <a:pt x="4350152" y="0"/>
                </a:lnTo>
                <a:lnTo>
                  <a:pt x="4350152" y="8700305"/>
                </a:lnTo>
                <a:lnTo>
                  <a:pt x="0" y="8700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19936" y="5595180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300"/>
                </a:lnTo>
                <a:lnTo>
                  <a:pt x="0" y="9313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707949" y="396083"/>
            <a:ext cx="8355566" cy="1122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25"/>
              </a:lnSpc>
            </a:pPr>
            <a:r>
              <a:rPr lang="en-US" sz="6446">
                <a:solidFill>
                  <a:srgbClr val="472900"/>
                </a:solidFill>
                <a:latin typeface="Bobby Jones"/>
              </a:rPr>
              <a:t>KETENTUAN SEPUTAR KK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184691" y="5585655"/>
            <a:ext cx="14043508" cy="5081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2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Dalam hal terdapat perbedaan nama orang tua/wali calon peserta didik baru disebabkan karena meninggal dunia, bercerai atau menikah lagi dapat menggunakan KK lama yang harus dibuktikan dengan surat kematian/surat perceraian/</a:t>
            </a:r>
          </a:p>
          <a:p>
            <a:pPr algn="l">
              <a:lnSpc>
                <a:spcPts val="522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fotokopi buku nikah yang diterbitkan instansi berwenang.</a:t>
            </a:r>
          </a:p>
          <a:p>
            <a:pPr algn="l">
              <a:lnSpc>
                <a:spcPts val="5226"/>
              </a:lnSpc>
            </a:pPr>
          </a:p>
          <a:p>
            <a:pPr algn="l">
              <a:lnSpc>
                <a:spcPts val="5226"/>
              </a:lnSpc>
            </a:pPr>
          </a:p>
          <a:p>
            <a:pPr algn="ctr">
              <a:lnSpc>
                <a:spcPts val="3847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2184691" y="1875591"/>
            <a:ext cx="14878823" cy="1550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Nama orangtua/wali menunjukkan status hubungan kekeluargaan anak kandung atau cucu.</a:t>
            </a: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919936" y="1780341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184691" y="2983437"/>
            <a:ext cx="14878823" cy="2376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5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jika tidak, menyertakan akta kematian orangtua, akta cerai atau putusan pengadilan tentang pengangkatan anak atau penunjukkan wali. </a:t>
            </a:r>
          </a:p>
          <a:p>
            <a:pPr algn="ctr">
              <a:lnSpc>
                <a:spcPts val="3722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F7AD">
                <a:alpha val="100000"/>
              </a:srgbClr>
            </a:gs>
            <a:gs pos="100000">
              <a:srgbClr val="FFA9F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5608" y="160511"/>
            <a:ext cx="8523528" cy="14604176"/>
          </a:xfrm>
          <a:custGeom>
            <a:avLst/>
            <a:gdLst/>
            <a:ahLst/>
            <a:cxnLst/>
            <a:rect r="r" b="b" t="t" l="l"/>
            <a:pathLst>
              <a:path h="14604176" w="8523528">
                <a:moveTo>
                  <a:pt x="0" y="0"/>
                </a:moveTo>
                <a:lnTo>
                  <a:pt x="8523528" y="0"/>
                </a:lnTo>
                <a:lnTo>
                  <a:pt x="8523528" y="14604175"/>
                </a:lnTo>
                <a:lnTo>
                  <a:pt x="0" y="146041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402659" y="331169"/>
            <a:ext cx="1076891" cy="107689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825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130922" y="5584593"/>
            <a:ext cx="3965079" cy="3756011"/>
          </a:xfrm>
          <a:custGeom>
            <a:avLst/>
            <a:gdLst/>
            <a:ahLst/>
            <a:cxnLst/>
            <a:rect r="r" b="b" t="t" l="l"/>
            <a:pathLst>
              <a:path h="3756011" w="3965079">
                <a:moveTo>
                  <a:pt x="0" y="0"/>
                </a:moveTo>
                <a:lnTo>
                  <a:pt x="3965079" y="0"/>
                </a:lnTo>
                <a:lnTo>
                  <a:pt x="3965079" y="3756011"/>
                </a:lnTo>
                <a:lnTo>
                  <a:pt x="0" y="37560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-120495">
            <a:off x="1443283" y="2056584"/>
            <a:ext cx="6973997" cy="3324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30"/>
              </a:lnSpc>
            </a:pPr>
            <a:r>
              <a:rPr lang="en-US" sz="7570">
                <a:solidFill>
                  <a:srgbClr val="472900"/>
                </a:solidFill>
                <a:latin typeface="Bobby Jones"/>
              </a:rPr>
              <a:t>Prosedur dan Proses Pendaftaran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751257" y="1683962"/>
            <a:ext cx="6429878" cy="1089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4251">
                <a:solidFill>
                  <a:srgbClr val="15110F"/>
                </a:solidFill>
                <a:latin typeface="Dekko"/>
              </a:rPr>
              <a:t>Pendaftar mengakses laman PPDB yang telah disediakan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720284" y="532444"/>
            <a:ext cx="441642" cy="720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1"/>
              </a:lnSpc>
            </a:pPr>
            <a:r>
              <a:rPr lang="en-US" sz="4251">
                <a:solidFill>
                  <a:srgbClr val="FFFFFF"/>
                </a:solidFill>
                <a:latin typeface="Dekko"/>
              </a:rPr>
              <a:t>1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402659" y="2773016"/>
            <a:ext cx="1076891" cy="1076891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825A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3671300" y="2766815"/>
            <a:ext cx="589792" cy="974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48"/>
              </a:lnSpc>
            </a:pPr>
            <a:r>
              <a:rPr lang="en-US" sz="5677">
                <a:solidFill>
                  <a:srgbClr val="FFFFFF"/>
                </a:solidFill>
                <a:latin typeface="Dekko"/>
              </a:rPr>
              <a:t>2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31340" y="4009207"/>
            <a:ext cx="8628071" cy="1089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4251">
                <a:solidFill>
                  <a:srgbClr val="15110F"/>
                </a:solidFill>
                <a:latin typeface="Dekko"/>
              </a:rPr>
              <a:t>login dengan menggunakan Username dan Password yang telah diberikan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3402659" y="5174461"/>
            <a:ext cx="1076891" cy="107689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825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646209" y="5174461"/>
            <a:ext cx="589792" cy="974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48"/>
              </a:lnSpc>
            </a:pPr>
            <a:r>
              <a:rPr lang="en-US" sz="5677">
                <a:solidFill>
                  <a:srgbClr val="FFFFFF"/>
                </a:solidFill>
                <a:latin typeface="Dekko"/>
              </a:rPr>
              <a:t>3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332173" y="6373544"/>
            <a:ext cx="8628071" cy="1089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4251">
                <a:solidFill>
                  <a:srgbClr val="15110F"/>
                </a:solidFill>
                <a:latin typeface="Dekko"/>
              </a:rPr>
              <a:t>Pendaftar dapat memilih 2 (dua) TK sebagai pilihan 1 dan pilihan 2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3427750" y="7538798"/>
            <a:ext cx="1076891" cy="107689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825A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3671300" y="7529273"/>
            <a:ext cx="589792" cy="974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48"/>
              </a:lnSpc>
            </a:pPr>
            <a:r>
              <a:rPr lang="en-US" sz="5677">
                <a:solidFill>
                  <a:srgbClr val="FFFFFF"/>
                </a:solidFill>
                <a:latin typeface="Dekko"/>
              </a:rPr>
              <a:t>4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332173" y="8844290"/>
            <a:ext cx="8628071" cy="1089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4251">
                <a:solidFill>
                  <a:srgbClr val="15110F"/>
                </a:solidFill>
                <a:latin typeface="Dekko"/>
              </a:rPr>
              <a:t>Pendaftar mencetak formulir bukti pendaftaran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DE59">
                <a:alpha val="100000"/>
              </a:srgbClr>
            </a:gs>
            <a:gs pos="100000">
              <a:srgbClr val="FF914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5608" y="160511"/>
            <a:ext cx="8523528" cy="14604176"/>
          </a:xfrm>
          <a:custGeom>
            <a:avLst/>
            <a:gdLst/>
            <a:ahLst/>
            <a:cxnLst/>
            <a:rect r="r" b="b" t="t" l="l"/>
            <a:pathLst>
              <a:path h="14604176" w="8523528">
                <a:moveTo>
                  <a:pt x="0" y="0"/>
                </a:moveTo>
                <a:lnTo>
                  <a:pt x="8523528" y="0"/>
                </a:lnTo>
                <a:lnTo>
                  <a:pt x="8523528" y="14604175"/>
                </a:lnTo>
                <a:lnTo>
                  <a:pt x="0" y="146041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402659" y="293069"/>
            <a:ext cx="1076891" cy="107689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825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130922" y="5584593"/>
            <a:ext cx="3965079" cy="3756011"/>
          </a:xfrm>
          <a:custGeom>
            <a:avLst/>
            <a:gdLst/>
            <a:ahLst/>
            <a:cxnLst/>
            <a:rect r="r" b="b" t="t" l="l"/>
            <a:pathLst>
              <a:path h="3756011" w="3965079">
                <a:moveTo>
                  <a:pt x="0" y="0"/>
                </a:moveTo>
                <a:lnTo>
                  <a:pt x="3965079" y="0"/>
                </a:lnTo>
                <a:lnTo>
                  <a:pt x="3965079" y="3756011"/>
                </a:lnTo>
                <a:lnTo>
                  <a:pt x="0" y="37560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-120495">
            <a:off x="1443283" y="2056584"/>
            <a:ext cx="6973997" cy="3324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30"/>
              </a:lnSpc>
            </a:pPr>
            <a:r>
              <a:rPr lang="en-US" sz="7570">
                <a:solidFill>
                  <a:srgbClr val="472900"/>
                </a:solidFill>
                <a:latin typeface="Bobby Jones"/>
              </a:rPr>
              <a:t>Prosedur dan Proses Pendaftaran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44834" y="1484260"/>
            <a:ext cx="8915410" cy="1055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1"/>
              </a:lnSpc>
            </a:pPr>
            <a:r>
              <a:rPr lang="en-US" sz="4051">
                <a:solidFill>
                  <a:srgbClr val="15110F"/>
                </a:solidFill>
                <a:latin typeface="Dekko"/>
              </a:rPr>
              <a:t>Pendaftar mengunggah berkas yang dipersyaratkan untuk diverifikasi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671300" y="449239"/>
            <a:ext cx="441642" cy="720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1"/>
              </a:lnSpc>
            </a:pPr>
            <a:r>
              <a:rPr lang="en-US" sz="4251">
                <a:solidFill>
                  <a:srgbClr val="FFFFFF"/>
                </a:solidFill>
                <a:latin typeface="Dekko"/>
              </a:rPr>
              <a:t>5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353675" y="2539659"/>
            <a:ext cx="1076891" cy="1076891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825A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3597225" y="2533458"/>
            <a:ext cx="589792" cy="974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48"/>
              </a:lnSpc>
            </a:pPr>
            <a:r>
              <a:rPr lang="en-US" sz="5677">
                <a:solidFill>
                  <a:srgbClr val="FFFFFF"/>
                </a:solidFill>
                <a:latin typeface="Dekko"/>
              </a:rPr>
              <a:t>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188503" y="3584652"/>
            <a:ext cx="8628071" cy="1055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1"/>
              </a:lnSpc>
            </a:pPr>
            <a:r>
              <a:rPr lang="en-US" sz="4051">
                <a:solidFill>
                  <a:srgbClr val="15110F"/>
                </a:solidFill>
                <a:latin typeface="Dekko"/>
              </a:rPr>
              <a:t>Panitia PPDB sekolah melakukan verifikasi dokumen pendaftaran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3402659" y="4605054"/>
            <a:ext cx="1076891" cy="107689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825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646209" y="4706952"/>
            <a:ext cx="589792" cy="974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48"/>
              </a:lnSpc>
            </a:pPr>
            <a:r>
              <a:rPr lang="en-US" sz="5677">
                <a:solidFill>
                  <a:srgbClr val="FFFFFF"/>
                </a:solidFill>
                <a:latin typeface="Dekko"/>
              </a:rPr>
              <a:t>7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283190" y="5862921"/>
            <a:ext cx="8628071" cy="20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1"/>
              </a:lnSpc>
            </a:pPr>
            <a:r>
              <a:rPr lang="en-US" sz="4051">
                <a:solidFill>
                  <a:srgbClr val="15110F"/>
                </a:solidFill>
                <a:latin typeface="Dekko"/>
              </a:rPr>
              <a:t>Panitia PPDB sekolah mencentang kelengkapan berkas dan memberikan bukti verifikasi berkas</a:t>
            </a:r>
          </a:p>
          <a:p>
            <a:pPr algn="ctr">
              <a:lnSpc>
                <a:spcPts val="4051"/>
              </a:lnSpc>
            </a:pPr>
          </a:p>
        </p:txBody>
      </p:sp>
      <p:grpSp>
        <p:nvGrpSpPr>
          <p:cNvPr name="Group 20" id="20"/>
          <p:cNvGrpSpPr/>
          <p:nvPr/>
        </p:nvGrpSpPr>
        <p:grpSpPr>
          <a:xfrm rot="0">
            <a:off x="13427750" y="7408575"/>
            <a:ext cx="1076891" cy="107689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825A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3671300" y="7402373"/>
            <a:ext cx="589792" cy="974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48"/>
              </a:lnSpc>
            </a:pPr>
            <a:r>
              <a:rPr lang="en-US" sz="5677">
                <a:solidFill>
                  <a:srgbClr val="FFFFFF"/>
                </a:solidFill>
                <a:latin typeface="Dekko"/>
              </a:rPr>
              <a:t>8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357265" y="8453567"/>
            <a:ext cx="8628071" cy="156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1"/>
              </a:lnSpc>
            </a:pPr>
            <a:r>
              <a:rPr lang="en-US" sz="4051">
                <a:solidFill>
                  <a:srgbClr val="15110F"/>
                </a:solidFill>
                <a:latin typeface="Dekko"/>
              </a:rPr>
              <a:t>Pendaftar hanya dapat melakukan hapus pendaftaran dan ubah pilihan masing-masing maksimal 2 kali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23136" y="-2800486"/>
            <a:ext cx="12263110" cy="16656177"/>
          </a:xfrm>
          <a:custGeom>
            <a:avLst/>
            <a:gdLst/>
            <a:ahLst/>
            <a:cxnLst/>
            <a:rect r="r" b="b" t="t" l="l"/>
            <a:pathLst>
              <a:path h="16656177" w="12263110">
                <a:moveTo>
                  <a:pt x="0" y="0"/>
                </a:moveTo>
                <a:lnTo>
                  <a:pt x="12263110" y="0"/>
                </a:lnTo>
                <a:lnTo>
                  <a:pt x="12263110" y="16656177"/>
                </a:lnTo>
                <a:lnTo>
                  <a:pt x="0" y="16656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713611" y="4299452"/>
            <a:ext cx="4958848" cy="9917697"/>
          </a:xfrm>
          <a:custGeom>
            <a:avLst/>
            <a:gdLst/>
            <a:ahLst/>
            <a:cxnLst/>
            <a:rect r="r" b="b" t="t" l="l"/>
            <a:pathLst>
              <a:path h="9917697" w="4958848">
                <a:moveTo>
                  <a:pt x="0" y="0"/>
                </a:moveTo>
                <a:lnTo>
                  <a:pt x="4958849" y="0"/>
                </a:lnTo>
                <a:lnTo>
                  <a:pt x="4958849" y="9917696"/>
                </a:lnTo>
                <a:lnTo>
                  <a:pt x="0" y="99176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361007" y="4853172"/>
            <a:ext cx="1348860" cy="1348860"/>
            <a:chOff x="0" y="0"/>
            <a:chExt cx="1798480" cy="1798480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798480" cy="1798480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D8896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-573097">
              <a:off x="397952" y="499121"/>
              <a:ext cx="1002577" cy="800239"/>
            </a:xfrm>
            <a:custGeom>
              <a:avLst/>
              <a:gdLst/>
              <a:ahLst/>
              <a:cxnLst/>
              <a:rect r="r" b="b" t="t" l="l"/>
              <a:pathLst>
                <a:path h="800239" w="1002577">
                  <a:moveTo>
                    <a:pt x="0" y="0"/>
                  </a:moveTo>
                  <a:lnTo>
                    <a:pt x="1002577" y="0"/>
                  </a:lnTo>
                  <a:lnTo>
                    <a:pt x="1002577" y="800238"/>
                  </a:lnTo>
                  <a:lnTo>
                    <a:pt x="0" y="800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323741" y="6129687"/>
            <a:ext cx="1240617" cy="1240617"/>
            <a:chOff x="0" y="0"/>
            <a:chExt cx="1654156" cy="1654156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654156" cy="1654156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BCFFB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284540" y="359611"/>
              <a:ext cx="1083467" cy="882533"/>
            </a:xfrm>
            <a:custGeom>
              <a:avLst/>
              <a:gdLst/>
              <a:ahLst/>
              <a:cxnLst/>
              <a:rect r="r" b="b" t="t" l="l"/>
              <a:pathLst>
                <a:path h="882533" w="1083467">
                  <a:moveTo>
                    <a:pt x="0" y="0"/>
                  </a:moveTo>
                  <a:lnTo>
                    <a:pt x="1083466" y="0"/>
                  </a:lnTo>
                  <a:lnTo>
                    <a:pt x="1083466" y="882532"/>
                  </a:lnTo>
                  <a:lnTo>
                    <a:pt x="0" y="882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8299638" y="2447290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23741" y="421645"/>
            <a:ext cx="5738589" cy="3844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91"/>
              </a:lnSpc>
            </a:pPr>
            <a:r>
              <a:rPr lang="en-US" sz="7491">
                <a:solidFill>
                  <a:srgbClr val="472900"/>
                </a:solidFill>
                <a:latin typeface="Bobby Jones"/>
              </a:rPr>
              <a:t>BERKAS YANG DISIAPKAN UNTUK DIUNGGAH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437794" y="1114425"/>
            <a:ext cx="8689803" cy="1332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47"/>
              </a:lnSpc>
            </a:pPr>
            <a:r>
              <a:rPr lang="en-US" sz="4247">
                <a:solidFill>
                  <a:srgbClr val="472900"/>
                </a:solidFill>
                <a:latin typeface="Dekko"/>
              </a:rPr>
              <a:t>scan bukti cetak pendaftaran online;</a:t>
            </a:r>
          </a:p>
          <a:p>
            <a:pPr algn="ctr">
              <a:lnSpc>
                <a:spcPts val="7066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9437794" y="2367530"/>
            <a:ext cx="8102215" cy="2689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47"/>
              </a:lnSpc>
            </a:pPr>
            <a:r>
              <a:rPr lang="en-US" sz="4247">
                <a:solidFill>
                  <a:srgbClr val="472900"/>
                </a:solidFill>
                <a:latin typeface="Dekko"/>
              </a:rPr>
              <a:t>scan surat Pernyataan Tanggungjawab Mutlak bermaterai yangditandatangani oleh orangtua/wali (diunduh dari laman PPDB)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437794" y="5427304"/>
            <a:ext cx="8102215" cy="1088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47"/>
              </a:lnSpc>
            </a:pPr>
            <a:r>
              <a:rPr lang="en-US" sz="4247">
                <a:solidFill>
                  <a:srgbClr val="472900"/>
                </a:solidFill>
                <a:latin typeface="Dekko"/>
              </a:rPr>
              <a:t>scan pas foto 3x4;</a:t>
            </a:r>
          </a:p>
          <a:p>
            <a:pPr algn="l">
              <a:lnSpc>
                <a:spcPts val="4247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9437794" y="6601987"/>
            <a:ext cx="8102215" cy="1622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47"/>
              </a:lnSpc>
            </a:pPr>
            <a:r>
              <a:rPr lang="en-US" sz="4247">
                <a:solidFill>
                  <a:srgbClr val="472900"/>
                </a:solidFill>
                <a:latin typeface="Dekko"/>
              </a:rPr>
              <a:t>scan Akta Kelahiran atau surat keterangan lahir;</a:t>
            </a:r>
          </a:p>
          <a:p>
            <a:pPr algn="l">
              <a:lnSpc>
                <a:spcPts val="4247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9437794" y="8169341"/>
            <a:ext cx="8102215" cy="1088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47"/>
              </a:lnSpc>
            </a:pPr>
            <a:r>
              <a:rPr lang="en-US" sz="4247">
                <a:solidFill>
                  <a:srgbClr val="472900"/>
                </a:solidFill>
                <a:latin typeface="Dekko"/>
              </a:rPr>
              <a:t>scan Kartu Keluarga atau Surat Keterangan Domisili;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299638" y="5341579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8299638" y="6749996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8299638" y="8292051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299638" y="908426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4"/>
                </a:lnTo>
                <a:lnTo>
                  <a:pt x="0" y="757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DAGGHDI5aoA</dc:identifier>
  <dcterms:modified xsi:type="dcterms:W3CDTF">2011-08-01T06:04:30Z</dcterms:modified>
  <cp:revision>1</cp:revision>
  <dc:title>PPDB Jenjang TK</dc:title>
</cp:coreProperties>
</file>